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66" r:id="rId2"/>
    <p:sldMasterId id="2147483769" r:id="rId3"/>
    <p:sldMasterId id="2147483788" r:id="rId4"/>
    <p:sldMasterId id="2147483801" r:id="rId5"/>
    <p:sldMasterId id="2147483812" r:id="rId6"/>
    <p:sldMasterId id="2147483842" r:id="rId7"/>
    <p:sldMasterId id="2147483872" r:id="rId8"/>
    <p:sldMasterId id="2147483895" r:id="rId9"/>
    <p:sldMasterId id="2147483909" r:id="rId10"/>
    <p:sldMasterId id="2147483924" r:id="rId11"/>
  </p:sldMasterIdLst>
  <p:notesMasterIdLst>
    <p:notesMasterId r:id="rId85"/>
  </p:notesMasterIdLst>
  <p:sldIdLst>
    <p:sldId id="258" r:id="rId12"/>
    <p:sldId id="1043" r:id="rId13"/>
    <p:sldId id="625" r:id="rId14"/>
    <p:sldId id="619" r:id="rId15"/>
    <p:sldId id="285" r:id="rId16"/>
    <p:sldId id="617" r:id="rId17"/>
    <p:sldId id="1047" r:id="rId18"/>
    <p:sldId id="295" r:id="rId19"/>
    <p:sldId id="358" r:id="rId20"/>
    <p:sldId id="357" r:id="rId21"/>
    <p:sldId id="355" r:id="rId22"/>
    <p:sldId id="351" r:id="rId23"/>
    <p:sldId id="352" r:id="rId24"/>
    <p:sldId id="353" r:id="rId25"/>
    <p:sldId id="354" r:id="rId26"/>
    <p:sldId id="301" r:id="rId27"/>
    <p:sldId id="274" r:id="rId28"/>
    <p:sldId id="310" r:id="rId29"/>
    <p:sldId id="311" r:id="rId30"/>
    <p:sldId id="313" r:id="rId31"/>
    <p:sldId id="315" r:id="rId32"/>
    <p:sldId id="316" r:id="rId33"/>
    <p:sldId id="289" r:id="rId34"/>
    <p:sldId id="1044" r:id="rId35"/>
    <p:sldId id="437" r:id="rId36"/>
    <p:sldId id="545" r:id="rId37"/>
    <p:sldId id="378" r:id="rId38"/>
    <p:sldId id="631" r:id="rId39"/>
    <p:sldId id="529" r:id="rId40"/>
    <p:sldId id="525" r:id="rId41"/>
    <p:sldId id="1048" r:id="rId42"/>
    <p:sldId id="273" r:id="rId43"/>
    <p:sldId id="457" r:id="rId44"/>
    <p:sldId id="512" r:id="rId45"/>
    <p:sldId id="514" r:id="rId46"/>
    <p:sldId id="275" r:id="rId47"/>
    <p:sldId id="524" r:id="rId48"/>
    <p:sldId id="530" r:id="rId49"/>
    <p:sldId id="629" r:id="rId50"/>
    <p:sldId id="260" r:id="rId51"/>
    <p:sldId id="489" r:id="rId52"/>
    <p:sldId id="326" r:id="rId53"/>
    <p:sldId id="491" r:id="rId54"/>
    <p:sldId id="630" r:id="rId55"/>
    <p:sldId id="278" r:id="rId56"/>
    <p:sldId id="459" r:id="rId57"/>
    <p:sldId id="622" r:id="rId58"/>
    <p:sldId id="261" r:id="rId59"/>
    <p:sldId id="265" r:id="rId60"/>
    <p:sldId id="281" r:id="rId61"/>
    <p:sldId id="268" r:id="rId62"/>
    <p:sldId id="267" r:id="rId63"/>
    <p:sldId id="1049" r:id="rId64"/>
    <p:sldId id="269" r:id="rId65"/>
    <p:sldId id="271" r:id="rId66"/>
    <p:sldId id="282" r:id="rId67"/>
    <p:sldId id="1050" r:id="rId68"/>
    <p:sldId id="270" r:id="rId69"/>
    <p:sldId id="272" r:id="rId70"/>
    <p:sldId id="280" r:id="rId71"/>
    <p:sldId id="1051" r:id="rId72"/>
    <p:sldId id="288" r:id="rId73"/>
    <p:sldId id="294" r:id="rId74"/>
    <p:sldId id="290" r:id="rId75"/>
    <p:sldId id="1052" r:id="rId76"/>
    <p:sldId id="293" r:id="rId77"/>
    <p:sldId id="1053" r:id="rId78"/>
    <p:sldId id="1054" r:id="rId79"/>
    <p:sldId id="277" r:id="rId80"/>
    <p:sldId id="276" r:id="rId81"/>
    <p:sldId id="1046" r:id="rId82"/>
    <p:sldId id="400" r:id="rId83"/>
    <p:sldId id="61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EC01"/>
    <a:srgbClr val="00B2A9"/>
    <a:srgbClr val="201E5B"/>
    <a:srgbClr val="93C90E"/>
    <a:srgbClr val="E35205"/>
    <a:srgbClr val="001E60"/>
    <a:srgbClr val="A50050"/>
    <a:srgbClr val="F6E5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4" autoAdjust="0"/>
    <p:restoredTop sz="90452" autoAdjust="0"/>
  </p:normalViewPr>
  <p:slideViewPr>
    <p:cSldViewPr snapToGrid="0">
      <p:cViewPr varScale="1">
        <p:scale>
          <a:sx n="99" d="100"/>
          <a:sy n="99" d="100"/>
        </p:scale>
        <p:origin x="55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2.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4:04.396"/>
    </inkml:context>
    <inkml:brush xml:id="br0">
      <inkml:brushProperty name="width" value="0.05" units="cm"/>
      <inkml:brushProperty name="height" value="0.05" units="cm"/>
      <inkml:brushProperty name="color" value="#FFFFFF"/>
      <inkml:brushProperty name="ignorePressure" value="1"/>
    </inkml:brush>
  </inkml:definitions>
  <inkml:trace contextRef="#ctx0" brushRef="#br0">505 85,'2'1,"-1"-1,1 0,-1 1,1 0,-1-1,1 1,-1 0,0-1,1 1,-1 0,0 0,0 0,1 1,-1-1,0 0,0 0,0 0,0 1,0 1,17 30,-17-31,12 35,-2 0,-1 1,-1 0,5 71,-8-53,21 80,-19-110,-4-12,1 1,-2-1,0 1,0-1,0 21,-3-32,0-1,0 1,-1 0,1 0,-1 0,0-1,1 1,-1 0,0-1,-1 1,1 0,0-1,-1 0,1 1,-1-1,0 0,0 0,0 0,0 0,0 0,0 0,0 0,-1-1,1 1,-1-1,1 0,-1 0,0 0,1 0,-1 0,0 0,0-1,-4 1,3 0,0-1,0 0,0 1,0-1,1 0,-1-1,0 1,0-1,0 0,0 0,0 0,1 0,-1-1,0 0,1 1,-1-1,1 0,0-1,0 1,0-1,0 1,0-1,0 0,1 0,-1 0,1 0,0-1,0 1,0-1,0 1,-2-8,-2-9,0 0,1 0,1-1,-2-35,5 52,-3-55,3-1,2 0,3 1,3-1,2 1,26-90,-35 149,0-1,0 1,0 0,0-1,0 1,0-1,0 1,0 0,0-1,0 1,1-1,-1 1,0 0,0-1,0 1,1 0,-1-1,0 1,0 0,1 0,-1-1,0 1,1 0,-1 0,0-1,1 1,-1 0,0 0,1 0,-1 0,0-1,1 1,0 0,7 12,3 24,-2 22,-2 0,-2 1,-4 75,17-231,-15 90,0 9,1 21,0 41,-1 26,0-26,-3 1,-13 109,13-172,0 1,-1-1,1 1,-1-1,1 0,-1 1,0-1,0 0,0 1,0-1,0 0,0 0,-1 0,1 0,-1 0,1 0,-1 0,0-1,0 1,0 0,0-1,0 0,0 1,0-1,-5 2,5-4,-1 1,1 0,-1 0,1-1,-1 1,1-1,-1 0,1 0,-1 0,1 0,0 0,0-1,0 1,0 0,0-1,0 0,0 0,0 1,0-1,1 0,-1 0,1 0,-1-1,-1-3,-6-12,0 1,1-1,1-1,0 1,2-1,0-1,1 1,1-1,1 1,0-1,2-20,1 14,1-1,2 1,0 0,2 0,0 0,2 1,19-43,-27 66,1 0,0 0,0 0,0 0,0 0,0 0,0 0,1 0,-1 0,1 1,-1-1,1 0,0 1,0 0,-1-1,1 1,0 0,0 0,0 0,0 0,3-1,-3 3,-1-1,1 1,-1 0,1 0,-1-1,1 1,-1 0,0 1,1-1,-1 0,0 0,0 0,0 1,0-1,0 1,0-1,-1 0,1 1,0 0,-1-1,1 1,-1-1,1 1,-1 0,0-1,0 1,0 0,0 1,7 43,-1 0,-2 56,-9-156,-1-45,6 92,1 1,-1-1,1 0,1 0,-1 0,1 1,0-1,1 1,-1-1,1 1,6-10,-8 16,-1-1,0 0,1 1,-1-1,1 1,-1-1,1 1,-1-1,1 1,0-1,-1 1,1 0,0-1,-1 1,1 0,0-1,-1 1,1 0,0 0,-1 0,1-1,0 1,0 0,-1 0,1 0,0 0,0 0,-1 1,1-1,0 0,-1 0,2 1,20 20,6 37,-19-33,-2 0,0 1,-2 0,-1 0,0 0,-3 1,0-1,-4 43,3-67,0 0,0 0,-1 0,1 0,0 0,-1 0,0 0,1 0,-1 0,0-1,0 1,0 0,0 0,-2 2,3-5,-1 1,0-1,1 1,-1-1,0 1,1-1,-1 1,1-1,-1 0,1 1,-1-1,1 0,0 1,-1-1,1 0,0 0,-1 1,1-1,0 0,0 0,0 0,0-1,-11-66,10 45,-1 13,1 0,1 0,0 0,0 0,1 0,0 0,4-17,-5 27,0 1,0-1,1 0,-1 1,0-1,0 0,0 1,0-1,0 0,0 0,1 1,-1-1,0 0,0 0,0 1,0-1,1 0,-1 0,0 0,0 1,1-1,-1 0,0 0,0 0,1 0,-1 0,0 1,1-1,-1 0,0 0,1 0,-1 0,0 0,0 0,1 0,-1 0,0 0,1 0,-1 0,0 0,1-1,-1 1,0 0,0 0,1 0,-1 0,0 0,0 0,1-1,-1 1,0 0,0 0,1 0,-1-1,0 1,0 0,0 0,1-1,-1 1,0 0,0-1,0 1,8 26,1 79,-9-127,3-55,-4 68,1 12,-4 45,3-26,-1 0,0 0,-2 0,0-1,-2 1,-8 20,14-41,0 1,-1-1,1 0,-1 0,1 0,-1 0,0 0,1 0,-1 0,0 0,0 0,0 0,0 0,1 0,-1 0,0-1,-1 1,1 0,0-1,0 1,0-1,0 1,-3 0,3-2,0 1,0-1,0 1,0-1,0 1,0-1,0 0,0 1,0-1,1 0,-1 0,0 0,0 0,1 1,-1-1,0 0,1 0,-1 0,0-3,-3-6,0-1,1 0,0 0,-1-11,-5-63,6-139,4 272,0 139,-1-183,-1-1,1 1,-1 0,0-1,0 1,0-1,0 1,0-1,-1 0,1 1,-1-1,0 0,-4 5,6-8,-1 1,1-1,-1 0,1 1,-1-1,0 1,1-1,-1 0,1 0,-1 1,0-1,1 0,-1 0,0 0,1 0,-1 0,0 0,1 0,-1 0,0 0,1 0,-1 0,0 0,1 0,-1 0,0-1,0 1,-1-2,0 1,0 0,0-1,1 0,-1 1,1-1,-1 0,1 0,-1 0,1 0,0 0,-1-3,-9-19,2 0,0-1,2 0,-5-29,-11-105,23 119,2 24,-2 16,0 1,0-1,-1 0,1 0,0 0,0 0,0 0,0 0,0 1,0-1,0 0,0 0,1 0,-1 0,0 0,0 0,0 0,0 1,0-1,0 0,0 0,0 0,0 0,0 0,0 0,0 0,0 0,0 0,1 0,-1 1,0-1,0 0,0 0,0 0,0 0,0 0,0 0,0 0,1 0,-1 0,0 0,0 0,0 0,0 0,0 0,0 0,1 0,-1 0,0 0,0 0,0 0,0 0,0 0,0 0,0 0,0 0,1 0,-1-1,0 1,0 0,7 30,-1 0,-2 0,-1 1,-2 52,0-34,2 96,-4-442,3 373,0-39,-1-1,-2 0,-10 65,0-77,11-23,-1-1,1 1,-1-1,1 0,0 1,-1-1,1 0,-1 1,1-1,-1 0,1 0,-1 0,1 1,-1-1,0 0,1 0,-1 0,1 0,-1 0,1 0,-1 0,0 0,1 0,-1 0,0-1,-1 0,0 0,-1-1,1 0,0 1,1-1,-1 0,0 0,0 0,1 0,0 0,-1-1,1 1,0 0,0-1,0 1,-1-3,-8-28,1 0,1 0,2-1,-4-62,9-141,1 216,2 118,-1 180,-2-270,0 0,0-1,0 1,-1-1,0 0,-5 10,7-15,0-1,-1 1,1 0,0-1,0 1,-1-1,1 1,-1-1,1 1,0-1,-1 1,1-1,-1 0,1 1,-1-1,1 1,-1-1,0 0,1 0,-1 1,1-1,-1 0,1 0,-1 0,0 0,1 0,-2 1,1-2,-1 0,1 0,0 0,0 0,0 0,0 0,0-1,0 1,0 0,0 0,0-1,1 1,-1 0,1-1,-1 1,1-1,-1-2,-6-21,2-1,1 1,-2-53,6-52,0 121,-3 119,-20 138,14-206,2-31,2-14,-2-20,-2-53,3 0,4-1,3 0,14-97,-13 147,-2 17,0 1,1-1,0 0,1 1,-1-1,2 1,0-1,0 1,0 0,1 0,6-8,-10 16,0 1,0 0,1-1,-1 1,0 0,1-1,-1 1,0 0,1-1,-1 1,0 0,1 0,-1-1,0 1,1 0,-1 0,1 0,-1 0,1 0,-1-1,1 1,-1 0,0 0,1 0,-1 0,1 0,-1 0,1 0,-1 1,1-1,-1 0,0 0,1 0,-1 0,1 1,-1-1,1 1,12 18,0 29,-2 46,-3 1,-11 187,3-276,0 1,0 0,-1 0,0-1,0 1,0 0,-1-1,0 1,-1-1,-5 12,8-18,0 1,-1-1,1 0,0 1,0-1,-1 0,1 1,0-1,-1 0,1 0,0 1,-1-1,1 0,0 0,-1 0,1 1,-1-1,1 0,0 0,-1 0,1 0,-1 0,1 0,0 0,-1 0,1 0,-1 0,1 0,0 0,-1 0,1 0,-1 0,1-1,0 1,-1 0,1 0,0 0,-1-1,0 1,-10-20,-1-25,5-17,0-100,-17 364,11-144,12-54,-1-1,1 0,0 0,-1 0,0 0,1 0,-1 0,0-1,-1 1,1-1,0 1,-1-1,1 0,-6 4,8-6,-1 0,0 1,0-1,0 1,0-1,1 0,-1 0,0 1,0-1,0 0,0 0,0 0,0 0,0 0,0 0,0 0,0 0,0-1,1 1,-1 0,0 0,0-1,0 1,0-1,1 1,-1-1,0 1,0-1,0 0,-2-2,1 1,0-1,0 0,1 0,-1 0,1 0,-1 0,-1-6,-11-62,14 70,-4-181,4 132,-1 171,-22 166,21-275,0 0,-1 0,-1 0,-5 13,8-23,0-1,1 1,-1-1,0 1,0-1,0 1,0-1,0 1,0-1,-1 0,1 0,0 0,-1 1,1-1,-1-1,-1 2,2-2,0 0,0 0,0 0,-1 0,1 0,0-1,0 1,0 0,0-1,0 1,0-1,0 1,0-1,0 1,0-1,0 0,0 1,0-1,0 0,0 0,1 0,-1 0,0 0,1 0,-1 0,1 0,-2-2,-3-7,0 0,0-1,1 0,1 0,0 0,0 0,-1-19,-4-88,7 87,1 20,-3-28,2 0,2 0,1-1,11-51,-13 90,0 1,0 0,0-1,0 1,0 0,0-1,0 1,0 0,0-1,0 1,0-1,0 1,0 0,0-1,0 1,0 0,0-1,1 1,-1 0,0-1,0 1,0 0,1 0,-1-1,0 1,0 0,1 0,-1-1,0 1,0 0,1 0,-1 0,0-1,1 1,-1 0,0 0,1 0,-1 0,0 0,1 0,5 16,0 32,-2 321,-5-277,2-129,2 0,1 0,2 0,1 1,2 0,2 0,1 1,19-38,-30 70,1-1,-1 1,1 0,0 0,0 0,0 0,1 1,-1-1,0 0,1 1,0 0,0 0,-1-1,1 2,0-1,1 0,5-2,-6 4,-1 0,0 0,0 1,0-1,0 0,0 1,0 0,0-1,-1 1,1 0,0 0,0 0,0 0,-1 0,1 1,0-1,-1 0,1 1,-1-1,0 1,0-1,1 1,-1 0,0 0,0 0,0-1,-1 1,1 0,0 0,-1 0,1 3,6 15,-2 1,0 0,-1 0,-1 1,-1-1,-1 1,-3 36,2-57,0-1,0 0,0 0,0 0,0 1,0-1,1 0,-1 0,0 1,0-1,0 0,0 0,0 1,0-1,0 0,0 0,0 1,0-1,0 0,0 0,0 1,0-1,-1 0,1 0,0 1,0-1,0 0,0 0,0 0,0 1,-1-1,1 0,0 0,0 0,0 0,0 1,-1-1,1 0,0 0,0 0,-1 0,1 0,0 0,0 1,-1-1,1 0,0 0,-1 0,-5-15,-5-29,-5-223,17 363,-2 173,1-262,0-3,0 1,0-1,0 0,0 1,-1-1,1 0,-1 1,0-1,-1 0,1 0,-1 0,1 0,-1 0,-1 0,-2 3,5-6,-1-1,1 0,-1 0,1 0,-1 0,1 1,-1-1,1 0,-1 0,1 0,-1 0,1 0,-1 0,1-1,-1 1,0 0,1 0,-1 0,1 0,-1-1,1 1,-1 0,1 0,0-1,-1 1,1 0,-1-1,1 1,0 0,-1-1,1 1,0-1,-1 1,1-1,0 1,0-1,-1 1,1-1,0 1,0-1,-10-26,1-15,3-1,-3-83,4 35,-2 13,-8-158,15 234,-1 0,1 0,0 0,0 0,0 0,1 0,-1 0,0 0,1 0,-1 0,1 0,-1 0,1 0,2-2,-2 5,0 0,0 1,0-1,0 1,0-1,-1 1,1 0,0-1,-1 1,1 0,-1-1,0 1,0 0,1 0,-1-1,-1 4,12 87,-5 0,-4 0,-4 0,-20 128,11-174,11-46,1 1,-2-1,1 1,0-1,0 1,0-1,0 1,0-1,0 0,0 1,0-1,-1 1,1-1,0 1,0-1,-1 0,1 1,0-1,-1 0,1 1,0-1,-1 0,1 1,0-1,-1 0,1 0,-1 1,1-1,-1 0,1 0,-1 0,1 0,0 0,-1 1,1-1,-1 0,0 0,-8-18,0-33,3-29,3 0,4 0,3 0,25-137,-15 168,-14 49,0-1,1 1,-1 0,0-1,0 1,0 0,0-1,0 1,1 0,-1 0,0-1,0 1,1 0,-1 0,0-1,0 1,1 0,-1 0,0 0,1 0,-1-1,0 1,0 0,1 0,-1 0,0 0,1 0,-1 0,0 0,1 0,-1 0,1 0,-1 0,0 0,1 0,-1 0,0 0,1 0,-1 0,0 0,0 1,1-1,-1 0,0 0,1 0,-1 1,0-1,0 0,1 0,-1 0,0 1,0-1,0 0,1 1,-1-1,0 0,0 0,0 1,0-1,0 0,1 1,3 11,1 0,-1 0,-1 0,0 0,-1 0,1 24,-2-23,11 129,-8 203,-4-342,0 9,-1-1,0 1,0 0,-1-1,-7 22,9-33,0 0,0 0,0-1,0 1,0 0,0 0,0 0,0 0,0-1,0 1,0 0,0 0,-1 0,1 0,0 0,0-1,0 1,0 0,0 0,0 0,-1 0,1 0,0 0,0 0,0-1,0 1,0 0,-1 0,1 0,0 0,0 0,0 0,0 0,-1 0,1 0,0 0,0 0,0 0,0 0,-1 0,1 0,0 0,0 0,0 0,0 0,-1 0,1 1,0-1,0 0,0 0,0 0,0 0,-1 0,1 0,0 0,0 0,0 1,0-1,0 0,0 0,0 0,-1 0,1 1,0-1,-5-24,0 0,2-1,0 1,2-1,2-42,0 10,-3 10,1 28,0 0,1 0,1 1,0-1,6-24,-7 43,0 0,1 0,-1 1,0-1,0 0,0 0,0 1,0-1,0 0,0 0,0 1,0-1,0 0,1 0,-1 0,0 1,0-1,0 0,0 0,1 0,-1 0,0 1,0-1,0 0,1 0,-1 0,0 0,0 0,1 0,-1 1,0-1,0 0,1 0,-1 0,0 0,0 0,1 0,-1 0,0 0,0 0,1 0,-1 0,0 0,0-1,1 1,-1 0,0 0,0 0,0 0,1 0,-1 0,0-1,0 1,0 0,1 0,-1 0,0 0,0-1,0 1,0 0,1 0,-1-1,0 1,0 0,0 0,0-1,10 25,-1 9,-1 0,-2 0,-1 1,-2 0,-1 55,-5-66,3-23,0 0,0 0,0 0,0 0,0 0,0 0,0 0,0 0,0 0,0 0,0-1,0 1,0 0,0 0,-1 0,1 0,0 0,0 0,0 0,0 0,0 0,0 0,0 0,0 0,0 0,-1 0,1 0,0 0,0 0,0 0,0 0,0 0,0 0,0 0,0 0,0 0,-1 0,1 0,0 0,0 0,0 0,0 0,0 0,0 0,0 0,0 0,0 0,0 0,-1 1,1-1,0 0,0 0,0 0,0 0,0 0,0 0,0 0,0 0,0 0,0 0,0 1,0-1,0 0,0 0,0 0,-8-38,3-29,4-95,3 132,1 0,1 1,2-1,1 1,18-48,-25 75,0 1,1-1,-1 1,1-1,0 0,-1 1,1 0,0-1,0 1,0-1,0 1,0 0,0 0,0 0,1-1,-1 1,0 0,0 0,1 1,-1-1,1 0,2-1,-3 3,1-1,-1 1,0-1,0 1,0 0,0-1,1 1,-1 0,0 0,0 0,-1 0,1 0,0 0,0 0,0 0,-1 0,1 0,0 0,-1 0,1 1,0 0,4 13,0-1,-1 1,4 25,4 70,-5 183,-9-418,6-214,6 293,0 32,-9 14,-1 1,1-1,0 0,-1 0,1 1,-1-1,1 0,0 1,-1-1,1 0,-1 1,1-1,-1 1,1-1,-1 1,1-1,-1 1,0-1,1 1,-1-1,0 1,1 0,-1-1,0 1,0 0,0-1,1 1,-1 0,8 27,-2 0,-1 0,0 0,-2 0,-2 1,-1 31,0-13,1 127,-2-540,6 324,-5 41,0 1,0 0,0-1,0 1,0-1,0 1,0 0,0-1,0 1,0 0,0-1,0 1,0 0,0-1,0 1,0 0,0-1,1 1,-1 0,0-1,0 1,0 0,1-1,-1 1,0 0,0 0,1-1,-1 1,0 0,0 0,1 0,-1-1,0 1,1 0,-1 0,0 0,1 0,-1 0,1-1,5 17,1 33,-7-47,7 83,-3 0,-13 143,3-206,0-29,-2-38,1-35,3 0,12-142,-2 199,-6 23,0 0,0-1,0 1,1 0,-1 0,0 0,0 0,0 0,0 0,0 0,0 0,1 0,-1 0,0 0,0 0,0 0,0 0,1 0,-1 0,0 0,0 0,0 0,0 0,0 0,1 0,-1 0,0 0,0 0,0 0,0 0,0 0,1 0,-1 0,0 1,0-1,0 0,0 0,0 0,0 0,0 0,0 0,1 1,-1-1,0 0,0 0,0 0,0 0,0 0,0 1,0-1,0 0,0 0,0 0,0 0,0 0,0 1,8 39,0 243,-7-164,2-176,3 0,24-106,-23 129,4-7,-11 41,0 0,0-1,0 1,0 0,0-1,0 1,0 0,0-1,1 1,-1 0,0 0,0-1,0 1,0 0,1 0,-1-1,0 1,0 0,0 0,1-1,-1 1,0 0,0 0,1 0,-1 0,0-1,0 1,1 0,-1 0,0 0,1 0,-1 0,0 0,1 0,-1 0,0 0,1 0,-1 0,0 0,0 0,1 0,-1 0,0 0,1 0,-1 0,0 1,1-1,-1 0,0 0,0 0,1 0,-1 1,0-1,0 0,1 0,-1 0,0 1,0-1,0 0,0 0,1 1,-1-1,0 0,0 1,0-1,0 0,0 1,0-1,0 1,9 26,3 61,-4 0,-7 172,-2-250,2-2,-1 0,-1 0,0 0,0 0,0 0,-1-1,-5 14,7-21,0 0,-1 0,1 0,0 0,-1 0,1 0,0 0,-1 0,1 0,0 0,-1 0,1-1,0 1,-1 0,1 0,0 0,0-1,-1 1,1 0,0 0,0-1,-1 1,1 0,0 0,0-1,0 1,-1 0,1-1,0 1,0 0,0-1,0 1,0 0,0-1,0 1,0 0,0-1,0 1,0-1,0 1,0 0,0-1,0 1,-6-24,-1-20,-3 1,-1 0,-27-65,38 108,0 0,0 0,0 0,1 1,-1-1,0 0,-1 0,1 0,0 0,0 1,0-1,0 0,0 0,0 0,0 0,0 1,0-1,0 0,0 0,0 0,0 0,-1 0,1 1,0-1,0 0,0 0,0 0,0 0,0 0,-1 0,1 0,0 1,0-1,0 0,0 0,-1 0,1 0,0 0,0 0,0 0,-1 0,1 0,0 0,0 0,0 0,0 0,-1 0,1 0,0 0,0 0,0 0,0-1,-1 1,1 0,0 0,0 0,0 0,0 0,0 0,-1 0,1-1,0 1,0 0,-3 20,4 112,1-96,-1 0,-2 0,-10 65,11-99,0 0,-1-1,1 1,0 0,-1-1,1 1,-1-1,1 1,-1-1,0 1,0-1,1 1,-1-1,0 0,0 1,-1-1,1 0,0 0,0 0,0 0,-1 0,1 0,-1 0,1 0,-1 0,1-1,-1 1,1-1,-3 1,2-1,0-1,-1 1,1-1,0 0,0 0,0 0,0 0,0 0,1 0,-1 0,0-1,0 1,1-1,-1 1,1-1,-1 0,1 0,0 1,0-1,-1 0,0-4,-10-18,2-1,0-1,2 0,0-1,-3-30,-14-139,24 187,-1-14,-2-17,3 32,1 16,-3 68,-4 1,-25 120,22-161,7-34,-1-9,1-15,0-19,2 0,1 0,8-48,-8 87,0 0,0 0,1 0,-1-1,1 1,-1 0,1 0,0 0,0 0,0 1,0-1,0 0,0 0,2-1,-3 3,1 0,-1 0,1-1,-1 1,1 1,-1-1,1 0,-1 0,1 0,-1 0,1 0,-1 0,1 1,-1-1,1 0,-1 0,1 1,-1-1,0 0,1 0,-1 1,0-1,1 1,-1-1,0 0,1 1,-1-1,0 1,0-1,1 1,-1-1,0 1,0 0,5 8,-2 0,1 0,-1 0,3 18,4 35,19 92,-25-145,-2-10,2-22,-1-40,-2-144,3 170,0 34,0 10,2 16,2 37,-3 1,-3 0,-8 104,-2-129,8-36,0 0,0 1,0-1,0 0,0 0,0 0,0 0,0 0,0 1,0-1,0 0,0 0,0 0,0 0,0 1,0-1,0 0,0 0,0 0,0 0,0 0,0 0,-1 1,1-1,0 0,0 0,0 0,0 0,0 0,0 0,0 0,-1 0,1 1,0-1,0 0,0 0,0 0,-1 0,1 0,0 0,0 0,0 0,0 0,0 0,-1 0,1 0,0 0,0 0,0 0,0 0,-1 0,1-1,0 1,0 0,0 0,0 0,0 0,0 0,-1 0,1 0,0 0,0 0,0-1,0 1,0 0,0 0,-8-18,-2-24,-15-119,22 133,1 0,1 0,6-47,-2 62,2 11,6 23,1 30,-2 0,-3 0,-1 1,-3 58,-1-60,1 1,0-12,-2 1,-2-1,-5 39,-1-58,0-32,-1-38,1-35,4 0,16-164,-5 209,-8 40,0 0,0 0,0 0,0 0,0 0,0 0,0 0,0 0,1 0,-1 0,0 0,0 0,0 0,0 1,0-1,1 0,-1 0,0 0,0 0,0 0,0 0,0 0,0-1,1 1,-1 0,0 0,0 0,0 0,0 0,0 0,0 0,1 0,-1 0,0 0,0 0,0 0,0 0,0-1,0 1,0 0,0 0,1 0,-1 0,0 0,0 0,0 0,0-1,0 1,0 0,0 0,0 0,0 0,0 0,0-1,0 1,0 0,0 0,0 0,0 0,0 0,0 0,0-1,0 1,0 0,0 0,-1 0,6 16,0 25,9 55,-14-95,0-1,0 1,0-1,0 0,0 1,0-1,0 1,0-1,0 0,0 1,0-1,0 1,0-1,0 1,1-1,-1 0,0 1,0-1,0 0,0 1,1-1,-1 0,0 1,1-1,-1 0,0 1,0-1,1 0,-1 0,1 1,-1-1,0 0,1 0,-1 0,0 1,1-1,5-18,0-45,-5 55,25-204,-20 197,0 26,2 31,4 62,-7-50,2 1,16 54,-21-108,0-8,1-16,-2-108,-2 70,2 0,3 1,12-64,-16 123,0 0,0 0,1 0,-1-1,0 1,0 0,1 0,-1 0,0 0,1 0,0 0,-1 0,1 0,-1 1,1-1,0 0,0 0,1-1,7 12,3 36,-2 60,-5 210,-6-311,2 0,-1 0,0 0,0 0,-1 0,1-1,-1 1,0 0,0 0,-1-1,0 1,1-1,-1 1,-1-1,-2 5,5-9,-1 0,1 1,-1-1,1 0,-1 0,1 0,-1 0,1 0,-1 1,1-1,0 0,-1 0,1 0,-1 0,1 0,-1 0,1 0,-1-1,1 1,-1 0,1 0,-1 0,1 0,-1-1,1 1,0 0,-1 0,1-1,-1 1,1 0,0-1,-1 1,1 0,0-1,-1 1,1-1,0 1,0 0,0-1,-1 1,1-1,0 1,0-1,-11-26,10 24,-16-65,2-1,-9-120,24 183,3 221,-5-111,2-101,1 45,-1-39,0-28,0-362,0 791,3-470,3 0,2 1,3 0,2 0,3 2,2-1,3 2,41-78,-60 130,26-39,-27 42,0 0,-1 0,1 1,0-1,0 0,0 0,0 1,0-1,0 1,0-1,0 1,0-1,0 1,0 0,0-1,0 1,0 0,0 0,0 0,0 0,0 0,0 0,1 0,-1 0,0 0,0 0,0 1,0-1,0 0,0 1,0-1,0 1,0-1,0 1,0-1,0 1,-1 0,1 0,0-1,0 1,0 1,6 7,0 1,-1-1,0 2,0-1,-2 0,1 1,-1 0,-1 0,0 0,3 19,1 19,1 53,-7-85,1 80,-2-59,0-32,-1-14,0-92,0 62,1 33,0 12,1 30,1-26,-2 1,1 0,-2-1,1 1,-2-1,1 1,-6 15,7-26,0-1,0 1,0 0,0 0,0-1,-1 1,1 0,0-1,0 1,-1-1,1 1,-1 0,1-1,0 1,-1-1,1 1,-1-1,1 1,-1-1,1 1,-1-1,0 0,1 1,-1-1,0 0,1 0,-1 1,1-1,-1 0,0 0,0 0,1 0,-1 0,0 0,-1 0,1-1,0 0,0-1,-1 1,1 0,0 0,0 0,0-1,0 1,1-1,-1 1,0 0,0-4,-16-53,4-196,14 281,-3 101,1-116,0 0,-1 1,0-1,-1-1,-1 1,1 0,-11 20,14-32,-1 1,1-1,0 0,0 0,0 1,0-1,0 0,0 1,0-1,-1 0,1 0,0 1,0-1,0 0,0 0,-1 1,1-1,0 0,0 0,-1 0,1 1,0-1,-1 0,1 0,0 0,0 0,-1 0,1 0,0 0,-1 1,1-1,0 0,-1 0,1 0,0 0,0 0,-1-1,1 1,0 0,-1 0,1 0,0 0,-1 0,1 0,0 0,0-1,-1 1,1 0,-9-20,0-29,4-1,2-1,2 1,3 0,1 0,16-75,-20 125,1 0,0 0,0 0,0 0,0-1,0 1,0 0,0 0,0 0,0 0,0-1,0 1,0 0,0 0,0 0,0-1,0 1,0 0,0 0,0 0,0-1,0 1,0 0,0 0,0 0,0 0,0-1,0 1,0 0,1 0,-1 0,0 0,0 0,0-1,0 1,0 0,1 0,-1 0,0 0,0 0,0 0,0 0,1 0,-1 0,0 0,0-1,0 1,0 0,1 0,-1 0,0 0,0 0,0 0,1 0,-1 1,0-1,0 0,0 0,1 0,3 16,0 29,-2 336,-3-332,0-101,3-193,-2 245,0 0,0 1,0-1,0 0,0 0,0 0,1 0,-1 0,0 0,0 0,0 0,0 0,0 0,0 0,1 0,-1 0,0 0,0 0,0-1,0 1,0 0,0 0,0 0,0 0,1 0,-1 0,0 0,0 0,0 0,0 0,0 0,0 0,0-1,0 1,0 0,0 0,0 0,1 0,-1 0,0 0,0 0,0-1,0 1,0 0,0 0,0 0,0 0,0 0,0-1,6 21,3 29,0 35,-4 0,-10 151,-2-197,7-38,0 0,0-1,0 1,0 0,0 0,0 0,-1 0,1-1,0 1,0 0,0 0,0 0,0 0,0-1,0 1,-1 0,1 0,0 0,0 0,0 0,0-1,-1 1,1 0,0 0,0 0,0 0,0 0,-1 0,1 0,0 0,0 0,0 0,-1 0,1 0,0 0,0 0,0 0,-1 0,1 0,0 0,0 0,0 0,-1 0,1 0,0 0,0 0,0 1,0-1,-1 0,1 0,0 0,0 0,0 0,0 0,0 1,-1-1,1 0,-5-22,-2-41,2 1,3 0,2-1,3 1,20-108,-23 169,0-1,0 1,0 0,1 0,-1-1,0 1,0 0,1 0,-1 0,1-1,-1 1,1 0,-1 0,1 0,0 0,-1 0,1 0,0 0,0 0,0 0,0 1,0-1,1-1,-1 3,0 0,0-1,0 1,0 0,0 0,0 0,0 0,-1 0,1 0,0 0,-1 0,1 1,-1-1,1 0,-1 0,0 0,1 3,13 65,-5 100,-8-160,1-10,5-21,8-57,-10 57,-2 8,-1-2,0 1,2 0,0-1,1 1,0 1,1-1,15-24,-21 39,0 0,0 0,0-1,0 1,1 0,-1 0,0 0,0 0,0 0,1-1,-1 1,0 0,0 0,0 0,1 0,-1 0,0 0,0 0,1 0,-1 0,0 0,0 0,1 0,-1 0,0 0,0 0,0 0,1 0,-1 0,0 0,0 0,1 0,-1 1,0-1,0 0,0 0,1 0,-1 0,0 0,0 1,0-1,0 0,1 0,-1 0,0 1,0-1,0 0,0 0,0 0,0 1,0-1,0 0,0 0,1 1,-1-1,0 0,0 0,0 1,0-1,-1 0,5 19,-2 243,-3-568,-2 406,-20 122,22-214,-1 0,0 0,-1 0,0 0,-6 12,9-20,0 1,-1 0,1 0,0-1,-1 1,1 0,-1-1,1 1,-1-1,1 1,-1-1,0 1,1-1,-1 1,0-1,1 1,-1-1,0 0,1 1,-1-1,0 0,0 0,0 1,1-1,-2 0,1-1,-1 0,1 0,0 0,0 0,0 0,0 0,0 0,0 0,0 0,0-1,0 1,1 0,-1-1,0 1,1-1,-1 1,1 0,0-1,-1-2,-8-38,2 0,2-1,2 0,4-79,0 55,2-285,-2 454,2-9,-5-1,-22 157,15-223,9-26,0 0,0 0,-1 0,1 1,0-1,0 0,-1 0,1 0,0 0,0 0,-1 0,1 0,0 0,0 0,0 0,-1 0,1 0,0 0,0 0,-1 0,1 0,0 0,0 0,-1 0,1 0,0 0,0 0,-1 0,1 0,0-1,0 1,0 0,-1 0,1 0,0 0,0-1,0 1,0 0,-1 0,1 0,0-1,0 1,0 0,0 0,0-1,-3-4,1 0,0 0,0 0,0 0,1 0,-1-9,-3-24,3 0,1-1,6-59,24-115,-20 159,0 4,-5 40,-1 16,0 27,-3 623,-1-644,2-6,-1 0,0 0,0 0,-1 0,0 0,0 0,0 0,-1 0,0 0,0 0,0-1,-5 9,6-14,1 0,-1 1,1-1,0 0,-1 0,1 1,-1-1,1 0,-1 0,1 0,-1 0,1 0,-1 0,1 0,-1 0,1 0,-1 0,1 0,-1 0,1 0,0 0,-1 0,1 0,-1 0,1-1,-1 1,1 0,-1 0,1-1,0 1,-1 0,1 0,0-1,-1 1,1 0,0-1,-1 1,1-1,0 1,0 0,-1-1,1 1,0-1,0 1,0-1,0 1,-1-1,1 1,0-2,-9-27,-3-45,4 0,3-1,6-85,-1 145,-3 247,1-208,-19 234,16-397,7-237,0 447,0-41,-1 0,-1 0,-2 0,-8 47,6-69,0-12,-2-19,-5-108,7-138,4 234,2 142,-4 254,-3-298,1-47,0-14,-2-27,-5-89,7-154,4 168,0 50,6-55,1 79,-3 28,0 15,3 38,-2 0,-3 1,-6 60,-29 165,21-224,7-42,1-16,-1-23,0-330,7 139,-3 700,-5-423,6-61,0 0,0 1,0-1,-1 0,1 0,0 0,-1 1,1-1,-1 0,1 0,-1 0,0 0,0 0,1 0,-1 0,0 0,0 0,0 0,-1 1,1-3,0 1,1 0,-1 0,0-1,0 1,1-1,-1 1,0-1,0 1,1-1,-1 1,1-1,-1 1,0-1,1 0,-1 1,1-1,0 0,-1 1,1-1,-1 0,1 0,0 0,0 1,-1-1,1 0,0-1,-9-33,1-1,1 0,2 0,2 0,2-54,0 39,-2-213,-34 570,16-153,17-126,-2 25,-16 62,8-79,13-35,1 1,0 0,-1-1,1 1,-1 0,1-1,-1 1,1-1,-1 1,0-1,1 1,-1-1,0 1,1-1,-1 0,0 1,1-1,-1 0,0 0,0 0,1 1,-2-1,0-1,0-1,0 1,0-1,0 1,1-1,-1 0,1 0,-1 0,1 0,0 0,0 0,-1 0,2 0,-1 0,0 0,0-1,1 1,-1 0,1 0,-1-1,1-3,-10-53,3-1,2 0,4-68,22-178,-14 254,-7 52,0 0,1 0,-1 0,0 0,0 0,0 1,0-1,0 0,0 0,1 0,-1 0,0 0,0 0,0 0,0 0,1 0,-1 0,0 0,0 0,0 0,0 0,1 0,-1 0,0 0,0 0,0 0,0 0,1 0,-1 0,0 0,0 0,0 0,0 0,1-1,2 28,-1 438,4-535,27-128,-17 145,-15 52,-1 0,0 1,0-1,0 0,0 1,1-1,-1 1,0-1,1 0,-1 1,0-1,1 1,-1-1,1 1,-1-1,1 1,-1-1,1 1,-1 0,1-1,0 1,-1 0,1-1,-1 1,1 0,0 0,-1-1,1 1,0 0,1 0,9 17,0 34,-3 129,-7-128,-1-145,3 0,17-93,-17 175,0 27,-2 33,-26 321,25-369,-1 13,0 1,-1-1,-1 1,0-1,0 0,-10 21,13-35,0 1,0-1,0 1,0-1,0 1,0-1,-1 1,1-1,0 1,0-1,-1 0,1 1,0-1,0 1,-1-1,1 0,0 1,-1-1,1 0,-1 1,1-1,0 0,-1 0,1 0,-1 1,1-1,-1 0,1 0,-1 0,1 0,-1 0,1 0,-1 0,1 0,-1 0,1 0,-1 0,1 0,-1 0,1 0,-1 0,1 0,0-1,-1 1,1 0,-1-1,-11-21,3-25,2 0,2 0,2 0,4-78,0 53,1 5,-1 55,-2 44,-8 57,-4 0,-41 149,51-225,2-8,0 0,0 0,0 0,-1 0,0 0,0-1,0 1,0 0,-1-1,0 0,0 1,-5 5,7-10,0 1,1-1,-1 0,0 0,1 0,-1 0,1 0,-1 0,0 0,1 0,-1 0,0 0,1 0,-1 0,0 0,1 0,-1-1,0 1,1 0,-1 0,1-1,-1 1,0-1,1 1,-1 0,1-1,-1 1,1-1,0 1,-1-1,1 1,-1-1,1 0,0 1,0-1,-1 1,1-1,0-1,-12-29,1-29,2-1,3-1,3 0,4-64,-1 50,2-144,-2 213,1 27,-1 40,-6 101,-6 0,-42 201,52-351,-9 31,10-40,1 0,-1 0,1-1,-1 1,0 0,0-1,0 1,0-1,0 1,0-1,0 0,0 1,-1-1,1 0,0 0,-1 0,-1 2,2-3,0 0,1-1,-1 1,1 0,-1 0,1 0,-1 0,1 0,-1-1,1 1,-1 0,1 0,-1-1,1 1,-1 0,1-1,0 1,-1-1,1 1,0-1,-1 1,1 0,0-1,-1 1,1-1,0 1,0-1,0 1,-1-1,1 0,0 1,0-1,0 1,0-1,-7-33,1 0,2-1,1 1,2-1,3-43,0 8,-2-19,14-98,-14 185,0 0,-1 0,1 0,1 0,-1 0,0 0,0 1,1-1,-1 0,1 0,-1 0,1 1,0-1,0 0,0 1,0-1,0 0,2-1,-2 6,0 1,0-1,0 0,0 1,0-1,-1 1,1-1,-1 1,0 4,5 421,-6-386,0-161,2-166,3 265,2 23,4 30,-3 27,-1 123,-12-148,0-23,6-13,-1 0,1 0,0 0,0 0,-1 0,1 0,0 0,0 0,-1 0,1 0,0 0,0 0,0 0,-1 0,1 0,0 0,0 0,0 0,-1-1,1 1,0 0,0 0,0 0,-1 0,1 0,0-1,0 1,0 0,0 0,0 0,-1-1,1 1,0 0,0 0,0 0,0-1,0 1,0 0,0 0,0-1,0 1,0 0,0 0,0 0,0-1,0 1,0 0,-6-30,0 0,3 0,0 0,2 0,3-38,-1 9,-1 25,-1 92,-2 1,-3-1,-3 0,-29 102,38-160,0 1,0-1,1 0,-1 0,0 0,0 0,0 0,0 0,0 1,0-1,0 0,0 0,0 0,0 0,0 0,0 0,0 1,0-1,0 0,0 0,0 0,0 0,0 0,0 0,0 1,0-1,-1 0,1 0,0 0,0 0,0 0,0 0,0 0,0 1,0-1,0 0,0 0,-1 0,1 0,0 0,0 0,0 0,0 0,0 0,0 0,0 0,-1 0,1 0,0 0,0 0,0 0,0 0,0 0,-1 0,1 0,0 0,0 0,0 0,0 0,0 0,0 0,-1 0,1 0,0 0,0 0,0 0,0 0,0-1,-4-13,2-24,4-265,-2 578,0-320,2-97,-1 122,1 0,1 0,1 0,11-33,-14 52,-1 0,0-1,1 1,-1-1,0 1,1 0,0-1,-1 1,1 0,0 0,0 0,0-1,0 1,0 0,0 0,0 0,0 0,0 0,0 1,0-1,1 0,-1 1,2-2,-1 3,-1-1,0 0,0 1,0 0,0-1,0 1,0 0,0-1,0 1,0 0,0 0,0 0,0 0,0 0,-1 0,1 0,-1 0,1 0,0 0,0 2,4 9,-1 0,0 0,-1 0,2 13,2 30,-2-17,10 44,-8-66,-2-26,0-30,3-85,41-203,-42 312,-4 39,-1 331,-4-124,6-351,24-139,-17 174,-8 62,-2 6,2-1,0 1,11-34,-14 51,0 0,1 0,-1 0,0 0,1 0,-1 0,1 0,-1 0,1 0,0 0,-1 0,1 0,0 0,0 1,0-1,0 0,-1 1,1-1,0 0,0 1,2-1,-2 1,0 0,-1 0,1 0,0 1,0-1,-1 0,1 1,0-1,-1 1,1-1,0 0,-1 1,1 0,0-1,-1 1,1-1,-1 1,1 0,-1-1,0 1,1 0,-1 0,4 7,-1-1,0 1,0-1,2 14,6 56,-4 1,-4 106,-2-67,-3-204,4-1,26-162,-16 205,-3 29,-9 16,1 0,-1 0,0 0,1 0,-1 0,0 0,0 0,1 0,-1 0,0 0,1 0,-1 0,0 0,0 1,1-1,-1 0,0 0,0 0,1 0,-1 1,0-1,0 0,0 0,1 0,-1 1,0-1,0 0,0 0,0 1,1-1,-1 0,0 0,0 1,0-1,0 0,0 1,0-1,0 0,0 0,0 1,0-1,0 0,0 1,0-1,0 0,0 1,4 29,0-1,-2 1,-3 43,1-33,0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9:03.250"/>
    </inkml:context>
    <inkml:brush xml:id="br0">
      <inkml:brushProperty name="width" value="0.2" units="cm"/>
      <inkml:brushProperty name="height" value="0.2" units="cm"/>
      <inkml:brushProperty name="color" value="#FFFFFF"/>
      <inkml:brushProperty name="ignorePressure" value="1"/>
    </inkml:brush>
  </inkml:definitions>
  <inkml:trace contextRef="#ctx0" brushRef="#br0">125 63,'-2'13,"1"-1,-2 1,0-1,0 0,-1 0,0 0,-1-1,-1 0,0 0,-13 19,9-14,0 1,1 0,-11 31,3 29,16-73,1 1,-1-1,1 1,0 0,0-1,1 1,-1-1,1 1,0-1,0 1,1-1,-1 1,1-1,4 8,-5-11,0 0,0 0,0-1,1 1,-1 0,0 0,0-1,0 1,1 0,-1-1,0 1,1-1,-1 0,0 1,1-1,-1 0,0 0,1 0,-1 0,1 0,-1 0,0 0,1-1,-1 1,0 0,1-1,-1 1,0-1,0 1,1-1,-1 0,0 0,0 1,0-1,0 0,0 0,0 0,0 0,1-2,45-50,-38 42,46-51,-34 41,-1-2,0 0,-2-1,28-50,-40 63,1 0,1 1,0-1,0 2,1-1,19-15,-17 16,-1-1,0 0,0-1,13-20,-22 22,-12 12,-20 14,26-15,-28 16,-62 39,66-36,15-13,0 1,1 1,1 1,-1-1,2 2,-1 0,-17 24,28-33,-1 1,0-1,1 0,-1 1,1-1,0 1,0 0,0-1,1 1,-1 0,1-1,0 1,0 0,0-1,1 1,-1 0,1 0,1 4,3 5,0-1,1 1,14 20,-14-23,0 0,0 0,-1 0,-1 0,7 22,-11-30,0 0,0 1,0-1,0 0,0 1,-1-1,1 0,-1 1,0-1,0 0,1 1,-1-1,-1 0,1 0,0 0,0 0,-1 0,1 0,-1-1,0 1,1 0,-1-1,0 1,0-1,0 0,0 0,0 1,0-1,-4 1,6-2,-1-1,1 1,-1 0,1 0,0-1,-1 1,1 0,0 0,-1-1,1 1,0 0,-1-1,1 1,0-1,0 1,-1 0,1-1,0 1,0-1,0 1,0-1,-1 1,1 0,0-1,0 1,0-1,0 1,0-1,0 1,0-1,0 1,0-1,0 1,1 0,-1-1,0 1,0-1,0 1,1-1,-1 1,0 0,1-1,7-23,-8 24,9-21,1 1,1 1,1 0,1 0,22-25,85-79,-71 76,-31 30,2 0,42-29,-62 46,1-1,-1 1,1 0,-1-1,0 1,1 0,-1-1,0 1,1 0,-1 0,1-1,-1 1,1 0,-1 0,1 0,-1 0,1 0,-1 0,1 0,-1-1,1 1,-1 1,1-1,-1 0,1 0,-1 0,1 0,-1 0,1 0,-1 0,1 1,-1-1,0 0,1 0,-1 1,1-1,-1 0,0 1,1-1,-1 0,0 1,1-1,-1 1,0 28,-18 33,-80 123,86-161,-2-1,-31 42,31-46,10-13,1 1,-1 0,2 0,-1 0,1 0,0 0,1 0,-1 0,1 1,1-1,-1 1,2-1,-1 0,2 10,7-29,0 1,0 1,18-16,17-11,62-39,-1 0,-82 60,23-17,-45 32,1-1,-1 0,1 1,-1-1,0 0,0 0,1 1,-1-1,0 0,-1 0,1 0,0 0,-1-1,1 1,-1 0,1 0,-1 0,0 0,0-1,0 1,-1-3,1 5,1 0,-1 0,0-1,0 1,0 0,0-1,0 1,0 0,-1-1,1 1,0 0,0 0,0-1,0 1,0 0,0 0,0-1,-1 1,1 0,0 0,0-1,0 1,-1 0,1 0,0-1,0 1,0 0,-1 0,1 0,0 0,0 0,-1-1,1 1,0 0,-1 0,1 0,0 0,0 0,-1 0,1 0,-1 0,-9 11,-9 25,18-32,-12 23,2 1,1 1,1-1,1 2,2-1,1 1,2 0,0 0,3 35,0-49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4:27.308"/>
    </inkml:context>
    <inkml:brush xml:id="br0">
      <inkml:brushProperty name="width" value="0.2" units="cm"/>
      <inkml:brushProperty name="height" value="0.2" units="cm"/>
      <inkml:brushProperty name="color" value="#FFFFFF"/>
      <inkml:brushProperty name="ignorePressure" value="1"/>
    </inkml:brush>
  </inkml:definitions>
  <inkml:trace contextRef="#ctx0" brushRef="#br0">0 369,'2'1,"-1"-1,0 0,0 1,1-1,-1 1,0-1,0 1,0 0,0-1,0 1,0 0,0 0,0 0,0 0,0 0,0 0,0 0,-1 0,1 0,0 0,-1 0,1 0,0 2,11 33,-11-30,9 29,-2 1,-1 1,-2-1,0 60,-5-93,0 0,0 0,0-1,-1 1,1 0,-1 0,0-1,0 1,0 0,0-1,0 1,-1-1,1 1,-1-1,0 0,-2 4,3-6,1 0,-1 0,1 1,0-1,-1 0,1 0,-1 0,1 1,-1-1,1 0,0 0,-1 0,1 0,-1 0,1 0,-1 0,1 0,-1 0,1 0,-1 0,1 0,-1 0,1 0,0-1,-1 1,1 0,-1 0,1 0,-1-1,1 1,0 0,-1-1,-1-1,1 0,0 1,0-1,0 0,0 0,0 0,0-1,0 1,1 0,-1 0,0-4,-4-34,2 0,2-1,4-49,0 1,2 31,5 30,-10 27,1 0,-1 1,0-1,1 0,-1 1,1-1,-1 1,1-1,0 1,-1-1,1 1,-1-1,1 1,0-1,-1 1,1 0,0-1,-1 1,1 0,0 0,0 0,-1-1,1 1,0 0,0 0,1 0,0 2,1-1,-1 0,0 1,0-1,1 1,-1 0,0 0,0 0,-1 0,1 0,0 0,-1 0,1 1,-1-1,1 0,-1 1,0-1,0 1,0 3,17 53,-14-30,0-1,0 42,-1-12,-4-58,1 0,0 1,0-1,0 0,0 0,0 0,0 0,0 0,0 1,0-1,0 0,0 0,-1 0,1 0,0 1,0-1,0 0,0 0,0 0,0 0,0 1,1-1,-1 0,0 0,0 0,0 0,0 1,0-1,0 0,0 0,0 0,0 0,0 0,0 1,1-1,-1 0,0 0,0 0,0 0,0 0,0 0,0 0,1 0,-1 1,0-1,0 0,0 0,0 0,1 0,-1 0,0 0,0 0,0 0,0 0,1 0,-1 0,0 0,0 0,0 0,0 0,1 0,-1 0,0-1,0 1,0 0,0 0,1 0,-1 0,10-17,5-25,-11 30,19-60,-21 67,1 0,-1-1,1 1,0 0,0 0,0 1,1-1,-1 1,1 0,5-5,-8 9,-1-1,1 1,-1 0,1 0,-1 0,1-1,-1 1,1 0,-1 0,1 0,0 0,-1 0,1 0,-1 0,1 0,-1 0,1 0,-1 0,1 1,-1-1,1 0,0 0,-1 0,1 1,-1-1,0 0,1 1,-1-1,1 0,-1 1,1-1,-1 1,0-1,1 1,-1-1,0 0,0 1,1-1,-1 1,0 0,11 25,-10-22,53 187,-54-191,0 0,0 0,1 0,-1 0,0 0,0 0,0 0,0 0,0 0,0 0,0 0,0-1,1 1,-1 0,0 0,0 0,0 0,0 0,0 0,0 0,0 0,1 0,-1 0,0 0,0 0,0 0,0 0,0 0,0 0,0 0,1 1,-1-1,0 0,0 0,0 0,0 0,0 0,0 0,0 0,0 0,0 0,1 0,-1 0,0 0,0 1,0-1,0 0,0 0,0 0,0 0,3-22,-1-30,-2 38,1 0,1 0,5-26,-6 38,-1 1,0-1,1 0,0 0,-1 1,1-1,0 1,0-1,0 1,0-1,0 1,0-1,0 1,1 0,-1 0,1-1,1 0,-1 2,-1 0,0 0,1 0,-1 0,1 0,-1 0,1 1,-1-1,0 0,1 1,-1-1,0 1,1 0,-1-1,0 1,0 0,1 0,-1 0,0 0,0 0,0 0,0 0,0 0,0 0,-1 0,2 2,8 11,0 1,14 27,-14-24,-10-18,0 0,0 0,0 0,0 0,0 0,0 0,1 0,-1 0,0 0,0 0,0-1,0 1,0 0,0 0,0 0,1 0,-1 0,0 0,0 0,0 0,0 0,0 0,0 0,0 0,1 0,-1 0,0 0,0 0,0 1,0-1,0 0,0 0,0 0,1 0,-1 0,0 0,0 0,0 0,0 0,0 0,0 0,0 1,0-1,0 0,0 0,0 0,0 0,1 0,-1 0,0 0,0 1,0-1,0 0,0 0,0 0,0 0,0 0,0 0,0 1,-1-17,-7-23,3 22,2 0,-1-1,2 1,1-1,0 1,1-1,0 0,2 1,0-1,1 1,1 0,1 0,8-23,4-20,-14 44,1 0,0 1,1-1,1 1,0 0,16-25,-18 37,1 0,-1 0,1 0,-1 0,1 1,0 0,0 0,1 0,-1 0,0 1,0 0,1 0,-1 1,1-1,-1 1,0 0,1 1,-1-1,8 2,-13-2,0 0,1 0,-1 0,0 0,1 0,-1 0,0 0,1 0,-1 0,0 0,1 0,-1 0,0 0,1 0,-1 1,0-1,1 0,-1 0,0 0,1 0,-1 0,0 1,0-1,1 0,-1 0,0 1,0-1,1 0,-1 0,0 1,0-1,0 0,0 1,1-1,-1 0,0 1,0-1,0 0,0 1,0-1,-14 8,-24 2,-5-7,32-3,0 0,1 1,-1 0,0 1,1 0,-1 0,1 1,0 1,0 0,0 0,0 1,-13 9,17-10,0 0,0 1,1 0,0 0,0 0,0 1,1-1,-1 1,1 1,1-1,-1 0,1 1,0-1,1 1,-1 0,2 0,-1 0,1 0,0 1,0-1,0 0,2 9,-1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7:59.830"/>
    </inkml:context>
    <inkml:brush xml:id="br0">
      <inkml:brushProperty name="width" value="0.2" units="cm"/>
      <inkml:brushProperty name="height" value="0.2" units="cm"/>
      <inkml:brushProperty name="color" value="#FFFFFF"/>
      <inkml:brushProperty name="ignorePressure" value="1"/>
    </inkml:brush>
  </inkml:definitions>
  <inkml:trace contextRef="#ctx0" brushRef="#br0">279 0,'-6'3,"1"0,0 0,0 0,0 0,0 1,0 0,1 0,0 0,0 0,-6 8,3-4,-11 11,7-8,0 0,1 0,1 1,0 0,-11 21,14-23,0-1,-1 0,0 0,0-1,-1 0,-8 7,10-10,0-1,1 1,0 0,0 0,0 1,0 0,1 0,0 0,1 0,-1 0,1 1,0-1,1 1,-1 0,-1 13,3-19,1 0,0 0,0 0,0 0,0 0,0 0,0 1,0-1,0 0,1 0,-1 0,0 0,1 0,-1 0,1 0,-1 0,1 0,-1 0,1 0,0 0,0 0,-1-1,1 1,0 0,0 0,1 0,0 0,0 0,0-1,0 1,1-1,-1 0,0 0,0 1,0-1,0-1,0 1,1 0,-1-1,2 0,11-3,-1-1,0-1,17-8,-20 8,108-60,-51 25,-17 7,-49 33,-1 0,1-1,-1 1,1-1,-1 0,1 1,-1-1,0 0,0 0,0 0,1-3,-2 5,0-1,0 0,0 1,0-1,0 0,0 1,0-1,0 0,-1 0,1 1,0-1,0 1,-1-1,1 0,0 1,-1-1,1 1,-1-1,1 1,-1-1,1 1,-1-1,1 1,-1-1,0 1,1 0,-1-1,1 1,-1 0,0 0,1-1,-1 1,0 0,1 0,-2 0,-1-1,1 1,-1 0,0 0,0 0,1 0,-1 1,0-1,0 1,1-1,-1 1,1 0,-1 0,1 0,-1 1,1-1,-1 0,1 1,0 0,0-1,0 1,0 0,0 0,0 0,0 1,1-1,-2 3,-7 9,0 0,-12 28,22-41,-15 26,10-20,1 1,0 0,0-1,0 1,1 1,0-1,1 0,0 1,0-1,1 1,-1 13,3-22,-1 1,1-1,-1 0,1 0,-1 0,1 0,-1 0,1 0,0 0,-1 0,1 0,-1 0,1 0,-1-1,1 1,-1 0,0 0,1 0,-1-1,1 1,-1 0,1 0,-1-1,0 1,1 0,-1-1,1 1,-1 0,0-1,0 1,1-1,16-14,-8 6,1-2,-1 1,0-1,-1 0,-1-1,0 0,0 0,-1-1,-1 0,0 0,-1 0,0 0,-1-1,0 1,-1-1,0-18,-2 31,0 1,0 0,0 0,0 0,0-1,0 1,0 0,0 0,0-1,0 1,0 0,0 0,0-1,0 1,0 0,0 0,0-1,0 1,0 0,-1 0,1 0,0-1,0 1,0 0,0 0,0 0,-1-1,1 1,0 0,0 0,0 0,-1 0,1 0,0 0,0-1,0 1,-1 0,1 0,0 0,0 0,-1 0,1 0,0 0,0 0,-1 0,1 0,0 0,0 0,-1 0,1 0,0 0,0 0,-1 1,-16 11,-11 22,28-34,-6 6,0 1,1 0,0 0,1 1,0-1,0 1,0 0,1 0,0 0,1 0,0 1,0-1,0 1,1-1,1 1,0 12,0-8,0-1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8:03.628"/>
    </inkml:context>
    <inkml:brush xml:id="br0">
      <inkml:brushProperty name="width" value="0.2" units="cm"/>
      <inkml:brushProperty name="height" value="0.2" units="cm"/>
      <inkml:brushProperty name="color" value="#FFFFFF"/>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8:04.426"/>
    </inkml:context>
    <inkml:brush xml:id="br0">
      <inkml:brushProperty name="width" value="0.2" units="cm"/>
      <inkml:brushProperty name="height" value="0.2" units="cm"/>
      <inkml:brushProperty name="color" value="#FFFFFF"/>
      <inkml:brushProperty name="ignorePressure" value="1"/>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8:05.161"/>
    </inkml:context>
    <inkml:brush xml:id="br0">
      <inkml:brushProperty name="width" value="0.2" units="cm"/>
      <inkml:brushProperty name="height" value="0.2" units="cm"/>
      <inkml:brushProperty name="color" value="#FFFFFF"/>
      <inkml:brushProperty name="ignorePressure" value="1"/>
    </inkml:brush>
  </inkml:definitions>
  <inkml:trace contextRef="#ctx0" brushRef="#br0">1 1,'2'0,"1"0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8:05.924"/>
    </inkml:context>
    <inkml:brush xml:id="br0">
      <inkml:brushProperty name="width" value="0.2" units="cm"/>
      <inkml:brushProperty name="height" value="0.2" units="cm"/>
      <inkml:brushProperty name="color" value="#FFFFFF"/>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8:15.977"/>
    </inkml:context>
    <inkml:brush xml:id="br0">
      <inkml:brushProperty name="width" value="0.2" units="cm"/>
      <inkml:brushProperty name="height" value="0.2" units="cm"/>
      <inkml:brushProperty name="color" value="#FFFFFF"/>
      <inkml:brushProperty name="ignorePressure" value="1"/>
    </inkml:brush>
  </inkml:definitions>
  <inkml:trace contextRef="#ctx0" brushRef="#br0">6 1,'0'0,"0"1,-1 2,-2 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5T14:08:17.711"/>
    </inkml:context>
    <inkml:brush xml:id="br0">
      <inkml:brushProperty name="width" value="0.2" units="cm"/>
      <inkml:brushProperty name="height" value="0.2" units="cm"/>
      <inkml:brushProperty name="color" value="#FFFFFF"/>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5FDAEF-EE96-438A-98C6-94EF8976E281}" type="datetimeFigureOut">
              <a:rPr lang="en-GB" smtClean="0"/>
              <a:t>26/01/2022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B542F-CCEB-41C1-9F12-FBAE27A9F443}" type="slidenum">
              <a:rPr lang="en-GB" smtClean="0"/>
              <a:t>‹#›</a:t>
            </a:fld>
            <a:endParaRPr lang="en-GB"/>
          </a:p>
        </p:txBody>
      </p:sp>
    </p:spTree>
    <p:extLst>
      <p:ext uri="{BB962C8B-B14F-4D97-AF65-F5344CB8AC3E}">
        <p14:creationId xmlns:p14="http://schemas.microsoft.com/office/powerpoint/2010/main" val="19810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61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2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2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91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6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15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517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5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06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96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96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45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58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905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681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4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754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471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89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760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532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28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06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545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918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3A075-FF05-4B05-A910-6643092262BB}"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5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53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3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92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093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0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606DC-59BA-445D-94F2-38403F16A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440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Fluid%20Design%20Studio%20%E2%80%93%20Clients%20:%20Projects/Cold%20Chain%20Federation/CCF%20Powerpoint%20Template/Design%201/JPEGs/CCF%20PPT%20Slides%2016x9%20D1-0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8.xml"/><Relationship Id="rId6" Type="http://schemas.openxmlformats.org/officeDocument/2006/relationships/image" Target="../media/image60.png"/><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4.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Fluid%20Design%20Studio%20%E2%80%93%20Clients%20:%20Projects/Cold%20Chain%20Federation/CCF%20Powerpoint%20Template/Design%201/JPEGs/CCF%20PPT%20Slides%2016x9%20D1-08.jp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Fluid%20Design%20Studio%20%E2%80%93%20Clients%20:%20Projects/Cold%20Chain%20Federation/CCF%20Powerpoint%20Template/Design%201/JPEGs/CCF%20PPT%20Slides%2016x9%20D1-09.jpg"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youtube.com/user/jacobsworldwide"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youtube.com/user/jacobsworldwide"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youtube.com/user/jacobsworldwide"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youtube.com/user/jacobsworldwide"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youtube.com/user/jacobsworldwide"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pn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56.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1.bin"/><Relationship Id="rId4" Type="http://schemas.openxmlformats.org/officeDocument/2006/relationships/image" Target="../media/image55.jpe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8.xml"/><Relationship Id="rId4" Type="http://schemas.openxmlformats.org/officeDocument/2006/relationships/image" Target="../media/image6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Master" Target="../slideMasters/slideMaster8.xml"/><Relationship Id="rId4" Type="http://schemas.openxmlformats.org/officeDocument/2006/relationships/image" Target="../media/image6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jpg"/><Relationship Id="rId1" Type="http://schemas.openxmlformats.org/officeDocument/2006/relationships/slideMaster" Target="../slideMasters/slideMaster8.xml"/><Relationship Id="rId4" Type="http://schemas.openxmlformats.org/officeDocument/2006/relationships/image" Target="../media/image6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Master" Target="../slideMasters/slideMaster8.xml"/><Relationship Id="rId4" Type="http://schemas.openxmlformats.org/officeDocument/2006/relationships/image" Target="../media/image60.png"/></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56.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6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6.jpeg"/><Relationship Id="rId1" Type="http://schemas.openxmlformats.org/officeDocument/2006/relationships/slideMaster" Target="../slideMasters/slideMaster8.xml"/><Relationship Id="rId4" Type="http://schemas.openxmlformats.org/officeDocument/2006/relationships/image" Target="../media/image6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Master" Target="../slideMasters/slideMaster8.xml"/><Relationship Id="rId4" Type="http://schemas.openxmlformats.org/officeDocument/2006/relationships/image" Target="../media/image5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CCF PPT Slides 16x9 D1-01.jpg" descr="/Fluid Design Studio – Clients : Projects/Cold Chain Federation/CCF Powerpoint Template/Design 1/JPEGs/CCF PPT Slides 16x9 D1-01.jpg">
            <a:extLst>
              <a:ext uri="{FF2B5EF4-FFF2-40B4-BE49-F238E27FC236}">
                <a16:creationId xmlns:a16="http://schemas.microsoft.com/office/drawing/2014/main" id="{FE310EA7-CE7E-4368-A21E-6A19F9A9AC9C}"/>
              </a:ext>
            </a:extLst>
          </p:cNvPr>
          <p:cNvPicPr>
            <a:picLocks noChangeAspect="1"/>
          </p:cNvPicPr>
          <p:nvPr/>
        </p:nvPicPr>
        <p:blipFill>
          <a:blip r:embed="rId2" r:link="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D48394-E199-4A6E-B675-38C2B0149543}"/>
              </a:ext>
            </a:extLst>
          </p:cNvPr>
          <p:cNvSpPr>
            <a:spLocks noGrp="1"/>
          </p:cNvSpPr>
          <p:nvPr>
            <p:ph type="ctrTitle"/>
          </p:nvPr>
        </p:nvSpPr>
        <p:spPr>
          <a:xfrm>
            <a:off x="5501985" y="5138278"/>
            <a:ext cx="5777347" cy="615887"/>
          </a:xfrm>
        </p:spPr>
        <p:txBody>
          <a:bodyPr anchor="b">
            <a:noAutofit/>
          </a:bodyPr>
          <a:lstStyle>
            <a:lvl1pPr algn="l">
              <a:defRPr sz="32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3A9D91C-68D5-4286-887C-743904730F17}"/>
              </a:ext>
            </a:extLst>
          </p:cNvPr>
          <p:cNvSpPr>
            <a:spLocks noGrp="1"/>
          </p:cNvSpPr>
          <p:nvPr>
            <p:ph type="subTitle" idx="1"/>
          </p:nvPr>
        </p:nvSpPr>
        <p:spPr>
          <a:xfrm>
            <a:off x="5501984" y="5843020"/>
            <a:ext cx="5777347" cy="463062"/>
          </a:xfrm>
        </p:spPr>
        <p:txBody>
          <a:bodyPr>
            <a:normAutofit/>
          </a:bodyPr>
          <a:lstStyle>
            <a:lvl1pPr marL="0" indent="0" algn="l">
              <a:buNone/>
              <a:defRPr sz="2400">
                <a:solidFill>
                  <a:srgbClr val="66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22281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2">
            <a:extLst>
              <a:ext uri="{FF2B5EF4-FFF2-40B4-BE49-F238E27FC236}">
                <a16:creationId xmlns:a16="http://schemas.microsoft.com/office/drawing/2014/main" id="{EB6BED4C-8EB7-4AD7-B567-EE230F6F4A24}"/>
              </a:ext>
            </a:extLst>
          </p:cNvPr>
          <p:cNvSpPr>
            <a:spLocks noGrp="1"/>
          </p:cNvSpPr>
          <p:nvPr>
            <p:ph type="dt" sz="half" idx="10"/>
          </p:nvPr>
        </p:nvSpPr>
        <p:spPr>
          <a:xfrm>
            <a:off x="2013439" y="6265228"/>
            <a:ext cx="1529861" cy="365122"/>
          </a:xfrm>
          <a:prstGeom prst="rect">
            <a:avLst/>
          </a:prstGeom>
        </p:spPr>
        <p:txBody>
          <a:bodyPr/>
          <a:lstStyle>
            <a:lvl1pPr>
              <a:defRPr>
                <a:solidFill>
                  <a:schemeClr val="bg1"/>
                </a:solidFill>
              </a:defRPr>
            </a:lvl1pPr>
          </a:lstStyle>
          <a:p>
            <a:r>
              <a:rPr lang="en-GB"/>
              <a:t>25 June 2019</a:t>
            </a:r>
            <a:endParaRPr lang="en-GB" dirty="0"/>
          </a:p>
        </p:txBody>
      </p:sp>
      <p:sp>
        <p:nvSpPr>
          <p:cNvPr id="9" name="Footer Placeholder 3">
            <a:extLst>
              <a:ext uri="{FF2B5EF4-FFF2-40B4-BE49-F238E27FC236}">
                <a16:creationId xmlns:a16="http://schemas.microsoft.com/office/drawing/2014/main" id="{97E513C0-E9CF-4E2D-8264-39BFD2CB84A8}"/>
              </a:ext>
            </a:extLst>
          </p:cNvPr>
          <p:cNvSpPr>
            <a:spLocks noGrp="1"/>
          </p:cNvSpPr>
          <p:nvPr>
            <p:ph type="ftr" sz="quarter" idx="11"/>
          </p:nvPr>
        </p:nvSpPr>
        <p:spPr>
          <a:xfrm>
            <a:off x="3543300" y="6265227"/>
            <a:ext cx="4286249" cy="365115"/>
          </a:xfrm>
          <a:prstGeom prst="rect">
            <a:avLst/>
          </a:prstGeom>
        </p:spPr>
        <p:txBody>
          <a:bodyPr/>
          <a:lstStyle>
            <a:lvl1pPr>
              <a:defRPr>
                <a:solidFill>
                  <a:schemeClr val="bg1"/>
                </a:solidFill>
              </a:defRPr>
            </a:lvl1pPr>
          </a:lstStyle>
          <a:p>
            <a:r>
              <a:rPr lang="en-GB"/>
              <a:t>Federation Launch </a:t>
            </a:r>
            <a:endParaRPr lang="en-GB" dirty="0"/>
          </a:p>
        </p:txBody>
      </p:sp>
      <p:sp>
        <p:nvSpPr>
          <p:cNvPr id="10" name="Slide Number Placeholder 4">
            <a:extLst>
              <a:ext uri="{FF2B5EF4-FFF2-40B4-BE49-F238E27FC236}">
                <a16:creationId xmlns:a16="http://schemas.microsoft.com/office/drawing/2014/main" id="{9013BCFF-3BD1-489D-8CDE-246C8E4449BC}"/>
              </a:ext>
            </a:extLst>
          </p:cNvPr>
          <p:cNvSpPr>
            <a:spLocks noGrp="1"/>
          </p:cNvSpPr>
          <p:nvPr>
            <p:ph type="sldNum" sz="quarter" idx="12"/>
          </p:nvPr>
        </p:nvSpPr>
        <p:spPr>
          <a:xfrm>
            <a:off x="11353800" y="6265225"/>
            <a:ext cx="533400" cy="365115"/>
          </a:xfrm>
          <a:prstGeom prst="rect">
            <a:avLst/>
          </a:prstGeom>
        </p:spPr>
        <p:txBody>
          <a:bodyPr/>
          <a:lstStyle>
            <a:lvl1pPr>
              <a:defRPr>
                <a:solidFill>
                  <a:schemeClr val="bg1"/>
                </a:solidFill>
              </a:defRPr>
            </a:lvl1p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2980560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ho we are Slide 2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9" name="Text Placeholder 6"/>
          <p:cNvSpPr>
            <a:spLocks noGrp="1"/>
          </p:cNvSpPr>
          <p:nvPr>
            <p:ph type="body" sz="quarter" idx="16"/>
          </p:nvPr>
        </p:nvSpPr>
        <p:spPr>
          <a:xfrm>
            <a:off x="8952824" y="2639866"/>
            <a:ext cx="2262397" cy="708428"/>
          </a:xfrm>
        </p:spPr>
        <p:txBody>
          <a:bodyPr/>
          <a:lstStyle>
            <a:lvl1pPr marL="0" indent="0">
              <a:lnSpc>
                <a:spcPct val="100000"/>
              </a:lnSpc>
              <a:spcBef>
                <a:spcPts val="0"/>
              </a:spcBef>
              <a:buNone/>
              <a:defRPr sz="1799" baseline="0">
                <a:solidFill>
                  <a:schemeClr val="bg1"/>
                </a:solidFill>
              </a:defRPr>
            </a:lvl1pPr>
          </a:lstStyle>
          <a:p>
            <a:pPr lvl="0"/>
            <a:r>
              <a:rPr lang="en-US"/>
              <a:t>Click to edit Master text styles</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t="-758"/>
          <a:stretch/>
        </p:blipFill>
        <p:spPr>
          <a:xfrm>
            <a:off x="4249095" y="-24782"/>
            <a:ext cx="4567947" cy="3453783"/>
          </a:xfrm>
          <a:prstGeom prst="rect">
            <a:avLst/>
          </a:prstGeom>
        </p:spPr>
      </p:pic>
      <p:sp>
        <p:nvSpPr>
          <p:cNvPr id="11" name="Oval 10"/>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4" name="Rectangle 3"/>
          <p:cNvSpPr/>
          <p:nvPr userDrawn="1"/>
        </p:nvSpPr>
        <p:spPr>
          <a:xfrm>
            <a:off x="4249093" y="2"/>
            <a:ext cx="4567947" cy="3428999"/>
          </a:xfrm>
          <a:prstGeom prst="rect">
            <a:avLst/>
          </a:prstGeom>
          <a:solidFill>
            <a:schemeClr val="tx1">
              <a:alpha val="26000"/>
            </a:schemeClr>
          </a:solidFill>
          <a:ln>
            <a:noFill/>
          </a:ln>
          <a:effectLst>
            <a:outerShdw blurRad="1524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 Placeholder 6"/>
          <p:cNvSpPr>
            <a:spLocks noGrp="1"/>
          </p:cNvSpPr>
          <p:nvPr>
            <p:ph type="body" sz="quarter" idx="13"/>
          </p:nvPr>
        </p:nvSpPr>
        <p:spPr>
          <a:xfrm>
            <a:off x="6283624" y="2639866"/>
            <a:ext cx="2262397" cy="708428"/>
          </a:xfrm>
        </p:spPr>
        <p:txBody>
          <a:bodyPr/>
          <a:lstStyle>
            <a:lvl1pPr marL="0" indent="0">
              <a:lnSpc>
                <a:spcPct val="100000"/>
              </a:lnSpc>
              <a:spcBef>
                <a:spcPts val="0"/>
              </a:spcBef>
              <a:buNone/>
              <a:defRPr sz="1799" baseline="0">
                <a:solidFill>
                  <a:schemeClr val="bg1"/>
                </a:solidFill>
              </a:defRPr>
            </a:lvl1pPr>
          </a:lstStyle>
          <a:p>
            <a:pPr lvl="0"/>
            <a:r>
              <a:rPr lang="en-US"/>
              <a:t>Click to edit Master text styles</a:t>
            </a:r>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64115" y="3425830"/>
            <a:ext cx="5159440" cy="3443365"/>
          </a:xfrm>
          <a:prstGeom prst="rect">
            <a:avLst/>
          </a:prstGeom>
        </p:spPr>
      </p:pic>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8817042" y="3428999"/>
            <a:ext cx="3374959" cy="3428997"/>
          </a:xfrm>
          <a:custGeom>
            <a:avLst/>
            <a:gdLst>
              <a:gd name="connsiteX0" fmla="*/ 0 w 3374959"/>
              <a:gd name="connsiteY0" fmla="*/ 0 h 3428997"/>
              <a:gd name="connsiteX1" fmla="*/ 3374959 w 3374959"/>
              <a:gd name="connsiteY1" fmla="*/ 0 h 3428997"/>
              <a:gd name="connsiteX2" fmla="*/ 3374959 w 3374959"/>
              <a:gd name="connsiteY2" fmla="*/ 3428997 h 3428997"/>
              <a:gd name="connsiteX3" fmla="*/ 0 w 3374959"/>
              <a:gd name="connsiteY3" fmla="*/ 3428997 h 3428997"/>
            </a:gdLst>
            <a:ahLst/>
            <a:cxnLst>
              <a:cxn ang="0">
                <a:pos x="connsiteX0" y="connsiteY0"/>
              </a:cxn>
              <a:cxn ang="0">
                <a:pos x="connsiteX1" y="connsiteY1"/>
              </a:cxn>
              <a:cxn ang="0">
                <a:pos x="connsiteX2" y="connsiteY2"/>
              </a:cxn>
              <a:cxn ang="0">
                <a:pos x="connsiteX3" y="connsiteY3"/>
              </a:cxn>
            </a:cxnLst>
            <a:rect l="l" t="t" r="r" b="b"/>
            <a:pathLst>
              <a:path w="3374959" h="3428997">
                <a:moveTo>
                  <a:pt x="0" y="0"/>
                </a:moveTo>
                <a:lnTo>
                  <a:pt x="3374959" y="0"/>
                </a:lnTo>
                <a:lnTo>
                  <a:pt x="3374959" y="3428997"/>
                </a:lnTo>
                <a:lnTo>
                  <a:pt x="0" y="3428997"/>
                </a:lnTo>
                <a:close/>
              </a:path>
            </a:pathLst>
          </a:custGeom>
        </p:spPr>
      </p:pic>
      <p:sp>
        <p:nvSpPr>
          <p:cNvPr id="22" name="Rectangle 21"/>
          <p:cNvSpPr/>
          <p:nvPr userDrawn="1"/>
        </p:nvSpPr>
        <p:spPr>
          <a:xfrm>
            <a:off x="4248481" y="3433109"/>
            <a:ext cx="4567947" cy="3428999"/>
          </a:xfrm>
          <a:prstGeom prst="rect">
            <a:avLst/>
          </a:prstGeom>
          <a:solidFill>
            <a:schemeClr val="tx1">
              <a:alpha val="26000"/>
            </a:schemeClr>
          </a:solidFill>
          <a:ln>
            <a:noFill/>
          </a:ln>
          <a:effectLst>
            <a:outerShdw blurRad="1524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0" name="Freeform 29"/>
          <p:cNvSpPr/>
          <p:nvPr userDrawn="1"/>
        </p:nvSpPr>
        <p:spPr>
          <a:xfrm>
            <a:off x="8818890" y="3433215"/>
            <a:ext cx="3373111" cy="3428999"/>
          </a:xfrm>
          <a:custGeom>
            <a:avLst/>
            <a:gdLst>
              <a:gd name="connsiteX0" fmla="*/ 0 w 3373110"/>
              <a:gd name="connsiteY0" fmla="*/ 0 h 3428999"/>
              <a:gd name="connsiteX1" fmla="*/ 3373110 w 3373110"/>
              <a:gd name="connsiteY1" fmla="*/ 0 h 3428999"/>
              <a:gd name="connsiteX2" fmla="*/ 3373110 w 3373110"/>
              <a:gd name="connsiteY2" fmla="*/ 3428999 h 3428999"/>
              <a:gd name="connsiteX3" fmla="*/ 0 w 337311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3373110" h="3428999">
                <a:moveTo>
                  <a:pt x="0" y="0"/>
                </a:moveTo>
                <a:lnTo>
                  <a:pt x="3373110" y="0"/>
                </a:lnTo>
                <a:lnTo>
                  <a:pt x="3373110" y="3428999"/>
                </a:lnTo>
                <a:lnTo>
                  <a:pt x="0" y="3428999"/>
                </a:lnTo>
                <a:close/>
              </a:path>
            </a:pathLst>
          </a:custGeom>
          <a:solidFill>
            <a:schemeClr val="tx1">
              <a:alpha val="26000"/>
            </a:schemeClr>
          </a:solidFill>
          <a:ln>
            <a:noFill/>
          </a:ln>
          <a:effectLst>
            <a:outerShdw blurRad="1524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14"/>
          <p:cNvSpPr/>
          <p:nvPr userDrawn="1"/>
        </p:nvSpPr>
        <p:spPr>
          <a:xfrm>
            <a:off x="46898" y="4108"/>
            <a:ext cx="5843479" cy="6865086"/>
          </a:xfrm>
          <a:custGeom>
            <a:avLst/>
            <a:gdLst>
              <a:gd name="connsiteX0" fmla="*/ 0 w 5843479"/>
              <a:gd name="connsiteY0" fmla="*/ 0 h 6857999"/>
              <a:gd name="connsiteX1" fmla="*/ 4740058 w 5843479"/>
              <a:gd name="connsiteY1" fmla="*/ 0 h 6857999"/>
              <a:gd name="connsiteX2" fmla="*/ 4846959 w 5843479"/>
              <a:gd name="connsiteY2" fmla="*/ 137598 h 6857999"/>
              <a:gd name="connsiteX3" fmla="*/ 5843479 w 5843479"/>
              <a:gd name="connsiteY3" fmla="*/ 3173343 h 6857999"/>
              <a:gd name="connsiteX4" fmla="*/ 4374299 w 5843479"/>
              <a:gd name="connsiteY4" fmla="*/ 6761074 h 6857999"/>
              <a:gd name="connsiteX5" fmla="*/ 4273794 w 5843479"/>
              <a:gd name="connsiteY5" fmla="*/ 6857999 h 6857999"/>
              <a:gd name="connsiteX6" fmla="*/ 0 w 584347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3479" h="6857999">
                <a:moveTo>
                  <a:pt x="0" y="0"/>
                </a:moveTo>
                <a:lnTo>
                  <a:pt x="4740058" y="0"/>
                </a:lnTo>
                <a:lnTo>
                  <a:pt x="4846959" y="137598"/>
                </a:lnTo>
                <a:cubicBezTo>
                  <a:pt x="5472838" y="984127"/>
                  <a:pt x="5843479" y="2034953"/>
                  <a:pt x="5843479" y="3173343"/>
                </a:cubicBezTo>
                <a:cubicBezTo>
                  <a:pt x="5843479" y="4574439"/>
                  <a:pt x="5282034" y="5842893"/>
                  <a:pt x="4374299" y="6761074"/>
                </a:cubicBezTo>
                <a:lnTo>
                  <a:pt x="4273794" y="6857999"/>
                </a:lnTo>
                <a:lnTo>
                  <a:pt x="0" y="68579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Tahoma"/>
                <a:ea typeface="+mn-ea"/>
                <a:cs typeface="+mn-cs"/>
              </a:rPr>
              <a:t> </a:t>
            </a:r>
          </a:p>
        </p:txBody>
      </p:sp>
      <p:sp>
        <p:nvSpPr>
          <p:cNvPr id="25" name="Text Placeholder 6"/>
          <p:cNvSpPr>
            <a:spLocks noGrp="1"/>
          </p:cNvSpPr>
          <p:nvPr>
            <p:ph type="body" sz="quarter" idx="12"/>
          </p:nvPr>
        </p:nvSpPr>
        <p:spPr>
          <a:xfrm>
            <a:off x="445407" y="1123092"/>
            <a:ext cx="4996677" cy="1329486"/>
          </a:xfrm>
        </p:spPr>
        <p:txBody>
          <a:bodyPr/>
          <a:lstStyle>
            <a:lvl1pPr marL="0" indent="0">
              <a:lnSpc>
                <a:spcPct val="100000"/>
              </a:lnSpc>
              <a:spcBef>
                <a:spcPts val="0"/>
              </a:spcBef>
              <a:buNone/>
              <a:defRPr sz="3199"/>
            </a:lvl1pPr>
          </a:lstStyle>
          <a:p>
            <a:pPr lvl="0"/>
            <a:r>
              <a:rPr lang="en-US"/>
              <a:t>Click to edit Master text styles</a:t>
            </a:r>
          </a:p>
        </p:txBody>
      </p:sp>
      <p:sp>
        <p:nvSpPr>
          <p:cNvPr id="28" name="Text Placeholder 6"/>
          <p:cNvSpPr>
            <a:spLocks noGrp="1"/>
          </p:cNvSpPr>
          <p:nvPr>
            <p:ph type="body" sz="quarter" idx="15"/>
          </p:nvPr>
        </p:nvSpPr>
        <p:spPr>
          <a:xfrm>
            <a:off x="8952824" y="3526784"/>
            <a:ext cx="2262397" cy="708428"/>
          </a:xfrm>
        </p:spPr>
        <p:txBody>
          <a:bodyPr/>
          <a:lstStyle>
            <a:lvl1pPr marL="0" indent="0">
              <a:lnSpc>
                <a:spcPct val="100000"/>
              </a:lnSpc>
              <a:spcBef>
                <a:spcPts val="0"/>
              </a:spcBef>
              <a:buNone/>
              <a:defRPr sz="1799" baseline="0">
                <a:solidFill>
                  <a:schemeClr val="bg1"/>
                </a:solidFill>
              </a:defRPr>
            </a:lvl1pPr>
          </a:lstStyle>
          <a:p>
            <a:pPr lvl="0"/>
            <a:r>
              <a:rPr lang="en-US"/>
              <a:t>Click to edit Master text styles</a:t>
            </a:r>
          </a:p>
        </p:txBody>
      </p:sp>
      <p:sp>
        <p:nvSpPr>
          <p:cNvPr id="27" name="Text Placeholder 6"/>
          <p:cNvSpPr>
            <a:spLocks noGrp="1"/>
          </p:cNvSpPr>
          <p:nvPr>
            <p:ph type="body" sz="quarter" idx="14"/>
          </p:nvPr>
        </p:nvSpPr>
        <p:spPr>
          <a:xfrm>
            <a:off x="6283624" y="3539261"/>
            <a:ext cx="2262397" cy="708428"/>
          </a:xfrm>
        </p:spPr>
        <p:txBody>
          <a:bodyPr/>
          <a:lstStyle>
            <a:lvl1pPr marL="0" indent="0">
              <a:lnSpc>
                <a:spcPct val="100000"/>
              </a:lnSpc>
              <a:spcBef>
                <a:spcPts val="0"/>
              </a:spcBef>
              <a:buNone/>
              <a:defRPr sz="1799" baseline="0">
                <a:solidFill>
                  <a:schemeClr val="bg1"/>
                </a:solidFill>
              </a:defRPr>
            </a:lvl1pPr>
          </a:lstStyle>
          <a:p>
            <a:pPr lvl="0"/>
            <a:r>
              <a:rPr lang="en-US"/>
              <a:t>Click to edit Master text styles</a:t>
            </a:r>
          </a:p>
        </p:txBody>
      </p:sp>
      <p:sp>
        <p:nvSpPr>
          <p:cNvPr id="7" name="Text Placeholder 6"/>
          <p:cNvSpPr>
            <a:spLocks noGrp="1"/>
          </p:cNvSpPr>
          <p:nvPr>
            <p:ph type="body" sz="quarter" idx="11"/>
          </p:nvPr>
        </p:nvSpPr>
        <p:spPr>
          <a:xfrm>
            <a:off x="445407" y="2639865"/>
            <a:ext cx="4996677" cy="1935474"/>
          </a:xfrm>
        </p:spPr>
        <p:txBody>
          <a:bodyPr/>
          <a:lstStyle>
            <a:lvl1pPr>
              <a:defRPr sz="2399"/>
            </a:lvl1pPr>
          </a:lstStyle>
          <a:p>
            <a:pPr lvl="0"/>
            <a:r>
              <a:rPr lang="en-US"/>
              <a:t>Click to edit Master text styles</a:t>
            </a:r>
          </a:p>
        </p:txBody>
      </p:sp>
      <p:pic>
        <p:nvPicPr>
          <p:cNvPr id="20" name="Picture 19">
            <a:extLst>
              <a:ext uri="{FF2B5EF4-FFF2-40B4-BE49-F238E27FC236}">
                <a16:creationId xmlns:a16="http://schemas.microsoft.com/office/drawing/2014/main" id="{19B5AD0D-9D98-0A4E-8142-05096B6B594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84086" y="6124437"/>
            <a:ext cx="461860" cy="282713"/>
          </a:xfrm>
          <a:prstGeom prst="rect">
            <a:avLst/>
          </a:prstGeom>
        </p:spPr>
      </p:pic>
      <p:sp>
        <p:nvSpPr>
          <p:cNvPr id="23" name="Rectangle 22"/>
          <p:cNvSpPr/>
          <p:nvPr userDrawn="1"/>
        </p:nvSpPr>
        <p:spPr>
          <a:xfrm>
            <a:off x="945945" y="6091460"/>
            <a:ext cx="3109184" cy="379463"/>
          </a:xfrm>
          <a:prstGeom prst="rect">
            <a:avLst/>
          </a:prstGeom>
        </p:spPr>
        <p:txBody>
          <a:bodyPr wrap="none">
            <a:spAutoFit/>
          </a:bodyPr>
          <a:lstStyle/>
          <a:p>
            <a:r>
              <a:rPr lang="en-GB" sz="1866">
                <a:solidFill>
                  <a:schemeClr val="tx1"/>
                </a:solidFill>
              </a:rPr>
              <a:t>…making excellence a habit</a:t>
            </a:r>
          </a:p>
        </p:txBody>
      </p:sp>
    </p:spTree>
    <p:extLst>
      <p:ext uri="{BB962C8B-B14F-4D97-AF65-F5344CB8AC3E}">
        <p14:creationId xmlns:p14="http://schemas.microsoft.com/office/powerpoint/2010/main" val="34681452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HS 2 Column Outdoor cleanup">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568"/>
            <a:ext cx="12196569" cy="6860569"/>
          </a:xfrm>
          <a:prstGeom prst="rect">
            <a:avLst/>
          </a:prstGeom>
        </p:spPr>
      </p:pic>
      <p:sp>
        <p:nvSpPr>
          <p:cNvPr id="9" name="Freeform 8">
            <a:extLst>
              <a:ext uri="{FF2B5EF4-FFF2-40B4-BE49-F238E27FC236}">
                <a16:creationId xmlns:a16="http://schemas.microsoft.com/office/drawing/2014/main" id="{17C05B64-B0F7-C24E-9CB8-9A84A0F8A2A5}"/>
              </a:ext>
            </a:extLst>
          </p:cNvPr>
          <p:cNvSpPr/>
          <p:nvPr userDrawn="1"/>
        </p:nvSpPr>
        <p:spPr>
          <a:xfrm>
            <a:off x="3998163" y="2"/>
            <a:ext cx="8229600" cy="6857999"/>
          </a:xfrm>
          <a:custGeom>
            <a:avLst/>
            <a:gdLst>
              <a:gd name="connsiteX0" fmla="*/ 1738795 w 8193838"/>
              <a:gd name="connsiteY0" fmla="*/ 0 h 6857999"/>
              <a:gd name="connsiteX1" fmla="*/ 8193838 w 8193838"/>
              <a:gd name="connsiteY1" fmla="*/ 0 h 6857999"/>
              <a:gd name="connsiteX2" fmla="*/ 8193838 w 8193838"/>
              <a:gd name="connsiteY2" fmla="*/ 6857999 h 6857999"/>
              <a:gd name="connsiteX3" fmla="*/ 1002313 w 8193838"/>
              <a:gd name="connsiteY3" fmla="*/ 6857999 h 6857999"/>
              <a:gd name="connsiteX4" fmla="*/ 868344 w 8193838"/>
              <a:gd name="connsiteY4" fmla="*/ 6669605 h 6857999"/>
              <a:gd name="connsiteX5" fmla="*/ 0 w 8193838"/>
              <a:gd name="connsiteY5" fmla="*/ 3826844 h 6857999"/>
              <a:gd name="connsiteX6" fmla="*/ 1665779 w 8193838"/>
              <a:gd name="connsiteY6" fmla="*/ 6324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3838" h="6857999">
                <a:moveTo>
                  <a:pt x="1738795" y="0"/>
                </a:moveTo>
                <a:lnTo>
                  <a:pt x="8193838" y="0"/>
                </a:lnTo>
                <a:lnTo>
                  <a:pt x="8193838" y="6857999"/>
                </a:lnTo>
                <a:lnTo>
                  <a:pt x="1002313" y="6857999"/>
                </a:lnTo>
                <a:lnTo>
                  <a:pt x="868344" y="6669605"/>
                </a:lnTo>
                <a:cubicBezTo>
                  <a:pt x="320117" y="5858123"/>
                  <a:pt x="0" y="4879867"/>
                  <a:pt x="0" y="3826844"/>
                </a:cubicBezTo>
                <a:cubicBezTo>
                  <a:pt x="0" y="2335062"/>
                  <a:pt x="642456" y="993333"/>
                  <a:pt x="1665779" y="63247"/>
                </a:cubicBezTo>
                <a:close/>
              </a:path>
            </a:pathLst>
          </a:custGeom>
          <a:solidFill>
            <a:srgbClr val="1D9BA8">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solidFill>
                  <a:srgbClr val="FF0000"/>
                </a:solidFill>
              </a:rPr>
              <a:t> </a:t>
            </a:r>
          </a:p>
        </p:txBody>
      </p:sp>
      <p:sp>
        <p:nvSpPr>
          <p:cNvPr id="15" name="Oval 14"/>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9" name="Text Placeholder 4"/>
          <p:cNvSpPr>
            <a:spLocks noGrp="1"/>
          </p:cNvSpPr>
          <p:nvPr>
            <p:ph type="body" sz="quarter" idx="18"/>
          </p:nvPr>
        </p:nvSpPr>
        <p:spPr>
          <a:xfrm>
            <a:off x="471894" y="1498601"/>
            <a:ext cx="3405164" cy="1256792"/>
          </a:xfrm>
        </p:spPr>
        <p:txBody>
          <a:bodyPr/>
          <a:lstStyle>
            <a:lvl1pPr marL="0" indent="0">
              <a:buFont typeface="Arial" charset="0"/>
              <a:buNone/>
              <a:defRPr sz="3199">
                <a:solidFill>
                  <a:schemeClr val="bg1"/>
                </a:solidFill>
              </a:defRPr>
            </a:lvl1pPr>
          </a:lstStyle>
          <a:p>
            <a:pPr lvl="0"/>
            <a:r>
              <a:rPr lang="en-US"/>
              <a:t>Click to edit Master text styles</a:t>
            </a:r>
          </a:p>
        </p:txBody>
      </p:sp>
      <p:pic>
        <p:nvPicPr>
          <p:cNvPr id="20" name="Picture 19">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2" name="Rectangle 11"/>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sp>
        <p:nvSpPr>
          <p:cNvPr id="10" name="Content Placeholder 2"/>
          <p:cNvSpPr>
            <a:spLocks noGrp="1"/>
          </p:cNvSpPr>
          <p:nvPr>
            <p:ph sz="quarter" idx="19"/>
          </p:nvPr>
        </p:nvSpPr>
        <p:spPr>
          <a:xfrm>
            <a:off x="6217920" y="457200"/>
            <a:ext cx="5486400" cy="5486399"/>
          </a:xfrm>
        </p:spPr>
        <p:txBody>
          <a:bodyPr anchor="ctr" anchorCtr="0"/>
          <a:lstStyle>
            <a:lvl1pPr marL="304693" indent="-304693">
              <a:buClr>
                <a:schemeClr val="bg1"/>
              </a:buClr>
              <a:buFont typeface="Arial" panose="020B0604020202020204" pitchFamily="34" charset="0"/>
              <a:buChar char="•"/>
              <a:defRPr sz="2399">
                <a:solidFill>
                  <a:schemeClr val="bg1"/>
                </a:solidFill>
              </a:defRPr>
            </a:lvl1pPr>
            <a:lvl2pPr marL="914080" indent="-304693">
              <a:buClr>
                <a:schemeClr val="bg1"/>
              </a:buClr>
              <a:buFont typeface="Arial" panose="020B0604020202020204" pitchFamily="34" charset="0"/>
              <a:buChar char="•"/>
              <a:defRPr sz="1999">
                <a:solidFill>
                  <a:schemeClr val="bg1"/>
                </a:solidFill>
              </a:defRPr>
            </a:lvl2pPr>
            <a:lvl3pPr marL="1523467" indent="-304693">
              <a:buClr>
                <a:schemeClr val="bg1"/>
              </a:buClr>
              <a:buFont typeface="Arial" panose="020B0604020202020204" pitchFamily="34" charset="0"/>
              <a:buChar char="•"/>
              <a:defRPr sz="1999">
                <a:solidFill>
                  <a:schemeClr val="bg1"/>
                </a:solidFill>
              </a:defRPr>
            </a:lvl3pPr>
            <a:lvl4pPr marL="2132853" indent="-304693">
              <a:buClr>
                <a:schemeClr val="bg1"/>
              </a:buClr>
              <a:buFont typeface="Arial" panose="020B0604020202020204" pitchFamily="34" charset="0"/>
              <a:buChar char="•"/>
              <a:defRPr sz="1999">
                <a:solidFill>
                  <a:schemeClr val="bg1"/>
                </a:solidFill>
              </a:defRPr>
            </a:lvl4pPr>
            <a:lvl5pPr marL="2742239" indent="-304693">
              <a:buClr>
                <a:schemeClr val="bg1"/>
              </a:buClr>
              <a:buFont typeface="Arial" panose="020B0604020202020204" pitchFamily="34" charset="0"/>
              <a:buChar char="•"/>
              <a:defRPr sz="1999">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1069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757"/>
            <a:ext cx="12192000" cy="6851243"/>
          </a:xfrm>
          <a:prstGeom prst="rect">
            <a:avLst/>
          </a:prstGeom>
        </p:spPr>
      </p:pic>
      <p:sp>
        <p:nvSpPr>
          <p:cNvPr id="12" name="Freeform 11"/>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pic>
        <p:nvPicPr>
          <p:cNvPr id="9" name="Picture 8">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0" name="Rectangle 9"/>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sp>
        <p:nvSpPr>
          <p:cNvPr id="11" name="Oval 10">
            <a:extLst>
              <a:ext uri="{FF2B5EF4-FFF2-40B4-BE49-F238E27FC236}">
                <a16:creationId xmlns:a16="http://schemas.microsoft.com/office/drawing/2014/main" id="{FAD7D370-2FAF-E745-922C-4B846A395128}"/>
              </a:ext>
            </a:extLst>
          </p:cNvPr>
          <p:cNvSpPr>
            <a:spLocks noChangeAspect="1"/>
          </p:cNvSpPr>
          <p:nvPr userDrawn="1"/>
        </p:nvSpPr>
        <p:spPr>
          <a:xfrm>
            <a:off x="11596377"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3" name="Text Placeholder 4"/>
          <p:cNvSpPr>
            <a:spLocks noGrp="1"/>
          </p:cNvSpPr>
          <p:nvPr>
            <p:ph type="body" sz="quarter" idx="18" hasCustomPrompt="1"/>
          </p:nvPr>
        </p:nvSpPr>
        <p:spPr>
          <a:xfrm>
            <a:off x="382413" y="3609466"/>
            <a:ext cx="5483577" cy="664973"/>
          </a:xfrm>
        </p:spPr>
        <p:txBody>
          <a:bodyPr/>
          <a:lstStyle>
            <a:lvl1pPr marL="0" indent="0">
              <a:buFont typeface="Arial" charset="0"/>
              <a:buNone/>
              <a:defRPr sz="3199">
                <a:solidFill>
                  <a:schemeClr val="accent2">
                    <a:lumMod val="60000"/>
                    <a:lumOff val="40000"/>
                  </a:schemeClr>
                </a:solidFill>
              </a:defRPr>
            </a:lvl1pPr>
          </a:lstStyle>
          <a:p>
            <a:pPr lvl="0"/>
            <a:r>
              <a:rPr lang="en-US"/>
              <a:t>Headline</a:t>
            </a:r>
          </a:p>
        </p:txBody>
      </p:sp>
      <p:sp>
        <p:nvSpPr>
          <p:cNvPr id="14" name="Text Placeholder 2"/>
          <p:cNvSpPr>
            <a:spLocks noGrp="1"/>
          </p:cNvSpPr>
          <p:nvPr>
            <p:ph type="body" sz="quarter" idx="19" hasCustomPrompt="1"/>
          </p:nvPr>
        </p:nvSpPr>
        <p:spPr>
          <a:xfrm>
            <a:off x="7406640" y="649225"/>
            <a:ext cx="4297680" cy="5486399"/>
          </a:xfrm>
        </p:spPr>
        <p:txBody>
          <a:bodyPr/>
          <a:lstStyle>
            <a:lvl1pPr marL="571314" indent="-571314">
              <a:buClr>
                <a:schemeClr val="bg1"/>
              </a:buClr>
              <a:buFont typeface="Arial" panose="020B0604020202020204" pitchFamily="34" charset="0"/>
              <a:buChar cha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
        <p:nvSpPr>
          <p:cNvPr id="15" name="Text Placeholder 4"/>
          <p:cNvSpPr>
            <a:spLocks noGrp="1"/>
          </p:cNvSpPr>
          <p:nvPr>
            <p:ph type="body" sz="quarter" idx="20" hasCustomPrompt="1"/>
          </p:nvPr>
        </p:nvSpPr>
        <p:spPr>
          <a:xfrm>
            <a:off x="382413" y="4378825"/>
            <a:ext cx="5483577" cy="1546614"/>
          </a:xfrm>
        </p:spPr>
        <p:txBody>
          <a:bodyPr/>
          <a:lstStyle>
            <a:lvl1pPr marL="0" indent="0">
              <a:buFont typeface="Arial" charset="0"/>
              <a:buNone/>
              <a:defRPr sz="3199">
                <a:solidFill>
                  <a:schemeClr val="bg1"/>
                </a:solidFill>
              </a:defRPr>
            </a:lvl1pPr>
          </a:lstStyle>
          <a:p>
            <a:pPr lvl="0"/>
            <a:r>
              <a:rPr lang="en-US"/>
              <a:t>Text goes here and may continue to another line or lines below as necessary</a:t>
            </a:r>
          </a:p>
        </p:txBody>
      </p:sp>
    </p:spTree>
    <p:extLst>
      <p:ext uri="{BB962C8B-B14F-4D97-AF65-F5344CB8AC3E}">
        <p14:creationId xmlns:p14="http://schemas.microsoft.com/office/powerpoint/2010/main" val="31976749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sldNum" sz="quarter" idx="10"/>
          </p:nvPr>
        </p:nvSpPr>
        <p:spPr>
          <a:xfrm>
            <a:off x="11241619" y="6455835"/>
            <a:ext cx="467783" cy="173567"/>
          </a:xfrm>
          <a:prstGeom prst="rect">
            <a:avLst/>
          </a:prstGeom>
          <a:ln/>
        </p:spPr>
        <p:txBody>
          <a:bodyPr/>
          <a:lstStyle>
            <a:lvl1pPr>
              <a:defRPr/>
            </a:lvl1pPr>
          </a:lstStyle>
          <a:p>
            <a:pPr>
              <a:defRPr/>
            </a:pPr>
            <a:fld id="{D820DB09-659B-4E91-B13A-DA60722F5D8F}" type="slidenum">
              <a:rPr lang="en-GB"/>
              <a:pPr>
                <a:defRPr/>
              </a:pPr>
              <a:t>‹#›</a:t>
            </a:fld>
            <a:endParaRPr lang="en-GB" dirty="0"/>
          </a:p>
        </p:txBody>
      </p:sp>
    </p:spTree>
    <p:extLst>
      <p:ext uri="{BB962C8B-B14F-4D97-AF65-F5344CB8AC3E}">
        <p14:creationId xmlns:p14="http://schemas.microsoft.com/office/powerpoint/2010/main" val="185298956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26CAA4-95A8-42EB-9145-6DE533311E04}" type="datetimeFigureOut">
              <a:rPr lang="en-GB" smtClean="0"/>
              <a:t>26/01/2022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18500843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26CAA4-95A8-42EB-9145-6DE533311E04}" type="datetimeFigureOut">
              <a:rPr lang="en-GB" smtClean="0"/>
              <a:t>26/01/2022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14513345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6CAA4-95A8-42EB-9145-6DE533311E04}" type="datetimeFigureOut">
              <a:rPr lang="en-GB" smtClean="0"/>
              <a:t>26/01/2022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230494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26CAA4-95A8-42EB-9145-6DE533311E04}" type="datetimeFigureOut">
              <a:rPr lang="en-GB" smtClean="0"/>
              <a:t>26/01/2022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1112908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26CAA4-95A8-42EB-9145-6DE533311E04}" type="datetimeFigureOut">
              <a:rPr lang="en-GB" smtClean="0"/>
              <a:t>26/01/2022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21522422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26CAA4-95A8-42EB-9145-6DE533311E04}" type="datetimeFigureOut">
              <a:rPr lang="en-GB" smtClean="0"/>
              <a:t>26/01/2022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209297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663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6CAA4-95A8-42EB-9145-6DE533311E04}" type="datetimeFigureOut">
              <a:rPr lang="en-GB" smtClean="0"/>
              <a:t>26/01/2022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2269523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26CAA4-95A8-42EB-9145-6DE533311E04}" type="datetimeFigureOut">
              <a:rPr lang="en-GB" smtClean="0"/>
              <a:t>26/01/2022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2896354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26CAA4-95A8-42EB-9145-6DE533311E04}" type="datetimeFigureOut">
              <a:rPr lang="en-GB" smtClean="0"/>
              <a:t>26/01/2022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15968481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26CAA4-95A8-42EB-9145-6DE533311E04}" type="datetimeFigureOut">
              <a:rPr lang="en-GB" smtClean="0"/>
              <a:t>26/01/2022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2684930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26CAA4-95A8-42EB-9145-6DE533311E04}" type="datetimeFigureOut">
              <a:rPr lang="en-GB" smtClean="0"/>
              <a:t>26/01/2022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39402F-397E-4A2F-8004-53A5D066B512}" type="slidenum">
              <a:rPr lang="en-GB" smtClean="0"/>
              <a:t>‹#›</a:t>
            </a:fld>
            <a:endParaRPr lang="en-GB"/>
          </a:p>
        </p:txBody>
      </p:sp>
    </p:spTree>
    <p:extLst>
      <p:ext uri="{BB962C8B-B14F-4D97-AF65-F5344CB8AC3E}">
        <p14:creationId xmlns:p14="http://schemas.microsoft.com/office/powerpoint/2010/main" val="8100675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832207" y="2239766"/>
            <a:ext cx="3667874" cy="1479478"/>
          </a:xfrm>
        </p:spPr>
        <p:txBody>
          <a:bodyPr anchor="b">
            <a:noAutofit/>
          </a:bodyPr>
          <a:lstStyle>
            <a:lvl1pPr algn="l">
              <a:defRPr sz="5000">
                <a:solidFill>
                  <a:schemeClr val="bg1"/>
                </a:solidFill>
              </a:defRPr>
            </a:lvl1pPr>
          </a:lstStyle>
          <a:p>
            <a:r>
              <a:rPr lang="en-US" dirty="0"/>
              <a:t>Presentation name</a:t>
            </a:r>
            <a:endParaRPr lang="en-GB" dirty="0"/>
          </a:p>
        </p:txBody>
      </p:sp>
      <p:sp>
        <p:nvSpPr>
          <p:cNvPr id="8" name="Subtitle 2"/>
          <p:cNvSpPr>
            <a:spLocks noGrp="1"/>
          </p:cNvSpPr>
          <p:nvPr>
            <p:ph type="subTitle" idx="1" hasCustomPrompt="1"/>
          </p:nvPr>
        </p:nvSpPr>
        <p:spPr>
          <a:xfrm>
            <a:off x="832207" y="3863083"/>
            <a:ext cx="3667874" cy="493159"/>
          </a:xfrm>
        </p:spPr>
        <p:txBody>
          <a:bodyPr>
            <a:normAutofit/>
          </a:bodyPr>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a:t>
            </a:r>
            <a:endParaRPr lang="en-GB" dirty="0"/>
          </a:p>
        </p:txBody>
      </p:sp>
    </p:spTree>
    <p:extLst>
      <p:ext uri="{BB962C8B-B14F-4D97-AF65-F5344CB8AC3E}">
        <p14:creationId xmlns:p14="http://schemas.microsoft.com/office/powerpoint/2010/main" val="2286665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6" name="Content Placeholder 2"/>
          <p:cNvSpPr>
            <a:spLocks noGrp="1"/>
          </p:cNvSpPr>
          <p:nvPr>
            <p:ph idx="1" hasCustomPrompt="1"/>
          </p:nvPr>
        </p:nvSpPr>
        <p:spPr>
          <a:xfrm>
            <a:off x="606175" y="1181527"/>
            <a:ext cx="11161755" cy="4995435"/>
          </a:xfrm>
        </p:spPr>
        <p:txBody>
          <a:bodyPr/>
          <a:lstStyle>
            <a:lvl1pPr marL="0" indent="0">
              <a:buNone/>
              <a:defRPr sz="2000" baseline="0">
                <a:solidFill>
                  <a:srgbClr val="260859"/>
                </a:solidFill>
                <a:latin typeface="+mj-lt"/>
              </a:defRPr>
            </a:lvl1pPr>
            <a:lvl2pPr>
              <a:defRPr sz="1800">
                <a:solidFill>
                  <a:srgbClr val="260859"/>
                </a:solidFill>
                <a:latin typeface="+mj-lt"/>
              </a:defRPr>
            </a:lvl2pPr>
          </a:lstStyle>
          <a:p>
            <a:pPr lvl="0"/>
            <a:r>
              <a:rPr lang="en-US" dirty="0"/>
              <a:t>Body copy</a:t>
            </a:r>
          </a:p>
          <a:p>
            <a:pPr lvl="1"/>
            <a:r>
              <a:rPr lang="en-US" dirty="0"/>
              <a:t>Bullet points</a:t>
            </a:r>
          </a:p>
        </p:txBody>
      </p:sp>
      <p:sp>
        <p:nvSpPr>
          <p:cNvPr id="8" name="Title 1"/>
          <p:cNvSpPr>
            <a:spLocks noGrp="1"/>
          </p:cNvSpPr>
          <p:nvPr>
            <p:ph type="title" hasCustomPrompt="1"/>
          </p:nvPr>
        </p:nvSpPr>
        <p:spPr>
          <a:xfrm>
            <a:off x="606175" y="267128"/>
            <a:ext cx="9606337" cy="369870"/>
          </a:xfrm>
        </p:spPr>
        <p:txBody>
          <a:bodyPr anchor="b">
            <a:normAutofit/>
          </a:bodyPr>
          <a:lstStyle>
            <a:lvl1pPr>
              <a:defRPr sz="2600">
                <a:solidFill>
                  <a:schemeClr val="bg1"/>
                </a:solidFill>
              </a:defRPr>
            </a:lvl1pPr>
          </a:lstStyle>
          <a:p>
            <a:r>
              <a:rPr lang="en-US" dirty="0"/>
              <a:t>Slide title</a:t>
            </a:r>
            <a:endParaRPr lang="en-GB" dirty="0"/>
          </a:p>
        </p:txBody>
      </p:sp>
    </p:spTree>
    <p:extLst>
      <p:ext uri="{BB962C8B-B14F-4D97-AF65-F5344CB8AC3E}">
        <p14:creationId xmlns:p14="http://schemas.microsoft.com/office/powerpoint/2010/main" val="2725975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E15ED8-6D83-4BA0-920D-7A874CB4904F}"/>
              </a:ext>
            </a:extLst>
          </p:cNvPr>
          <p:cNvSpPr>
            <a:spLocks noGrp="1"/>
          </p:cNvSpPr>
          <p:nvPr>
            <p:ph type="body" sz="quarter" idx="10" hasCustomPrompt="1"/>
          </p:nvPr>
        </p:nvSpPr>
        <p:spPr>
          <a:xfrm>
            <a:off x="586595" y="1577946"/>
            <a:ext cx="10501223" cy="4486424"/>
          </a:xfrm>
          <a:prstGeom prst="rect">
            <a:avLst/>
          </a:prstGeom>
        </p:spPr>
        <p:txBody>
          <a:bodyPr/>
          <a:lstStyle>
            <a:lvl1pPr>
              <a:defRPr/>
            </a:lvl1pPr>
          </a:lstStyle>
          <a:p>
            <a:r>
              <a:rPr lang="en-US" sz="2800" dirty="0">
                <a:latin typeface="ArialMT"/>
                <a:cs typeface="Arial"/>
              </a:rPr>
              <a:t>Place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0A286E73-350F-4544-883F-144A34395E25}"/>
              </a:ext>
            </a:extLst>
          </p:cNvPr>
          <p:cNvSpPr>
            <a:spLocks noGrp="1"/>
          </p:cNvSpPr>
          <p:nvPr>
            <p:ph type="body" sz="quarter" idx="11" hasCustomPrompt="1"/>
          </p:nvPr>
        </p:nvSpPr>
        <p:spPr>
          <a:xfrm>
            <a:off x="863600" y="342900"/>
            <a:ext cx="7721600" cy="558800"/>
          </a:xfrm>
          <a:prstGeom prst="rect">
            <a:avLst/>
          </a:prstGeom>
        </p:spPr>
        <p:txBody>
          <a:bodyPr/>
          <a:lstStyle>
            <a:lvl1pPr marL="0" indent="0">
              <a:buNone/>
              <a:defRPr/>
            </a:lvl1pPr>
          </a:lstStyle>
          <a:p>
            <a:r>
              <a:rPr lang="en-IN" sz="2800" b="0" i="0" u="none" strike="noStrike" baseline="0" dirty="0">
                <a:solidFill>
                  <a:srgbClr val="FFFFFF"/>
                </a:solidFill>
                <a:latin typeface="ArialMT"/>
                <a:cs typeface="Arial"/>
              </a:rPr>
              <a:t>Title</a:t>
            </a:r>
            <a:r>
              <a:rPr lang="en-IN" sz="2800" b="0" i="0" u="none" strike="noStrike" dirty="0">
                <a:solidFill>
                  <a:srgbClr val="FFFFFF"/>
                </a:solidFill>
                <a:latin typeface="ArialMT"/>
                <a:cs typeface="Arial"/>
              </a:rPr>
              <a:t> of Slide</a:t>
            </a:r>
            <a:endParaRPr lang="en-IN" sz="2800" dirty="0">
              <a:latin typeface="ArialMT"/>
              <a:cs typeface="Arial"/>
            </a:endParaRPr>
          </a:p>
        </p:txBody>
      </p:sp>
    </p:spTree>
    <p:extLst>
      <p:ext uri="{BB962C8B-B14F-4D97-AF65-F5344CB8AC3E}">
        <p14:creationId xmlns:p14="http://schemas.microsoft.com/office/powerpoint/2010/main" val="1925506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63A76BC1-83D9-4489-BE1A-2F95913D8594}"/>
              </a:ext>
            </a:extLst>
          </p:cNvPr>
          <p:cNvSpPr>
            <a:spLocks noGrp="1"/>
          </p:cNvSpPr>
          <p:nvPr>
            <p:ph type="chart" sz="quarter" idx="10"/>
          </p:nvPr>
        </p:nvSpPr>
        <p:spPr>
          <a:xfrm>
            <a:off x="1473200" y="1612900"/>
            <a:ext cx="9296400" cy="4254500"/>
          </a:xfrm>
          <a:prstGeom prst="rect">
            <a:avLst/>
          </a:prstGeom>
          <a:noFill/>
        </p:spPr>
        <p:txBody>
          <a:bodyPr/>
          <a:lstStyle/>
          <a:p>
            <a:endParaRPr lang="en-US"/>
          </a:p>
        </p:txBody>
      </p:sp>
      <p:sp>
        <p:nvSpPr>
          <p:cNvPr id="3" name="Text Placeholder 8">
            <a:extLst>
              <a:ext uri="{FF2B5EF4-FFF2-40B4-BE49-F238E27FC236}">
                <a16:creationId xmlns:a16="http://schemas.microsoft.com/office/drawing/2014/main" id="{CFDF0683-CE16-490E-87EF-506BC60E719C}"/>
              </a:ext>
            </a:extLst>
          </p:cNvPr>
          <p:cNvSpPr>
            <a:spLocks noGrp="1"/>
          </p:cNvSpPr>
          <p:nvPr>
            <p:ph type="body" sz="quarter" idx="11" hasCustomPrompt="1"/>
          </p:nvPr>
        </p:nvSpPr>
        <p:spPr>
          <a:xfrm>
            <a:off x="863600" y="342900"/>
            <a:ext cx="7721600" cy="558800"/>
          </a:xfrm>
          <a:prstGeom prst="rect">
            <a:avLst/>
          </a:prstGeom>
        </p:spPr>
        <p:txBody>
          <a:bodyPr/>
          <a:lstStyle>
            <a:lvl1pPr marL="0" indent="0">
              <a:buNone/>
              <a:defRPr/>
            </a:lvl1pPr>
          </a:lstStyle>
          <a:p>
            <a:r>
              <a:rPr lang="en-IN" sz="2800" b="0" i="0" u="none" strike="noStrike" baseline="0" dirty="0">
                <a:solidFill>
                  <a:srgbClr val="FFFFFF"/>
                </a:solidFill>
                <a:latin typeface="ArialMT"/>
                <a:cs typeface="Arial"/>
              </a:rPr>
              <a:t>Title</a:t>
            </a:r>
            <a:r>
              <a:rPr lang="en-IN" sz="2800" b="0" i="0" u="none" strike="noStrike" dirty="0">
                <a:solidFill>
                  <a:srgbClr val="FFFFFF"/>
                </a:solidFill>
                <a:latin typeface="ArialMT"/>
                <a:cs typeface="Arial"/>
              </a:rPr>
              <a:t> of Slide</a:t>
            </a:r>
            <a:endParaRPr lang="en-IN" sz="2800" dirty="0">
              <a:latin typeface="ArialMT"/>
              <a:cs typeface="Arial"/>
            </a:endParaRPr>
          </a:p>
        </p:txBody>
      </p:sp>
    </p:spTree>
    <p:extLst>
      <p:ext uri="{BB962C8B-B14F-4D97-AF65-F5344CB8AC3E}">
        <p14:creationId xmlns:p14="http://schemas.microsoft.com/office/powerpoint/2010/main" val="27522307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F3404040-8F18-4FD6-9A54-005DA92A94E3}"/>
              </a:ext>
            </a:extLst>
          </p:cNvPr>
          <p:cNvSpPr>
            <a:spLocks noGrp="1"/>
          </p:cNvSpPr>
          <p:nvPr>
            <p:ph type="body" sz="quarter" idx="11" hasCustomPrompt="1"/>
          </p:nvPr>
        </p:nvSpPr>
        <p:spPr>
          <a:xfrm>
            <a:off x="863600" y="342900"/>
            <a:ext cx="7721600" cy="558800"/>
          </a:xfrm>
          <a:prstGeom prst="rect">
            <a:avLst/>
          </a:prstGeom>
        </p:spPr>
        <p:txBody>
          <a:bodyPr/>
          <a:lstStyle>
            <a:lvl1pPr marL="0" indent="0">
              <a:buNone/>
              <a:defRPr/>
            </a:lvl1pPr>
          </a:lstStyle>
          <a:p>
            <a:r>
              <a:rPr lang="en-IN" sz="2800" b="0" i="0" u="none" strike="noStrike" baseline="0" dirty="0">
                <a:solidFill>
                  <a:srgbClr val="FFFFFF"/>
                </a:solidFill>
                <a:latin typeface="ArialMT"/>
                <a:cs typeface="Arial"/>
              </a:rPr>
              <a:t>Title</a:t>
            </a:r>
            <a:r>
              <a:rPr lang="en-IN" sz="2800" b="0" i="0" u="none" strike="noStrike" dirty="0">
                <a:solidFill>
                  <a:srgbClr val="FFFFFF"/>
                </a:solidFill>
                <a:latin typeface="ArialMT"/>
                <a:cs typeface="Arial"/>
              </a:rPr>
              <a:t> of Slide</a:t>
            </a:r>
            <a:endParaRPr lang="en-IN" sz="2800" dirty="0">
              <a:latin typeface="ArialMT"/>
              <a:cs typeface="Arial"/>
            </a:endParaRPr>
          </a:p>
        </p:txBody>
      </p:sp>
      <p:sp>
        <p:nvSpPr>
          <p:cNvPr id="6" name="Table Placeholder 5">
            <a:extLst>
              <a:ext uri="{FF2B5EF4-FFF2-40B4-BE49-F238E27FC236}">
                <a16:creationId xmlns:a16="http://schemas.microsoft.com/office/drawing/2014/main" id="{DE5ADC2B-551B-4EB7-AC5C-7635D37F79D3}"/>
              </a:ext>
            </a:extLst>
          </p:cNvPr>
          <p:cNvSpPr>
            <a:spLocks noGrp="1"/>
          </p:cNvSpPr>
          <p:nvPr>
            <p:ph type="tbl" sz="quarter" idx="12"/>
          </p:nvPr>
        </p:nvSpPr>
        <p:spPr>
          <a:xfrm>
            <a:off x="2311400" y="2257425"/>
            <a:ext cx="7442200" cy="3244878"/>
          </a:xfrm>
          <a:prstGeom prst="rect">
            <a:avLst/>
          </a:prstGeom>
        </p:spPr>
        <p:txBody>
          <a:bodyPr/>
          <a:lstStyle/>
          <a:p>
            <a:endParaRPr lang="en-US"/>
          </a:p>
        </p:txBody>
      </p:sp>
    </p:spTree>
    <p:extLst>
      <p:ext uri="{BB962C8B-B14F-4D97-AF65-F5344CB8AC3E}">
        <p14:creationId xmlns:p14="http://schemas.microsoft.com/office/powerpoint/2010/main" val="312919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987821"/>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a:extLst>
              <a:ext uri="{FF2B5EF4-FFF2-40B4-BE49-F238E27FC236}">
                <a16:creationId xmlns:a16="http://schemas.microsoft.com/office/drawing/2014/main" id="{872778B6-520A-4596-A296-FD3B13A20126}"/>
              </a:ext>
            </a:extLst>
          </p:cNvPr>
          <p:cNvSpPr>
            <a:spLocks noGrp="1"/>
          </p:cNvSpPr>
          <p:nvPr>
            <p:ph type="body" sz="quarter" idx="11" hasCustomPrompt="1"/>
          </p:nvPr>
        </p:nvSpPr>
        <p:spPr>
          <a:xfrm>
            <a:off x="863600" y="342900"/>
            <a:ext cx="7721600" cy="558800"/>
          </a:xfrm>
          <a:prstGeom prst="rect">
            <a:avLst/>
          </a:prstGeom>
        </p:spPr>
        <p:txBody>
          <a:bodyPr/>
          <a:lstStyle>
            <a:lvl1pPr marL="0" indent="0">
              <a:buNone/>
              <a:defRPr/>
            </a:lvl1pPr>
          </a:lstStyle>
          <a:p>
            <a:r>
              <a:rPr lang="en-IN" sz="2800" b="0" i="0" u="none" strike="noStrike" baseline="0" dirty="0">
                <a:solidFill>
                  <a:srgbClr val="FFFFFF"/>
                </a:solidFill>
                <a:latin typeface="ArialMT"/>
                <a:cs typeface="Arial"/>
              </a:rPr>
              <a:t>Title</a:t>
            </a:r>
            <a:r>
              <a:rPr lang="en-IN" sz="2800" b="0" i="0" u="none" strike="noStrike" dirty="0">
                <a:solidFill>
                  <a:srgbClr val="FFFFFF"/>
                </a:solidFill>
                <a:latin typeface="ArialMT"/>
                <a:cs typeface="Arial"/>
              </a:rPr>
              <a:t> of Slide</a:t>
            </a:r>
            <a:endParaRPr lang="en-IN" sz="2800" dirty="0">
              <a:latin typeface="ArialMT"/>
              <a:cs typeface="Arial"/>
            </a:endParaRPr>
          </a:p>
        </p:txBody>
      </p:sp>
    </p:spTree>
    <p:extLst>
      <p:ext uri="{BB962C8B-B14F-4D97-AF65-F5344CB8AC3E}">
        <p14:creationId xmlns:p14="http://schemas.microsoft.com/office/powerpoint/2010/main" val="15313082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EF6A9067-0B23-49F2-9AA1-B653F6B39E0C}"/>
              </a:ext>
            </a:extLst>
          </p:cNvPr>
          <p:cNvSpPr>
            <a:spLocks noGrp="1"/>
          </p:cNvSpPr>
          <p:nvPr>
            <p:ph type="body" sz="quarter" idx="11" hasCustomPrompt="1"/>
          </p:nvPr>
        </p:nvSpPr>
        <p:spPr>
          <a:xfrm>
            <a:off x="863600" y="342900"/>
            <a:ext cx="7721600" cy="558800"/>
          </a:xfrm>
          <a:prstGeom prst="rect">
            <a:avLst/>
          </a:prstGeom>
        </p:spPr>
        <p:txBody>
          <a:bodyPr/>
          <a:lstStyle>
            <a:lvl1pPr marL="0" indent="0">
              <a:buNone/>
              <a:defRPr/>
            </a:lvl1pPr>
          </a:lstStyle>
          <a:p>
            <a:r>
              <a:rPr lang="en-IN" sz="2800" b="0" i="0" u="none" strike="noStrike" baseline="0" dirty="0">
                <a:solidFill>
                  <a:srgbClr val="FFFFFF"/>
                </a:solidFill>
                <a:latin typeface="ArialMT"/>
                <a:cs typeface="Arial"/>
              </a:rPr>
              <a:t>Title</a:t>
            </a:r>
            <a:r>
              <a:rPr lang="en-IN" sz="2800" b="0" i="0" u="none" strike="noStrike" dirty="0">
                <a:solidFill>
                  <a:srgbClr val="FFFFFF"/>
                </a:solidFill>
                <a:latin typeface="ArialMT"/>
                <a:cs typeface="Arial"/>
              </a:rPr>
              <a:t> of Slide</a:t>
            </a:r>
            <a:endParaRPr lang="en-IN" sz="2800" dirty="0">
              <a:latin typeface="ArialMT"/>
              <a:cs typeface="Arial"/>
            </a:endParaRPr>
          </a:p>
        </p:txBody>
      </p:sp>
    </p:spTree>
    <p:extLst>
      <p:ext uri="{BB962C8B-B14F-4D97-AF65-F5344CB8AC3E}">
        <p14:creationId xmlns:p14="http://schemas.microsoft.com/office/powerpoint/2010/main" val="3954023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FB7D169-2E15-4D20-A6E1-506D0083AAEB}"/>
              </a:ext>
            </a:extLst>
          </p:cNvPr>
          <p:cNvSpPr>
            <a:spLocks noGrp="1"/>
          </p:cNvSpPr>
          <p:nvPr>
            <p:ph type="body" sz="quarter" idx="11" hasCustomPrompt="1"/>
          </p:nvPr>
        </p:nvSpPr>
        <p:spPr>
          <a:xfrm>
            <a:off x="863600" y="342900"/>
            <a:ext cx="7721600" cy="558800"/>
          </a:xfrm>
          <a:prstGeom prst="rect">
            <a:avLst/>
          </a:prstGeom>
        </p:spPr>
        <p:txBody>
          <a:bodyPr/>
          <a:lstStyle>
            <a:lvl1pPr marL="0" indent="0">
              <a:buNone/>
              <a:defRPr/>
            </a:lvl1pPr>
          </a:lstStyle>
          <a:p>
            <a:r>
              <a:rPr lang="en-IN" sz="2800" b="0" i="0" u="none" strike="noStrike" baseline="0" dirty="0">
                <a:solidFill>
                  <a:srgbClr val="FFFFFF"/>
                </a:solidFill>
                <a:latin typeface="ArialMT"/>
                <a:cs typeface="Arial"/>
              </a:rPr>
              <a:t>Title</a:t>
            </a:r>
            <a:r>
              <a:rPr lang="en-IN" sz="2800" b="0" i="0" u="none" strike="noStrike" dirty="0">
                <a:solidFill>
                  <a:srgbClr val="FFFFFF"/>
                </a:solidFill>
                <a:latin typeface="ArialMT"/>
                <a:cs typeface="Arial"/>
              </a:rPr>
              <a:t> of Slide</a:t>
            </a:r>
            <a:endParaRPr lang="en-IN" sz="2800" dirty="0">
              <a:latin typeface="ArialMT"/>
              <a:cs typeface="Arial"/>
            </a:endParaRPr>
          </a:p>
        </p:txBody>
      </p:sp>
    </p:spTree>
    <p:extLst>
      <p:ext uri="{BB962C8B-B14F-4D97-AF65-F5344CB8AC3E}">
        <p14:creationId xmlns:p14="http://schemas.microsoft.com/office/powerpoint/2010/main" val="14162795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3435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24D3023-FBCB-734E-8B13-0D4E885A52D8}" type="datetime4">
              <a:rPr lang="en-US" smtClean="0"/>
              <a:t>January 26, 2022</a:t>
            </a:fld>
            <a:endParaRPr lang="en-US"/>
          </a:p>
        </p:txBody>
      </p:sp>
      <p:sp>
        <p:nvSpPr>
          <p:cNvPr id="6" name="Slide Number Placeholder 5"/>
          <p:cNvSpPr>
            <a:spLocks noGrp="1"/>
          </p:cNvSpPr>
          <p:nvPr>
            <p:ph type="sldNum" sz="quarter" idx="12"/>
          </p:nvPr>
        </p:nvSpPr>
        <p:spPr/>
        <p:txBody>
          <a:bodyPr/>
          <a:lstStyle/>
          <a:p>
            <a:fld id="{D4949D86-C382-B343-A7F1-86BCE7120A3C}" type="slidenum">
              <a:rPr lang="en-US" smtClean="0"/>
              <a:t>‹#›</a:t>
            </a:fld>
            <a:endParaRPr lang="en-US"/>
          </a:p>
        </p:txBody>
      </p:sp>
    </p:spTree>
    <p:extLst>
      <p:ext uri="{BB962C8B-B14F-4D97-AF65-F5344CB8AC3E}">
        <p14:creationId xmlns:p14="http://schemas.microsoft.com/office/powerpoint/2010/main" val="21890574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5769CA-26AA-420A-A0F6-4BE47FB99A00}" type="datetime1">
              <a:rPr lang="en-GB" smtClean="0"/>
              <a:t>26/01/2022</a:t>
            </a:fld>
            <a:endParaRPr lang="en-GB"/>
          </a:p>
        </p:txBody>
      </p:sp>
      <p:sp>
        <p:nvSpPr>
          <p:cNvPr id="5" name="Footer Placeholder 4"/>
          <p:cNvSpPr>
            <a:spLocks noGrp="1"/>
          </p:cNvSpPr>
          <p:nvPr>
            <p:ph type="ftr" sz="quarter" idx="11"/>
          </p:nvPr>
        </p:nvSpPr>
        <p:spPr/>
        <p:txBody>
          <a:bodyPr/>
          <a:lstStyle/>
          <a:p>
            <a:r>
              <a:rPr lang="en-GB"/>
              <a:t>www.climadesign.co.uk</a:t>
            </a:r>
          </a:p>
        </p:txBody>
      </p:sp>
      <p:sp>
        <p:nvSpPr>
          <p:cNvPr id="6" name="Slide Number Placeholder 5"/>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32788873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C445C2-4C92-4A77-BC53-B6E147952152}" type="datetime1">
              <a:rPr lang="en-GB" smtClean="0"/>
              <a:t>26/01/2022</a:t>
            </a:fld>
            <a:endParaRPr lang="en-GB"/>
          </a:p>
        </p:txBody>
      </p:sp>
      <p:sp>
        <p:nvSpPr>
          <p:cNvPr id="5" name="Footer Placeholder 4"/>
          <p:cNvSpPr>
            <a:spLocks noGrp="1"/>
          </p:cNvSpPr>
          <p:nvPr>
            <p:ph type="ftr" sz="quarter" idx="11"/>
          </p:nvPr>
        </p:nvSpPr>
        <p:spPr/>
        <p:txBody>
          <a:bodyPr/>
          <a:lstStyle/>
          <a:p>
            <a:r>
              <a:rPr lang="en-GB"/>
              <a:t>www.climadesign.co.uk</a:t>
            </a:r>
          </a:p>
        </p:txBody>
      </p:sp>
      <p:sp>
        <p:nvSpPr>
          <p:cNvPr id="6" name="Slide Number Placeholder 5"/>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7115529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DB9468B-3D6C-42DC-890F-FF8D89928214}" type="datetime1">
              <a:rPr lang="en-GB" smtClean="0"/>
              <a:t>26/01/2022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www.climadesign.co.uk</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46523A7-F443-4D69-B2A1-29A491DC473D}" type="slidenum">
              <a:rPr lang="en-GB" smtClean="0"/>
              <a:t>‹#›</a:t>
            </a:fld>
            <a:endParaRPr lang="en-GB"/>
          </a:p>
        </p:txBody>
      </p:sp>
    </p:spTree>
    <p:extLst>
      <p:ext uri="{BB962C8B-B14F-4D97-AF65-F5344CB8AC3E}">
        <p14:creationId xmlns:p14="http://schemas.microsoft.com/office/powerpoint/2010/main" val="162886436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120892-2336-44AB-A469-D0BD9B53A2A7}" type="datetime1">
              <a:rPr lang="en-GB" smtClean="0"/>
              <a:t>26/01/2022</a:t>
            </a:fld>
            <a:endParaRPr lang="en-GB"/>
          </a:p>
        </p:txBody>
      </p:sp>
      <p:sp>
        <p:nvSpPr>
          <p:cNvPr id="6" name="Footer Placeholder 5"/>
          <p:cNvSpPr>
            <a:spLocks noGrp="1"/>
          </p:cNvSpPr>
          <p:nvPr>
            <p:ph type="ftr" sz="quarter" idx="11"/>
          </p:nvPr>
        </p:nvSpPr>
        <p:spPr/>
        <p:txBody>
          <a:bodyPr/>
          <a:lstStyle/>
          <a:p>
            <a:r>
              <a:rPr lang="en-GB"/>
              <a:t>www.climadesign.co.uk</a:t>
            </a:r>
          </a:p>
        </p:txBody>
      </p:sp>
      <p:sp>
        <p:nvSpPr>
          <p:cNvPr id="7" name="Slide Number Placeholder 6"/>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30371783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D6FAFB-22C0-4030-8B4A-227AF94AEA0F}" type="datetime1">
              <a:rPr lang="en-GB" smtClean="0"/>
              <a:t>26/01/2022</a:t>
            </a:fld>
            <a:endParaRPr lang="en-GB"/>
          </a:p>
        </p:txBody>
      </p:sp>
      <p:sp>
        <p:nvSpPr>
          <p:cNvPr id="8" name="Footer Placeholder 7"/>
          <p:cNvSpPr>
            <a:spLocks noGrp="1"/>
          </p:cNvSpPr>
          <p:nvPr>
            <p:ph type="ftr" sz="quarter" idx="11"/>
          </p:nvPr>
        </p:nvSpPr>
        <p:spPr/>
        <p:txBody>
          <a:bodyPr/>
          <a:lstStyle/>
          <a:p>
            <a:r>
              <a:rPr lang="en-GB"/>
              <a:t>www.climadesign.co.uk</a:t>
            </a:r>
          </a:p>
        </p:txBody>
      </p:sp>
      <p:sp>
        <p:nvSpPr>
          <p:cNvPr id="9" name="Slide Number Placeholder 8"/>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184854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35833720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A6F7B-555D-4FF5-95BF-D9A333BAC142}" type="datetime1">
              <a:rPr lang="en-GB" smtClean="0"/>
              <a:t>26/01/2022</a:t>
            </a:fld>
            <a:endParaRPr lang="en-GB"/>
          </a:p>
        </p:txBody>
      </p:sp>
      <p:sp>
        <p:nvSpPr>
          <p:cNvPr id="4" name="Footer Placeholder 3"/>
          <p:cNvSpPr>
            <a:spLocks noGrp="1"/>
          </p:cNvSpPr>
          <p:nvPr>
            <p:ph type="ftr" sz="quarter" idx="11"/>
          </p:nvPr>
        </p:nvSpPr>
        <p:spPr/>
        <p:txBody>
          <a:bodyPr/>
          <a:lstStyle/>
          <a:p>
            <a:r>
              <a:rPr lang="en-GB"/>
              <a:t>www.climadesign.co.uk</a:t>
            </a:r>
          </a:p>
        </p:txBody>
      </p:sp>
      <p:sp>
        <p:nvSpPr>
          <p:cNvPr id="5" name="Slide Number Placeholder 4"/>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25792438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35938-9385-4ABB-8A73-B41FD56A03E9}" type="datetime1">
              <a:rPr lang="en-GB" smtClean="0"/>
              <a:t>26/01/2022</a:t>
            </a:fld>
            <a:endParaRPr lang="en-GB"/>
          </a:p>
        </p:txBody>
      </p:sp>
      <p:sp>
        <p:nvSpPr>
          <p:cNvPr id="3" name="Footer Placeholder 2"/>
          <p:cNvSpPr>
            <a:spLocks noGrp="1"/>
          </p:cNvSpPr>
          <p:nvPr>
            <p:ph type="ftr" sz="quarter" idx="11"/>
          </p:nvPr>
        </p:nvSpPr>
        <p:spPr/>
        <p:txBody>
          <a:bodyPr/>
          <a:lstStyle/>
          <a:p>
            <a:r>
              <a:rPr lang="en-GB"/>
              <a:t>www.climadesign.co.uk</a:t>
            </a:r>
          </a:p>
        </p:txBody>
      </p:sp>
      <p:sp>
        <p:nvSpPr>
          <p:cNvPr id="4" name="Slide Number Placeholder 3"/>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29144849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7E771A-DFFD-4BE2-91D0-AE2D8D8ACEE6}" type="datetime1">
              <a:rPr lang="en-GB" smtClean="0"/>
              <a:t>26/01/2022</a:t>
            </a:fld>
            <a:endParaRPr lang="en-GB"/>
          </a:p>
        </p:txBody>
      </p:sp>
      <p:sp>
        <p:nvSpPr>
          <p:cNvPr id="6" name="Footer Placeholder 5"/>
          <p:cNvSpPr>
            <a:spLocks noGrp="1"/>
          </p:cNvSpPr>
          <p:nvPr>
            <p:ph type="ftr" sz="quarter" idx="11"/>
          </p:nvPr>
        </p:nvSpPr>
        <p:spPr/>
        <p:txBody>
          <a:bodyPr/>
          <a:lstStyle/>
          <a:p>
            <a:r>
              <a:rPr lang="en-GB"/>
              <a:t>www.climadesign.co.uk</a:t>
            </a:r>
          </a:p>
        </p:txBody>
      </p:sp>
      <p:sp>
        <p:nvSpPr>
          <p:cNvPr id="7" name="Slide Number Placeholder 6"/>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18967864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EB3ABA-2757-416D-B0EA-AF40162E96D1}" type="datetime1">
              <a:rPr lang="en-GB" smtClean="0"/>
              <a:t>26/01/2022</a:t>
            </a:fld>
            <a:endParaRPr lang="en-GB"/>
          </a:p>
        </p:txBody>
      </p:sp>
      <p:sp>
        <p:nvSpPr>
          <p:cNvPr id="6" name="Footer Placeholder 5"/>
          <p:cNvSpPr>
            <a:spLocks noGrp="1"/>
          </p:cNvSpPr>
          <p:nvPr>
            <p:ph type="ftr" sz="quarter" idx="11"/>
          </p:nvPr>
        </p:nvSpPr>
        <p:spPr/>
        <p:txBody>
          <a:bodyPr/>
          <a:lstStyle/>
          <a:p>
            <a:r>
              <a:rPr lang="en-GB"/>
              <a:t>www.climadesign.co.uk</a:t>
            </a:r>
          </a:p>
        </p:txBody>
      </p:sp>
      <p:sp>
        <p:nvSpPr>
          <p:cNvPr id="7" name="Slide Number Placeholder 6"/>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4829671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4EFB9F-F95A-4D38-A3D0-6BA6675C8994}" type="datetime1">
              <a:rPr lang="en-GB" smtClean="0"/>
              <a:t>26/01/2022</a:t>
            </a:fld>
            <a:endParaRPr lang="en-GB"/>
          </a:p>
        </p:txBody>
      </p:sp>
      <p:sp>
        <p:nvSpPr>
          <p:cNvPr id="5" name="Footer Placeholder 4"/>
          <p:cNvSpPr>
            <a:spLocks noGrp="1"/>
          </p:cNvSpPr>
          <p:nvPr>
            <p:ph type="ftr" sz="quarter" idx="11"/>
          </p:nvPr>
        </p:nvSpPr>
        <p:spPr/>
        <p:txBody>
          <a:bodyPr/>
          <a:lstStyle/>
          <a:p>
            <a:r>
              <a:rPr lang="en-GB"/>
              <a:t>www.climadesign.co.uk</a:t>
            </a:r>
          </a:p>
        </p:txBody>
      </p:sp>
      <p:sp>
        <p:nvSpPr>
          <p:cNvPr id="6" name="Slide Number Placeholder 5"/>
          <p:cNvSpPr>
            <a:spLocks noGrp="1"/>
          </p:cNvSpPr>
          <p:nvPr>
            <p:ph type="sldNum" sz="quarter" idx="12"/>
          </p:nvPr>
        </p:nvSpPr>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2580891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A6F59298-C325-4E4A-B8E0-9BCB78CD2182}" type="datetime1">
              <a:rPr lang="en-GB" smtClean="0"/>
              <a:t>26/01/2022</a:t>
            </a:fld>
            <a:endParaRPr lang="en-GB"/>
          </a:p>
        </p:txBody>
      </p:sp>
      <p:sp>
        <p:nvSpPr>
          <p:cNvPr id="5" name="Footer Placeholder 4"/>
          <p:cNvSpPr>
            <a:spLocks noGrp="1"/>
          </p:cNvSpPr>
          <p:nvPr>
            <p:ph type="ftr" sz="quarter" idx="11"/>
          </p:nvPr>
        </p:nvSpPr>
        <p:spPr>
          <a:xfrm>
            <a:off x="3776135" y="6422854"/>
            <a:ext cx="4279669" cy="365125"/>
          </a:xfrm>
        </p:spPr>
        <p:txBody>
          <a:bodyPr/>
          <a:lstStyle/>
          <a:p>
            <a:r>
              <a:rPr lang="en-GB"/>
              <a:t>www.climadesign.co.uk</a:t>
            </a:r>
          </a:p>
        </p:txBody>
      </p:sp>
      <p:sp>
        <p:nvSpPr>
          <p:cNvPr id="6" name="Slide Number Placeholder 5"/>
          <p:cNvSpPr>
            <a:spLocks noGrp="1"/>
          </p:cNvSpPr>
          <p:nvPr>
            <p:ph type="sldNum" sz="quarter" idx="12"/>
          </p:nvPr>
        </p:nvSpPr>
        <p:spPr>
          <a:xfrm>
            <a:off x="8073048" y="6422854"/>
            <a:ext cx="879759" cy="365125"/>
          </a:xfrm>
        </p:spPr>
        <p:txBody>
          <a:bodyPr/>
          <a:lstStyle/>
          <a:p>
            <a:fld id="{046523A7-F443-4D69-B2A1-29A491DC473D}" type="slidenum">
              <a:rPr lang="en-GB" smtClean="0"/>
              <a:t>‹#›</a:t>
            </a:fld>
            <a:endParaRPr lang="en-GB"/>
          </a:p>
        </p:txBody>
      </p:sp>
    </p:spTree>
    <p:extLst>
      <p:ext uri="{BB962C8B-B14F-4D97-AF65-F5344CB8AC3E}">
        <p14:creationId xmlns:p14="http://schemas.microsoft.com/office/powerpoint/2010/main" val="1387700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urp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22373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O</a:t>
            </a:r>
            <a:r>
              <a:rPr lang="en-US" dirty="0" err="1"/>
              <a:t>ther</a:t>
            </a:r>
            <a:r>
              <a:rPr lang="en-US" dirty="0"/>
              <a:t> information, 24pt</a:t>
            </a:r>
          </a:p>
        </p:txBody>
      </p:sp>
    </p:spTree>
    <p:extLst>
      <p:ext uri="{BB962C8B-B14F-4D97-AF65-F5344CB8AC3E}">
        <p14:creationId xmlns:p14="http://schemas.microsoft.com/office/powerpoint/2010/main" val="204993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4048412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80B3BC-441E-4FF7-86E2-43165EE033C3}"/>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FC8CFA28-5851-4F2E-8C76-2A6A3A9A1D2A}"/>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50898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Tree>
    <p:extLst>
      <p:ext uri="{BB962C8B-B14F-4D97-AF65-F5344CB8AC3E}">
        <p14:creationId xmlns:p14="http://schemas.microsoft.com/office/powerpoint/2010/main" val="4285797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A386FE12-D8B1-464A-8652-072E60798C95}"/>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98384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CCF PPT Slides 16x9 D1-08.jpg" descr="/Fluid Design Studio – Clients : Projects/Cold Chain Federation/CCF Powerpoint Template/Design 1/JPEGs/CCF PPT Slides 16x9 D1-08.jpg">
            <a:extLst>
              <a:ext uri="{FF2B5EF4-FFF2-40B4-BE49-F238E27FC236}">
                <a16:creationId xmlns:a16="http://schemas.microsoft.com/office/drawing/2014/main" id="{C178FD19-FEBB-4DAE-830A-1CB1E1FE3590}"/>
              </a:ext>
            </a:extLst>
          </p:cNvPr>
          <p:cNvPicPr>
            <a:picLocks noChangeAspect="1"/>
          </p:cNvPicPr>
          <p:nvPr/>
        </p:nvPicPr>
        <p:blipFill>
          <a:blip r:embed="rId2" r:link="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DD9B19C-8DE4-477F-98AB-EAFC5C92C1B7}"/>
              </a:ext>
            </a:extLst>
          </p:cNvPr>
          <p:cNvSpPr>
            <a:spLocks noGrp="1"/>
          </p:cNvSpPr>
          <p:nvPr>
            <p:ph type="ctrTitle"/>
          </p:nvPr>
        </p:nvSpPr>
        <p:spPr>
          <a:xfrm>
            <a:off x="5501985" y="5138278"/>
            <a:ext cx="5777347" cy="615887"/>
          </a:xfrm>
        </p:spPr>
        <p:txBody>
          <a:bodyPr anchor="b">
            <a:noAutofit/>
          </a:bodyPr>
          <a:lstStyle>
            <a:lvl1pPr algn="l">
              <a:defRPr sz="3200">
                <a:solidFill>
                  <a:schemeClr val="bg1"/>
                </a:solidFill>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CD4C89D3-BFAF-4615-A45F-20858475EB2F}"/>
              </a:ext>
            </a:extLst>
          </p:cNvPr>
          <p:cNvSpPr>
            <a:spLocks noGrp="1"/>
          </p:cNvSpPr>
          <p:nvPr>
            <p:ph type="subTitle" idx="1"/>
          </p:nvPr>
        </p:nvSpPr>
        <p:spPr>
          <a:xfrm>
            <a:off x="5501984" y="5843020"/>
            <a:ext cx="5777347" cy="463062"/>
          </a:xfrm>
        </p:spPr>
        <p:txBody>
          <a:bodyPr>
            <a:normAutofit/>
          </a:bodyPr>
          <a:lstStyle>
            <a:lvl1pPr marL="0" indent="0" algn="l">
              <a:buNone/>
              <a:defRPr sz="2400">
                <a:solidFill>
                  <a:srgbClr val="66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558874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C8D1B57D-1C69-46B6-890A-AA019A190A99}"/>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35622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3FA40252-B691-413D-9083-5E5C784A02C7}"/>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881706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B25DF448-AEA3-4B23-A494-179B53AB767D}"/>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4218669"/>
            <a:ext cx="7973696"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9783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554480" y="2156384"/>
            <a:ext cx="630364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554480" y="3852907"/>
            <a:ext cx="630364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1372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554480" y="2156384"/>
            <a:ext cx="629412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554480" y="3852907"/>
            <a:ext cx="629412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568705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554480" y="2156384"/>
            <a:ext cx="62845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554480" y="3852907"/>
            <a:ext cx="62845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3638985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554480" y="2156384"/>
            <a:ext cx="62464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554480" y="3852907"/>
            <a:ext cx="62464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534974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554480" y="2156384"/>
            <a:ext cx="623697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554480" y="3852907"/>
            <a:ext cx="623697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79248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93781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6343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CCF PPT Slides 16x9 D1-09.jpg" descr="/Fluid Design Studio – Clients : Projects/Cold Chain Federation/CCF Powerpoint Template/Design 1/JPEGs/CCF PPT Slides 16x9 D1-09.jpg">
            <a:extLst>
              <a:ext uri="{FF2B5EF4-FFF2-40B4-BE49-F238E27FC236}">
                <a16:creationId xmlns:a16="http://schemas.microsoft.com/office/drawing/2014/main" id="{9DE0C1B1-1789-4A5C-839F-4158CB7D746F}"/>
              </a:ext>
            </a:extLst>
          </p:cNvPr>
          <p:cNvPicPr>
            <a:picLocks noChangeAspect="1"/>
          </p:cNvPicPr>
          <p:nvPr/>
        </p:nvPicPr>
        <p:blipFill>
          <a:blip r:embed="rId2" r:link="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44E5111-2DF3-4AB9-82BF-29C7666B72A9}"/>
              </a:ext>
            </a:extLst>
          </p:cNvPr>
          <p:cNvSpPr>
            <a:spLocks noGrp="1"/>
          </p:cNvSpPr>
          <p:nvPr>
            <p:ph type="ctrTitle"/>
          </p:nvPr>
        </p:nvSpPr>
        <p:spPr>
          <a:xfrm>
            <a:off x="5501985" y="5138278"/>
            <a:ext cx="5777347" cy="615887"/>
          </a:xfrm>
        </p:spPr>
        <p:txBody>
          <a:bodyPr anchor="b">
            <a:noAutofit/>
          </a:bodyPr>
          <a:lstStyle>
            <a:lvl1pPr algn="l">
              <a:defRPr sz="3200">
                <a:solidFill>
                  <a:schemeClr val="bg1"/>
                </a:solidFill>
              </a:defRPr>
            </a:lvl1pPr>
          </a:lstStyle>
          <a:p>
            <a:r>
              <a:rPr lang="en-US" dirty="0"/>
              <a:t>Click to edit Master title style</a:t>
            </a:r>
            <a:endParaRPr lang="en-GB" dirty="0"/>
          </a:p>
        </p:txBody>
      </p:sp>
      <p:sp>
        <p:nvSpPr>
          <p:cNvPr id="7" name="Subtitle 2">
            <a:extLst>
              <a:ext uri="{FF2B5EF4-FFF2-40B4-BE49-F238E27FC236}">
                <a16:creationId xmlns:a16="http://schemas.microsoft.com/office/drawing/2014/main" id="{7B787E71-6EB6-4756-A860-F61C527B8C91}"/>
              </a:ext>
            </a:extLst>
          </p:cNvPr>
          <p:cNvSpPr>
            <a:spLocks noGrp="1"/>
          </p:cNvSpPr>
          <p:nvPr>
            <p:ph type="subTitle" idx="1"/>
          </p:nvPr>
        </p:nvSpPr>
        <p:spPr>
          <a:xfrm>
            <a:off x="5501984" y="5843020"/>
            <a:ext cx="5777347" cy="463062"/>
          </a:xfrm>
        </p:spPr>
        <p:txBody>
          <a:bodyPr>
            <a:normAutofit/>
          </a:bodyPr>
          <a:lstStyle>
            <a:lvl1pPr marL="0" indent="0" algn="l">
              <a:buNone/>
              <a:defRPr sz="2400">
                <a:solidFill>
                  <a:srgbClr val="66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583717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749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61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987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58330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95643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3910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63106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37411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24034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22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7A99-3747-4A88-BCB5-45A51D2D2E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7B928F-7C54-45D6-B969-107A1839F72D}"/>
              </a:ext>
            </a:extLst>
          </p:cNvPr>
          <p:cNvSpPr>
            <a:spLocks noGrp="1"/>
          </p:cNvSpPr>
          <p:nvPr>
            <p:ph type="dt" sz="half" idx="10"/>
          </p:nvPr>
        </p:nvSpPr>
        <p:spPr/>
        <p:txBody>
          <a:bodyPr/>
          <a:lstStyle/>
          <a:p>
            <a:r>
              <a:rPr lang="en-GB"/>
              <a:t>25 June 2019</a:t>
            </a:r>
            <a:endParaRPr lang="en-GB" dirty="0"/>
          </a:p>
        </p:txBody>
      </p:sp>
      <p:sp>
        <p:nvSpPr>
          <p:cNvPr id="4" name="Footer Placeholder 3">
            <a:extLst>
              <a:ext uri="{FF2B5EF4-FFF2-40B4-BE49-F238E27FC236}">
                <a16:creationId xmlns:a16="http://schemas.microsoft.com/office/drawing/2014/main" id="{82E201D2-BA83-4D20-93AC-9807E348EF9D}"/>
              </a:ext>
            </a:extLst>
          </p:cNvPr>
          <p:cNvSpPr>
            <a:spLocks noGrp="1"/>
          </p:cNvSpPr>
          <p:nvPr>
            <p:ph type="ftr" sz="quarter" idx="11"/>
          </p:nvPr>
        </p:nvSpPr>
        <p:spPr/>
        <p:txBody>
          <a:bodyPr/>
          <a:lstStyle/>
          <a:p>
            <a:r>
              <a:rPr lang="en-GB"/>
              <a:t>Federation Launch </a:t>
            </a:r>
            <a:endParaRPr lang="en-GB" dirty="0"/>
          </a:p>
        </p:txBody>
      </p:sp>
      <p:sp>
        <p:nvSpPr>
          <p:cNvPr id="6" name="Rectangle 5">
            <a:extLst>
              <a:ext uri="{FF2B5EF4-FFF2-40B4-BE49-F238E27FC236}">
                <a16:creationId xmlns:a16="http://schemas.microsoft.com/office/drawing/2014/main" id="{C3A29A6E-9CDB-41A1-A68B-E03B9BFF37C7}"/>
              </a:ext>
            </a:extLst>
          </p:cNvPr>
          <p:cNvSpPr/>
          <p:nvPr userDrawn="1"/>
        </p:nvSpPr>
        <p:spPr>
          <a:xfrm>
            <a:off x="0" y="0"/>
            <a:ext cx="12192000" cy="6858000"/>
          </a:xfrm>
          <a:prstGeom prst="rect">
            <a:avLst/>
          </a:prstGeom>
          <a:solidFill>
            <a:srgbClr val="001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lide Number Placeholder 4">
            <a:extLst>
              <a:ext uri="{FF2B5EF4-FFF2-40B4-BE49-F238E27FC236}">
                <a16:creationId xmlns:a16="http://schemas.microsoft.com/office/drawing/2014/main" id="{86011E90-FDA9-4310-A78F-0B732886E792}"/>
              </a:ext>
            </a:extLst>
          </p:cNvPr>
          <p:cNvSpPr>
            <a:spLocks noGrp="1"/>
          </p:cNvSpPr>
          <p:nvPr>
            <p:ph type="sldNum" sz="quarter" idx="12"/>
          </p:nvPr>
        </p:nvSpPr>
        <p:spPr/>
        <p:txBody>
          <a:body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4129533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72024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5004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2019</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87307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7D40AD0-5D9B-4347-8016-757E80747E76}"/>
              </a:ext>
            </a:extLst>
          </p:cNvPr>
          <p:cNvGrpSpPr/>
          <p:nvPr userDrawn="1"/>
        </p:nvGrpSpPr>
        <p:grpSpPr>
          <a:xfrm>
            <a:off x="1572014" y="0"/>
            <a:ext cx="10619986" cy="5411469"/>
            <a:chOff x="1572014" y="0"/>
            <a:chExt cx="10619986" cy="5411469"/>
          </a:xfrm>
        </p:grpSpPr>
        <p:pic>
          <p:nvPicPr>
            <p:cNvPr id="60" name="Picture 59">
              <a:extLst>
                <a:ext uri="{FF2B5EF4-FFF2-40B4-BE49-F238E27FC236}">
                  <a16:creationId xmlns:a16="http://schemas.microsoft.com/office/drawing/2014/main" id="{245104B9-E223-42AF-9228-4D9DBA103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19986" cy="4304439"/>
            </a:xfrm>
            <a:prstGeom prst="rect">
              <a:avLst/>
            </a:prstGeom>
          </p:spPr>
        </p:pic>
        <p:sp>
          <p:nvSpPr>
            <p:cNvPr id="61" name="Rectangle 60">
              <a:extLst>
                <a:ext uri="{FF2B5EF4-FFF2-40B4-BE49-F238E27FC236}">
                  <a16:creationId xmlns:a16="http://schemas.microsoft.com/office/drawing/2014/main" id="{ECA9C7F8-F075-46B3-BC20-F7BC754AB4B6}"/>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49316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785" y="1107030"/>
            <a:ext cx="10619359"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3026565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21807" cy="5411469"/>
            <a:chOff x="1570193" y="0"/>
            <a:chExt cx="10621807"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807"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138542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2000842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Tree>
    <p:extLst>
      <p:ext uri="{BB962C8B-B14F-4D97-AF65-F5344CB8AC3E}">
        <p14:creationId xmlns:p14="http://schemas.microsoft.com/office/powerpoint/2010/main" val="1273474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896111" y="-18380"/>
            <a:ext cx="11295889" cy="5941030"/>
            <a:chOff x="922993" y="0"/>
            <a:chExt cx="11277580"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361686"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246400" y="0"/>
              <a:ext cx="954173"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pic>
        <p:nvPicPr>
          <p:cNvPr id="6" name="Picture 5">
            <a:extLst>
              <a:ext uri="{FF2B5EF4-FFF2-40B4-BE49-F238E27FC236}">
                <a16:creationId xmlns:a16="http://schemas.microsoft.com/office/drawing/2014/main" id="{D1277C04-264B-4396-96A1-BA96AA5E9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381" y="6199705"/>
            <a:ext cx="3358507" cy="374808"/>
          </a:xfrm>
          <a:prstGeom prst="rect">
            <a:avLst/>
          </a:prstGeom>
        </p:spPr>
      </p:pic>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Subtitle 2">
            <a:extLst>
              <a:ext uri="{FF2B5EF4-FFF2-40B4-BE49-F238E27FC236}">
                <a16:creationId xmlns:a16="http://schemas.microsoft.com/office/drawing/2014/main" id="{5969D603-828E-4E32-839B-1733F21141CE}"/>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0" name="Freeform: Shape 9">
            <a:extLst>
              <a:ext uri="{FF2B5EF4-FFF2-40B4-BE49-F238E27FC236}">
                <a16:creationId xmlns:a16="http://schemas.microsoft.com/office/drawing/2014/main" id="{991913DD-454B-4F48-A6C1-484C008FA7DF}"/>
              </a:ext>
            </a:extLst>
          </p:cNvPr>
          <p:cNvSpPr/>
          <p:nvPr userDrawn="1"/>
        </p:nvSpPr>
        <p:spPr>
          <a:xfrm>
            <a:off x="0" y="-17756"/>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29F42CFE-30EE-4D81-9451-65225B0CEC50}"/>
              </a:ext>
            </a:extLst>
          </p:cNvPr>
          <p:cNvSpPr/>
          <p:nvPr userDrawn="1"/>
        </p:nvSpPr>
        <p:spPr>
          <a:xfrm rot="10800000">
            <a:off x="-1" y="5924688"/>
            <a:ext cx="914400" cy="933312"/>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 name="Group 1">
            <a:extLst>
              <a:ext uri="{FF2B5EF4-FFF2-40B4-BE49-F238E27FC236}">
                <a16:creationId xmlns:a16="http://schemas.microsoft.com/office/drawing/2014/main" id="{EC1BDF4D-D449-4B3A-A181-D7EBF1520D39}"/>
              </a:ext>
            </a:extLst>
          </p:cNvPr>
          <p:cNvGrpSpPr/>
          <p:nvPr userDrawn="1"/>
        </p:nvGrpSpPr>
        <p:grpSpPr>
          <a:xfrm>
            <a:off x="1605241" y="6137360"/>
            <a:ext cx="3120205" cy="410030"/>
            <a:chOff x="1605241" y="6137360"/>
            <a:chExt cx="3120205" cy="410030"/>
          </a:xfrm>
        </p:grpSpPr>
        <p:pic>
          <p:nvPicPr>
            <p:cNvPr id="13" name="Picture 12">
              <a:hlinkClick r:id="rId3"/>
              <a:extLst>
                <a:ext uri="{FF2B5EF4-FFF2-40B4-BE49-F238E27FC236}">
                  <a16:creationId xmlns:a16="http://schemas.microsoft.com/office/drawing/2014/main" id="{49B85F58-257E-4931-A286-13CDCADD8A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4" name="Picture 13">
              <a:hlinkClick r:id="rId5"/>
              <a:extLst>
                <a:ext uri="{FF2B5EF4-FFF2-40B4-BE49-F238E27FC236}">
                  <a16:creationId xmlns:a16="http://schemas.microsoft.com/office/drawing/2014/main" id="{6470EE4C-2AFF-4D3C-8837-250DCE835A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5" name="Picture 14">
              <a:hlinkClick r:id="rId7"/>
              <a:extLst>
                <a:ext uri="{FF2B5EF4-FFF2-40B4-BE49-F238E27FC236}">
                  <a16:creationId xmlns:a16="http://schemas.microsoft.com/office/drawing/2014/main" id="{7ABC6DFE-B958-42F6-A196-6D5FF76422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16" name="Picture 15">
              <a:hlinkClick r:id="rId9"/>
              <a:extLst>
                <a:ext uri="{FF2B5EF4-FFF2-40B4-BE49-F238E27FC236}">
                  <a16:creationId xmlns:a16="http://schemas.microsoft.com/office/drawing/2014/main" id="{085ADA76-04DA-4FBF-95BC-11625BA056B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7" name="Picture 16">
              <a:hlinkClick r:id="rId11"/>
              <a:extLst>
                <a:ext uri="{FF2B5EF4-FFF2-40B4-BE49-F238E27FC236}">
                  <a16:creationId xmlns:a16="http://schemas.microsoft.com/office/drawing/2014/main" id="{4B4A28F8-8A85-44D4-A8C0-49A04723DF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pic>
        <p:nvPicPr>
          <p:cNvPr id="19" name="Picture 18">
            <a:extLst>
              <a:ext uri="{FF2B5EF4-FFF2-40B4-BE49-F238E27FC236}">
                <a16:creationId xmlns:a16="http://schemas.microsoft.com/office/drawing/2014/main" id="{B6EF7C89-4AF9-4037-99A4-D5925EDFDC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977" y="6168337"/>
            <a:ext cx="3358500" cy="374808"/>
          </a:xfrm>
          <a:prstGeom prst="rect">
            <a:avLst/>
          </a:prstGeom>
        </p:spPr>
      </p:pic>
      <p:sp>
        <p:nvSpPr>
          <p:cNvPr id="23" name="Text Placeholder 22">
            <a:extLst>
              <a:ext uri="{FF2B5EF4-FFF2-40B4-BE49-F238E27FC236}">
                <a16:creationId xmlns:a16="http://schemas.microsoft.com/office/drawing/2014/main" id="{79055058-5432-4171-9ED6-8C9D048DB0FD}"/>
              </a:ext>
            </a:extLst>
          </p:cNvPr>
          <p:cNvSpPr>
            <a:spLocks noGrp="1"/>
          </p:cNvSpPr>
          <p:nvPr userDrawn="1">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spTree>
    <p:extLst>
      <p:ext uri="{BB962C8B-B14F-4D97-AF65-F5344CB8AC3E}">
        <p14:creationId xmlns:p14="http://schemas.microsoft.com/office/powerpoint/2010/main" val="4186412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13690EB-DB6B-4A4C-BBFC-F96B509DF4D8}"/>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97DFB3E-CCDD-42C2-8947-D4DB09500896}"/>
              </a:ext>
            </a:extLst>
          </p:cNvPr>
          <p:cNvGrpSpPr/>
          <p:nvPr userDrawn="1"/>
        </p:nvGrpSpPr>
        <p:grpSpPr>
          <a:xfrm>
            <a:off x="914400" y="0"/>
            <a:ext cx="11277599" cy="5943599"/>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361686"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6CF888F2-E176-4A64-9F96-68EA2FA30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145770B2-1A04-48B5-B7E8-57E319F76EC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7441B77A-1A48-4BA2-8129-F0A8914DA2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9E40AFA9-2B4F-4A46-80F0-6C9EA73C6D6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9C96F09B-1F32-4067-B80B-4684EDE36A9E}"/>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669413BB-12F1-45E7-89FB-E41C67B3F2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0CA1D6FB-E247-4A91-BE7E-210D98E81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BBB69E18-16F2-4155-BFF8-90D024410F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68956B1A-C302-463F-AE22-9CD6168C17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01FD6C9-2D9A-41C8-8E3E-5462433E31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1501517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803B-B407-4132-8D9E-97E1DCF964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B54889-7243-46E4-AF5E-496F3D334090}"/>
              </a:ext>
            </a:extLst>
          </p:cNvPr>
          <p:cNvSpPr>
            <a:spLocks noGrp="1"/>
          </p:cNvSpPr>
          <p:nvPr>
            <p:ph type="dt" sz="half" idx="10"/>
          </p:nvPr>
        </p:nvSpPr>
        <p:spPr/>
        <p:txBody>
          <a:bodyPr/>
          <a:lstStyle/>
          <a:p>
            <a:r>
              <a:rPr lang="en-GB"/>
              <a:t>25 June 2019</a:t>
            </a:r>
            <a:endParaRPr lang="en-GB" dirty="0"/>
          </a:p>
        </p:txBody>
      </p:sp>
      <p:sp>
        <p:nvSpPr>
          <p:cNvPr id="4" name="Footer Placeholder 3">
            <a:extLst>
              <a:ext uri="{FF2B5EF4-FFF2-40B4-BE49-F238E27FC236}">
                <a16:creationId xmlns:a16="http://schemas.microsoft.com/office/drawing/2014/main" id="{59D6DDE3-BC8C-4EDE-B698-80457236F45E}"/>
              </a:ext>
            </a:extLst>
          </p:cNvPr>
          <p:cNvSpPr>
            <a:spLocks noGrp="1"/>
          </p:cNvSpPr>
          <p:nvPr>
            <p:ph type="ftr" sz="quarter" idx="11"/>
          </p:nvPr>
        </p:nvSpPr>
        <p:spPr/>
        <p:txBody>
          <a:bodyPr/>
          <a:lstStyle/>
          <a:p>
            <a:r>
              <a:rPr lang="en-GB"/>
              <a:t>Federation Launch </a:t>
            </a:r>
            <a:endParaRPr lang="en-GB" dirty="0"/>
          </a:p>
        </p:txBody>
      </p:sp>
      <p:sp>
        <p:nvSpPr>
          <p:cNvPr id="5" name="Slide Number Placeholder 4">
            <a:extLst>
              <a:ext uri="{FF2B5EF4-FFF2-40B4-BE49-F238E27FC236}">
                <a16:creationId xmlns:a16="http://schemas.microsoft.com/office/drawing/2014/main" id="{B4501CE5-CD12-46D7-A814-2F159A8B8086}"/>
              </a:ext>
            </a:extLst>
          </p:cNvPr>
          <p:cNvSpPr>
            <a:spLocks noGrp="1"/>
          </p:cNvSpPr>
          <p:nvPr>
            <p:ph type="sldNum" sz="quarter" idx="12"/>
          </p:nvPr>
        </p:nvSpPr>
        <p:spPr/>
        <p:txBody>
          <a:body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2477417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54D582E-9525-4F01-8272-ED2271BD208D}"/>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673513D-D459-4A26-A468-AB830834F0DA}"/>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361686"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246400" y="0"/>
              <a:ext cx="942425"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73007B45-E4E3-4B47-AF19-2B718561C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70F32F28-55D2-4C6E-8196-5F4902F936A1}"/>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322109E5-31C3-4DF7-B7D3-A9D2750477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B7664C22-1578-41A1-AE8B-54B8E10D5AC6}"/>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B26140CF-DC17-4C8C-9613-F6EA622E2EE1}"/>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A8DE5515-02CC-4B22-8288-37DA506F53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CC87987D-06AC-4139-AFD5-FFDEE23EB1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2E39AB28-E36E-4848-9915-D9EC54C4A6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EF2566AC-457C-47FC-B98B-399CB928D7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4D32DF8-E0A0-42B3-8212-CC66345E834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4246627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6AA33D-C4BB-4A89-8BAF-869688A033A7}"/>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9C5D12E-DB67-4958-8D99-A3B81751DFE3}"/>
              </a:ext>
            </a:extLst>
          </p:cNvPr>
          <p:cNvGrpSpPr/>
          <p:nvPr userDrawn="1"/>
        </p:nvGrpSpPr>
        <p:grpSpPr>
          <a:xfrm>
            <a:off x="914401" y="0"/>
            <a:ext cx="11277599" cy="5943600"/>
            <a:chOff x="922993" y="0"/>
            <a:chExt cx="11277599" cy="5943600"/>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3" y="0"/>
              <a:ext cx="10361686"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246400" y="0"/>
              <a:ext cx="954192" cy="59436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60F0C7EC-4198-42B3-87B0-4010357DF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85A3F116-CE8A-4091-B050-6E29E36E1903}"/>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432F9285-DB4B-4410-B576-0FCBE590FC8F}"/>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A70E7D44-B911-4FA0-9BB8-9D8E54408AFB}"/>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8" name="Group 17">
            <a:extLst>
              <a:ext uri="{FF2B5EF4-FFF2-40B4-BE49-F238E27FC236}">
                <a16:creationId xmlns:a16="http://schemas.microsoft.com/office/drawing/2014/main" id="{12C11AF5-FE73-497F-836F-C894AEFF5F39}"/>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1ACAB1A4-7FC3-4BCB-84EB-7796CAECF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1DC4B5B5-BC11-4D71-9E17-495F3B4250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99FCB893-18C3-498D-AB19-425857B091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8E1273C0-53AE-40A9-9B1A-2F1BF4EBD1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4C05C6EA-029A-4D4E-9AE5-5F7BCFC6526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603912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3F75BC-4A92-41D5-A8DA-D3E84975C934}"/>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FA705DD-56ED-4F54-AA91-35E616D4BC13}"/>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3" y="0"/>
              <a:ext cx="10361686"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246400" y="0"/>
              <a:ext cx="942425"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5BF651FB-2EEE-4CEC-AB1F-9990F441A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2A89CD49-FA2A-4E24-964A-A7AC94506A4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ubtitle 2">
            <a:extLst>
              <a:ext uri="{FF2B5EF4-FFF2-40B4-BE49-F238E27FC236}">
                <a16:creationId xmlns:a16="http://schemas.microsoft.com/office/drawing/2014/main" id="{DA80CB3F-B139-4AA5-868D-E62A3A2A8230}"/>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19715368-2B09-42B3-B040-029DBA29CDA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8" name="Group 17">
            <a:extLst>
              <a:ext uri="{FF2B5EF4-FFF2-40B4-BE49-F238E27FC236}">
                <a16:creationId xmlns:a16="http://schemas.microsoft.com/office/drawing/2014/main" id="{01EDC421-108E-4B62-8C43-E5D1190D267C}"/>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B341D8EE-A808-4BD8-9630-3245EFD5EA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A79C7CD1-7957-4418-8E75-AAEDC511CB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E3765027-D74F-42AC-9D81-44A69DB1AE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14567F00-7898-4CF9-B03A-7F65CA6617B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957700C5-8F61-4A9E-8B20-7F028703176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318990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The material in this presentation has been prepared by Jacobs</a:t>
            </a:r>
            <a:r>
              <a:rPr lang="en-AU" sz="1800" baseline="30000" dirty="0">
                <a:solidFill>
                  <a:schemeClr val="tx1"/>
                </a:solidFill>
                <a:latin typeface="+mj-lt"/>
                <a:cs typeface="JacobsChronos" panose="020B0604020202020204" pitchFamily="34" charset="0"/>
              </a:rPr>
              <a:t>®</a:t>
            </a:r>
            <a:r>
              <a:rPr lang="en-AU" sz="1800" dirty="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Jacobs is a trademark of </a:t>
            </a:r>
            <a:r>
              <a:rPr lang="en-US" sz="1800" kern="1200" dirty="0">
                <a:solidFill>
                  <a:schemeClr val="tx1"/>
                </a:solidFill>
                <a:effectLst/>
                <a:latin typeface="+mn-lt"/>
                <a:ea typeface="+mn-ea"/>
                <a:cs typeface="+mn-cs"/>
              </a:rPr>
              <a:t>Jacobs Engineering Group </a:t>
            </a:r>
            <a:r>
              <a:rPr lang="en-AU" sz="1800" dirty="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308564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The material in this presentation has been prepared by Jacobs</a:t>
            </a:r>
            <a:r>
              <a:rPr lang="en-AU" sz="1800" kern="1200" baseline="30000" dirty="0">
                <a:solidFill>
                  <a:schemeClr val="tx1"/>
                </a:solidFill>
                <a:latin typeface="+mn-lt"/>
                <a:ea typeface="+mn-ea"/>
                <a:cs typeface="JacobsChronos" panose="020B0604020202020204" pitchFamily="34" charset="0"/>
              </a:rPr>
              <a:t>®</a:t>
            </a:r>
            <a:r>
              <a:rPr lang="en-AU" sz="1800" kern="1200" dirty="0">
                <a:solidFill>
                  <a:schemeClr val="tx1"/>
                </a:solidFill>
                <a:latin typeface="+mn-lt"/>
                <a:ea typeface="+mn-ea"/>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Jacobs is a trademark of Jacobs Engineering Group Inc. </a:t>
            </a:r>
          </a:p>
          <a:p>
            <a:pPr marL="0" lvl="0" indent="0">
              <a:lnSpc>
                <a:spcPct val="90000"/>
              </a:lnSpc>
              <a:spcBef>
                <a:spcPts val="1800"/>
              </a:spcBef>
              <a:spcAft>
                <a:spcPts val="0"/>
              </a:spcAft>
              <a:buFont typeface="Jacobs Chronos Light" panose="010B0403030503030204" pitchFamily="34" charset="0"/>
              <a:buNone/>
            </a:pPr>
            <a:r>
              <a:rPr lang="en-AU" sz="1800" kern="1200" dirty="0">
                <a:solidFill>
                  <a:schemeClr val="tx1"/>
                </a:solidFill>
                <a:latin typeface="+mn-lt"/>
                <a:ea typeface="+mn-ea"/>
                <a:cs typeface="JacobsChronos" panose="020B0604020202020204" pitchFamily="34" charset="0"/>
              </a:rPr>
              <a:t> </a:t>
            </a:r>
          </a:p>
        </p:txBody>
      </p:sp>
      <p:sp>
        <p:nvSpPr>
          <p:cNvPr id="6" name="TextBox 5">
            <a:extLst>
              <a:ext uri="{FF2B5EF4-FFF2-40B4-BE49-F238E27FC236}">
                <a16:creationId xmlns:a16="http://schemas.microsoft.com/office/drawing/2014/main" id="{BC7C20BF-C454-4149-A416-6BA7A4AD1EE7}"/>
              </a:ext>
            </a:extLst>
          </p:cNvPr>
          <p:cNvSpPr txBox="1"/>
          <p:nvPr userDrawn="1"/>
        </p:nvSpPr>
        <p:spPr>
          <a:xfrm>
            <a:off x="310720" y="566191"/>
            <a:ext cx="11271871"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1051141204"/>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10721" y="523987"/>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1583773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2 image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dirty="0"/>
              <a:t>Click to edit presentation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2F305458-9C82-45A8-8DC0-1BFD8984F326}" type="datetime1">
              <a:rPr lang="en-GB" smtClean="0"/>
              <a:pPr/>
              <a:t>26/01/2022</a:t>
            </a:fld>
            <a:endParaRPr lang="en-GB" dirty="0"/>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dirty="0"/>
          </a:p>
        </p:txBody>
      </p:sp>
      <p:sp>
        <p:nvSpPr>
          <p:cNvPr id="10" name="Picture Placeholder 8"/>
          <p:cNvSpPr>
            <a:spLocks noGrp="1" noChangeAspect="1"/>
          </p:cNvSpPr>
          <p:nvPr>
            <p:ph type="pic" sz="quarter" idx="14"/>
          </p:nvPr>
        </p:nvSpPr>
        <p:spPr>
          <a:xfrm>
            <a:off x="6263437" y="1700808"/>
            <a:ext cx="4105209" cy="4105209"/>
          </a:xfrm>
          <a:prstGeom prst="pie">
            <a:avLst>
              <a:gd name="adj1" fmla="val 18985250"/>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dirty="0"/>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Footer Placeholder 3"/>
          <p:cNvSpPr>
            <a:spLocks noGrp="1"/>
          </p:cNvSpPr>
          <p:nvPr>
            <p:ph type="ftr" sz="quarter" idx="11"/>
          </p:nvPr>
        </p:nvSpPr>
        <p:spPr>
          <a:xfrm>
            <a:off x="431371" y="6261315"/>
            <a:ext cx="4896280" cy="149101"/>
          </a:xfrm>
        </p:spPr>
        <p:txBody>
          <a:bodyPr lIns="0"/>
          <a:lstStyle/>
          <a:p>
            <a:r>
              <a:rPr lang="en-GB" dirty="0"/>
              <a:t>Copyright © 2019 BSI. All rights reserved</a:t>
            </a:r>
          </a:p>
        </p:txBody>
      </p:sp>
      <p:pic>
        <p:nvPicPr>
          <p:cNvPr id="16" name="Picture 15">
            <a:extLst>
              <a:ext uri="{FF2B5EF4-FFF2-40B4-BE49-F238E27FC236}">
                <a16:creationId xmlns:a16="http://schemas.microsoft.com/office/drawing/2014/main" id="{9F4C836A-7148-4488-A5E7-A55D1A52A6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298" y="5114120"/>
            <a:ext cx="2208319" cy="1195200"/>
          </a:xfrm>
          <a:prstGeom prst="rect">
            <a:avLst/>
          </a:prstGeom>
        </p:spPr>
      </p:pic>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11467428"/>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3 images)">
    <p:spTree>
      <p:nvGrpSpPr>
        <p:cNvPr id="1" name=""/>
        <p:cNvGrpSpPr/>
        <p:nvPr/>
      </p:nvGrpSpPr>
      <p:grpSpPr>
        <a:xfrm>
          <a:off x="0" y="0"/>
          <a:ext cx="0" cy="0"/>
          <a:chOff x="0" y="0"/>
          <a:chExt cx="0" cy="0"/>
        </a:xfrm>
      </p:grpSpPr>
      <p:sp>
        <p:nvSpPr>
          <p:cNvPr id="6" name="Right Triangle 5"/>
          <p:cNvSpPr>
            <a:spLocks noChangeAspect="1"/>
          </p:cNvSpPr>
          <p:nvPr userDrawn="1"/>
        </p:nvSpPr>
        <p:spPr>
          <a:xfrm flipH="1">
            <a:off x="5183899" y="0"/>
            <a:ext cx="7008101"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dirty="0"/>
              <a:t>Click to edit presentation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5D4FB0C8-F7D2-4B6B-ADC0-113292FBCD77}" type="datetime1">
              <a:rPr lang="en-GB" smtClean="0"/>
              <a:pPr/>
              <a:t>26/01/2022</a:t>
            </a:fld>
            <a:endParaRPr lang="en-GB" dirty="0"/>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Oval 6" hidden="1"/>
          <p:cNvSpPr/>
          <p:nvPr userDrawn="1"/>
        </p:nvSpPr>
        <p:spPr>
          <a:xfrm>
            <a:off x="6263456" y="1700808"/>
            <a:ext cx="4105019" cy="41050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p>
        </p:txBody>
      </p:sp>
      <p:sp>
        <p:nvSpPr>
          <p:cNvPr id="9" name="Picture Placeholder 8"/>
          <p:cNvSpPr>
            <a:spLocks noGrp="1" noChangeAspect="1"/>
          </p:cNvSpPr>
          <p:nvPr>
            <p:ph type="pic" sz="quarter" idx="13"/>
          </p:nvPr>
        </p:nvSpPr>
        <p:spPr>
          <a:xfrm>
            <a:off x="6263437" y="1700808"/>
            <a:ext cx="4105209" cy="4105209"/>
          </a:xfrm>
          <a:prstGeom prst="pie">
            <a:avLst>
              <a:gd name="adj1" fmla="val 8070460"/>
              <a:gd name="adj2" fmla="val 18987973"/>
            </a:avLst>
          </a:prstGeom>
        </p:spPr>
        <p:txBody>
          <a:bodyPr anchor="ctr">
            <a:normAutofit/>
          </a:bodyPr>
          <a:lstStyle>
            <a:lvl1pPr>
              <a:defRPr sz="1333" b="0">
                <a:solidFill>
                  <a:schemeClr val="accent4"/>
                </a:solidFill>
              </a:defRPr>
            </a:lvl1pPr>
          </a:lstStyle>
          <a:p>
            <a:r>
              <a:rPr lang="en-US"/>
              <a:t>Click icon to add picture</a:t>
            </a:r>
            <a:endParaRPr lang="en-GB" dirty="0"/>
          </a:p>
        </p:txBody>
      </p:sp>
      <p:sp>
        <p:nvSpPr>
          <p:cNvPr id="10" name="Picture Placeholder 8"/>
          <p:cNvSpPr>
            <a:spLocks noGrp="1" noChangeAspect="1"/>
          </p:cNvSpPr>
          <p:nvPr>
            <p:ph type="pic" sz="quarter" idx="14"/>
          </p:nvPr>
        </p:nvSpPr>
        <p:spPr>
          <a:xfrm>
            <a:off x="6263437" y="1700808"/>
            <a:ext cx="4105209" cy="4105209"/>
          </a:xfrm>
          <a:prstGeom prst="pie">
            <a:avLst>
              <a:gd name="adj1" fmla="val 2675656"/>
              <a:gd name="adj2" fmla="val 8096857"/>
            </a:avLst>
          </a:prstGeom>
        </p:spPr>
        <p:txBody>
          <a:bodyPr anchor="ctr">
            <a:normAutofit/>
          </a:bodyPr>
          <a:lstStyle>
            <a:lvl1pPr>
              <a:defRPr sz="1333" b="0">
                <a:solidFill>
                  <a:schemeClr val="accent4"/>
                </a:solidFill>
              </a:defRPr>
            </a:lvl1pPr>
          </a:lstStyle>
          <a:p>
            <a:r>
              <a:rPr lang="en-US"/>
              <a:t>Click icon to add picture</a:t>
            </a:r>
            <a:endParaRPr lang="en-GB" dirty="0"/>
          </a:p>
        </p:txBody>
      </p:sp>
      <p:cxnSp>
        <p:nvCxnSpPr>
          <p:cNvPr id="12" name="Straight Connector 11" hidden="1"/>
          <p:cNvCxnSpPr/>
          <p:nvPr userDrawn="1"/>
        </p:nvCxnSpPr>
        <p:spPr>
          <a:xfrm flipH="1">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userDrawn="1"/>
        </p:nvCxnSpPr>
        <p:spPr>
          <a:xfrm>
            <a:off x="6576054" y="1604797"/>
            <a:ext cx="3936437" cy="3888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6" name="Picture Placeholder 8"/>
          <p:cNvSpPr>
            <a:spLocks noGrp="1" noChangeAspect="1"/>
          </p:cNvSpPr>
          <p:nvPr>
            <p:ph type="pic" sz="quarter" idx="15"/>
          </p:nvPr>
        </p:nvSpPr>
        <p:spPr>
          <a:xfrm>
            <a:off x="6263437" y="1700808"/>
            <a:ext cx="4105209" cy="4105209"/>
          </a:xfrm>
          <a:prstGeom prst="pie">
            <a:avLst>
              <a:gd name="adj1" fmla="val 18979183"/>
              <a:gd name="adj2" fmla="val 2698856"/>
            </a:avLst>
          </a:prstGeom>
        </p:spPr>
        <p:txBody>
          <a:bodyPr anchor="ctr">
            <a:normAutofit/>
          </a:bodyPr>
          <a:lstStyle>
            <a:lvl1pPr>
              <a:defRPr sz="1333" b="0">
                <a:solidFill>
                  <a:schemeClr val="accent4"/>
                </a:solidFill>
              </a:defRPr>
            </a:lvl1pPr>
          </a:lstStyle>
          <a:p>
            <a:r>
              <a:rPr lang="en-US"/>
              <a:t>Click icon to add picture</a:t>
            </a:r>
            <a:endParaRPr lang="en-GB"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431371" y="6261315"/>
            <a:ext cx="4896280" cy="149101"/>
          </a:xfrm>
        </p:spPr>
        <p:txBody>
          <a:bodyPr lIns="0"/>
          <a:lstStyle/>
          <a:p>
            <a:r>
              <a:rPr lang="en-GB" dirty="0"/>
              <a:t>Copyright © 2019 BSI. All rights reserved</a:t>
            </a:r>
          </a:p>
        </p:txBody>
      </p:sp>
      <p:pic>
        <p:nvPicPr>
          <p:cNvPr id="11" name="Picture 10">
            <a:extLst>
              <a:ext uri="{FF2B5EF4-FFF2-40B4-BE49-F238E27FC236}">
                <a16:creationId xmlns:a16="http://schemas.microsoft.com/office/drawing/2014/main" id="{FFE2111E-9BB9-4974-9D21-F45E250F66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298" y="5114120"/>
            <a:ext cx="2208319" cy="1195200"/>
          </a:xfrm>
          <a:prstGeom prst="rect">
            <a:avLst/>
          </a:prstGeom>
        </p:spPr>
      </p:pic>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8608689"/>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1 image)">
    <p:spTree>
      <p:nvGrpSpPr>
        <p:cNvPr id="1" name=""/>
        <p:cNvGrpSpPr/>
        <p:nvPr/>
      </p:nvGrpSpPr>
      <p:grpSpPr>
        <a:xfrm>
          <a:off x="0" y="0"/>
          <a:ext cx="0" cy="0"/>
          <a:chOff x="0" y="0"/>
          <a:chExt cx="0" cy="0"/>
        </a:xfrm>
      </p:grpSpPr>
      <p:sp>
        <p:nvSpPr>
          <p:cNvPr id="6" name="Pie 5"/>
          <p:cNvSpPr>
            <a:spLocks noChangeAspect="1"/>
          </p:cNvSpPr>
          <p:nvPr userDrawn="1"/>
        </p:nvSpPr>
        <p:spPr>
          <a:xfrm flipH="1">
            <a:off x="5337203" y="0"/>
            <a:ext cx="13720237" cy="13718400"/>
          </a:xfrm>
          <a:prstGeom prst="pie">
            <a:avLst>
              <a:gd name="adj1" fmla="val 16192984"/>
              <a:gd name="adj2" fmla="val 55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31371" y="1689600"/>
            <a:ext cx="4896280" cy="1824203"/>
          </a:xfrm>
        </p:spPr>
        <p:txBody>
          <a:bodyPr anchor="b">
            <a:noAutofit/>
          </a:bodyPr>
          <a:lstStyle>
            <a:lvl1pPr>
              <a:defRPr sz="3733" baseline="0">
                <a:solidFill>
                  <a:schemeClr val="accent2"/>
                </a:solidFill>
              </a:defRPr>
            </a:lvl1pPr>
          </a:lstStyle>
          <a:p>
            <a:r>
              <a:rPr lang="en-US" dirty="0"/>
              <a:t>Click to edit presentation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C10C74C2-0404-4689-B988-BE55AB6011F9}" type="datetime1">
              <a:rPr lang="en-GB" smtClean="0"/>
              <a:pPr/>
              <a:t>26/01/2022</a:t>
            </a:fld>
            <a:endParaRPr lang="en-GB" dirty="0"/>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16" name="Picture Placeholder 8"/>
          <p:cNvSpPr>
            <a:spLocks noGrp="1" noChangeAspect="1"/>
          </p:cNvSpPr>
          <p:nvPr>
            <p:ph type="pic" sz="quarter" idx="15" hasCustomPrompt="1"/>
          </p:nvPr>
        </p:nvSpPr>
        <p:spPr>
          <a:xfrm>
            <a:off x="5332800" y="0"/>
            <a:ext cx="13718400" cy="13718400"/>
          </a:xfrm>
          <a:prstGeom prst="pie">
            <a:avLst>
              <a:gd name="adj1" fmla="val 10796764"/>
              <a:gd name="adj2" fmla="val 13497774"/>
            </a:avLst>
          </a:prstGeom>
        </p:spPr>
        <p:txBody>
          <a:bodyPr tIns="1800000" anchor="t">
            <a:normAutofit/>
          </a:bodyPr>
          <a:lstStyle>
            <a:lvl1pPr>
              <a:defRPr sz="1333" b="0" baseline="0">
                <a:solidFill>
                  <a:schemeClr val="bg1"/>
                </a:solidFill>
              </a:defRPr>
            </a:lvl1pPr>
          </a:lstStyle>
          <a:p>
            <a:r>
              <a:rPr lang="en-GB" dirty="0"/>
              <a:t>Click icon in bottom corner of slide to add picture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67207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Footer Placeholder 3"/>
          <p:cNvSpPr>
            <a:spLocks noGrp="1"/>
          </p:cNvSpPr>
          <p:nvPr>
            <p:ph type="ftr" sz="quarter" idx="11"/>
          </p:nvPr>
        </p:nvSpPr>
        <p:spPr>
          <a:xfrm>
            <a:off x="431371" y="6261315"/>
            <a:ext cx="4896280" cy="149101"/>
          </a:xfrm>
        </p:spPr>
        <p:txBody>
          <a:bodyPr lIns="0"/>
          <a:lstStyle/>
          <a:p>
            <a:r>
              <a:rPr lang="en-GB" dirty="0"/>
              <a:t>Copyright © 2019 BSI. All rights reserved</a:t>
            </a:r>
          </a:p>
        </p:txBody>
      </p:sp>
      <p:pic>
        <p:nvPicPr>
          <p:cNvPr id="12" name="Picture 11">
            <a:extLst>
              <a:ext uri="{FF2B5EF4-FFF2-40B4-BE49-F238E27FC236}">
                <a16:creationId xmlns:a16="http://schemas.microsoft.com/office/drawing/2014/main" id="{8B47685A-BD15-47A9-A426-BEA67B259F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298" y="5114120"/>
            <a:ext cx="2208319" cy="1195200"/>
          </a:xfrm>
          <a:prstGeom prst="rect">
            <a:avLst/>
          </a:prstGeom>
        </p:spPr>
      </p:pic>
      <p:sp>
        <p:nvSpPr>
          <p:cNvPr id="20" name="Text Placeholder 19"/>
          <p:cNvSpPr>
            <a:spLocks noGrp="1"/>
          </p:cNvSpPr>
          <p:nvPr>
            <p:ph type="body" sz="quarter" idx="16" hasCustomPrompt="1"/>
          </p:nvPr>
        </p:nvSpPr>
        <p:spPr>
          <a:xfrm>
            <a:off x="431372" y="3717033"/>
            <a:ext cx="4896185" cy="912119"/>
          </a:xfrm>
        </p:spPr>
        <p:txBody>
          <a:bodyPr/>
          <a:lstStyle>
            <a:lvl1pPr>
              <a:defRPr sz="2133" b="0">
                <a:solidFill>
                  <a:schemeClr val="accent4"/>
                </a:solidFill>
              </a:defRPr>
            </a:lvl1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3213366"/>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n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2" y="1689600"/>
            <a:ext cx="7633129" cy="1824203"/>
          </a:xfrm>
        </p:spPr>
        <p:txBody>
          <a:bodyPr anchor="b">
            <a:noAutofit/>
          </a:bodyPr>
          <a:lstStyle>
            <a:lvl1pPr>
              <a:defRPr sz="3733" baseline="0">
                <a:solidFill>
                  <a:schemeClr val="accent2"/>
                </a:solidFill>
              </a:defRPr>
            </a:lvl1pPr>
          </a:lstStyle>
          <a:p>
            <a:r>
              <a:rPr lang="en-US" dirty="0"/>
              <a:t>Click to edit presentation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27B92A23-8BEA-49F4-A4C7-2C673A72BF2C}" type="datetime1">
              <a:rPr lang="en-GB" smtClean="0"/>
              <a:pPr/>
              <a:t>26/01/2022</a:t>
            </a:fld>
            <a:endParaRPr lang="en-GB" dirty="0"/>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1372" y="668347"/>
            <a:ext cx="911857" cy="5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287355" y="5973283"/>
            <a:ext cx="768085" cy="53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 Placeholder 19"/>
          <p:cNvSpPr>
            <a:spLocks noGrp="1"/>
          </p:cNvSpPr>
          <p:nvPr>
            <p:ph type="body" sz="quarter" idx="16" hasCustomPrompt="1"/>
          </p:nvPr>
        </p:nvSpPr>
        <p:spPr>
          <a:xfrm>
            <a:off x="431372" y="3717032"/>
            <a:ext cx="7633129" cy="672075"/>
          </a:xfrm>
        </p:spPr>
        <p:txBody>
          <a:bodyPr/>
          <a:lstStyle>
            <a:lvl1pPr>
              <a:defRPr sz="2133" b="0">
                <a:solidFill>
                  <a:schemeClr val="accent4"/>
                </a:solidFill>
              </a:defRPr>
            </a:lvl1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1" name="Straight Connector 20" hidden="1"/>
          <p:cNvCxnSpPr/>
          <p:nvPr userDrawn="1"/>
        </p:nvCxnSpPr>
        <p:spPr>
          <a:xfrm>
            <a:off x="5337203" y="0"/>
            <a:ext cx="6854797"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76187" y="514943"/>
            <a:ext cx="4388572" cy="768000"/>
          </a:xfrm>
          <a:prstGeom prst="rect">
            <a:avLst/>
          </a:prstGeom>
        </p:spPr>
      </p:pic>
      <p:sp>
        <p:nvSpPr>
          <p:cNvPr id="4" name="Footer Placeholder 3"/>
          <p:cNvSpPr>
            <a:spLocks noGrp="1"/>
          </p:cNvSpPr>
          <p:nvPr>
            <p:ph type="ftr" sz="quarter" idx="11"/>
          </p:nvPr>
        </p:nvSpPr>
        <p:spPr>
          <a:xfrm>
            <a:off x="431371" y="6261315"/>
            <a:ext cx="4905832" cy="149101"/>
          </a:xfrm>
        </p:spPr>
        <p:txBody>
          <a:bodyPr lIns="0"/>
          <a:lstStyle/>
          <a:p>
            <a:r>
              <a:rPr lang="en-GB" dirty="0"/>
              <a:t>Copyright © 2019 BSI. All rights reserved</a:t>
            </a:r>
          </a:p>
        </p:txBody>
      </p:sp>
      <p:pic>
        <p:nvPicPr>
          <p:cNvPr id="14" name="Picture 13">
            <a:extLst>
              <a:ext uri="{FF2B5EF4-FFF2-40B4-BE49-F238E27FC236}">
                <a16:creationId xmlns:a16="http://schemas.microsoft.com/office/drawing/2014/main" id="{78300F86-E20A-4FFE-8022-97E5971991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2331" y="5105039"/>
            <a:ext cx="2208319" cy="1195200"/>
          </a:xfrm>
          <a:prstGeom prst="rect">
            <a:avLst/>
          </a:prstGeom>
        </p:spPr>
      </p:pic>
    </p:spTree>
    <p:extLst>
      <p:ext uri="{BB962C8B-B14F-4D97-AF65-F5344CB8AC3E}">
        <p14:creationId xmlns:p14="http://schemas.microsoft.com/office/powerpoint/2010/main" val="303529901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8A43-66AB-4B11-9C24-5A4BDE0DB6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777392-B631-412D-8DEA-FDADBDA7F6AF}"/>
              </a:ext>
            </a:extLst>
          </p:cNvPr>
          <p:cNvSpPr>
            <a:spLocks noGrp="1"/>
          </p:cNvSpPr>
          <p:nvPr>
            <p:ph type="dt" sz="half" idx="10"/>
          </p:nvPr>
        </p:nvSpPr>
        <p:spPr>
          <a:xfrm>
            <a:off x="2013439" y="6265228"/>
            <a:ext cx="1529861" cy="365122"/>
          </a:xfrm>
          <a:prstGeom prst="rect">
            <a:avLst/>
          </a:prstGeom>
        </p:spPr>
        <p:txBody>
          <a:bodyPr/>
          <a:lstStyle>
            <a:lvl1pPr>
              <a:defRPr>
                <a:solidFill>
                  <a:schemeClr val="bg1"/>
                </a:solidFill>
              </a:defRPr>
            </a:lvl1pPr>
          </a:lstStyle>
          <a:p>
            <a:r>
              <a:rPr lang="en-GB"/>
              <a:t>25 June 2019</a:t>
            </a:r>
            <a:endParaRPr lang="en-GB" dirty="0"/>
          </a:p>
        </p:txBody>
      </p:sp>
      <p:sp>
        <p:nvSpPr>
          <p:cNvPr id="4" name="Footer Placeholder 3">
            <a:extLst>
              <a:ext uri="{FF2B5EF4-FFF2-40B4-BE49-F238E27FC236}">
                <a16:creationId xmlns:a16="http://schemas.microsoft.com/office/drawing/2014/main" id="{3A17CA36-5557-45C4-AB5D-45DD260165FF}"/>
              </a:ext>
            </a:extLst>
          </p:cNvPr>
          <p:cNvSpPr>
            <a:spLocks noGrp="1"/>
          </p:cNvSpPr>
          <p:nvPr>
            <p:ph type="ftr" sz="quarter" idx="11"/>
          </p:nvPr>
        </p:nvSpPr>
        <p:spPr>
          <a:xfrm>
            <a:off x="3543300" y="6265227"/>
            <a:ext cx="4286249" cy="365115"/>
          </a:xfrm>
          <a:prstGeom prst="rect">
            <a:avLst/>
          </a:prstGeom>
        </p:spPr>
        <p:txBody>
          <a:bodyPr/>
          <a:lstStyle>
            <a:lvl1pPr>
              <a:defRPr>
                <a:solidFill>
                  <a:schemeClr val="bg1"/>
                </a:solidFill>
              </a:defRPr>
            </a:lvl1pPr>
          </a:lstStyle>
          <a:p>
            <a:r>
              <a:rPr lang="en-GB"/>
              <a:t>Federation Launch </a:t>
            </a:r>
            <a:endParaRPr lang="en-GB" dirty="0"/>
          </a:p>
        </p:txBody>
      </p:sp>
      <p:sp>
        <p:nvSpPr>
          <p:cNvPr id="5" name="Slide Number Placeholder 4">
            <a:extLst>
              <a:ext uri="{FF2B5EF4-FFF2-40B4-BE49-F238E27FC236}">
                <a16:creationId xmlns:a16="http://schemas.microsoft.com/office/drawing/2014/main" id="{CB4A1F6E-65C9-4C00-9939-2FB35F475095}"/>
              </a:ext>
            </a:extLst>
          </p:cNvPr>
          <p:cNvSpPr>
            <a:spLocks noGrp="1"/>
          </p:cNvSpPr>
          <p:nvPr>
            <p:ph type="sldNum" sz="quarter" idx="12"/>
          </p:nvPr>
        </p:nvSpPr>
        <p:spPr>
          <a:xfrm>
            <a:off x="11353800" y="6265225"/>
            <a:ext cx="533400" cy="365115"/>
          </a:xfrm>
          <a:prstGeom prst="rect">
            <a:avLst/>
          </a:prstGeom>
        </p:spPr>
        <p:txBody>
          <a:bodyPr/>
          <a:lstStyle>
            <a:lvl1pPr>
              <a:defRPr>
                <a:solidFill>
                  <a:schemeClr val="bg1"/>
                </a:solidFill>
              </a:defRPr>
            </a:lvl1pPr>
          </a:lstStyle>
          <a:p>
            <a:fld id="{8BB6EC64-D4BD-4025-B7D1-BC722B4B27DA}" type="slidenum">
              <a:rPr lang="en-GB" smtClean="0"/>
              <a:pPr/>
              <a:t>‹#›</a:t>
            </a:fld>
            <a:endParaRPr lang="en-GB" dirty="0"/>
          </a:p>
        </p:txBody>
      </p:sp>
      <p:cxnSp>
        <p:nvCxnSpPr>
          <p:cNvPr id="6" name="Straight Connector 5">
            <a:extLst>
              <a:ext uri="{FF2B5EF4-FFF2-40B4-BE49-F238E27FC236}">
                <a16:creationId xmlns:a16="http://schemas.microsoft.com/office/drawing/2014/main" id="{655F6C1F-45AD-4263-976E-9E32EF3BAB99}"/>
              </a:ext>
            </a:extLst>
          </p:cNvPr>
          <p:cNvCxnSpPr>
            <a:cxnSpLocks/>
          </p:cNvCxnSpPr>
          <p:nvPr/>
        </p:nvCxnSpPr>
        <p:spPr>
          <a:xfrm>
            <a:off x="792903" y="1410353"/>
            <a:ext cx="9562677" cy="0"/>
          </a:xfrm>
          <a:prstGeom prst="line">
            <a:avLst/>
          </a:prstGeom>
          <a:ln w="12700" cmpd="sng">
            <a:solidFill>
              <a:srgbClr val="75BEAE"/>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6505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1699685"/>
            <a:ext cx="5664629" cy="1804316"/>
          </a:xfrm>
        </p:spPr>
        <p:txBody>
          <a:bodyPr anchor="b">
            <a:noAutofit/>
          </a:bodyPr>
          <a:lstStyle>
            <a:lvl1pPr>
              <a:defRPr sz="3200">
                <a:solidFill>
                  <a:schemeClr val="tx2"/>
                </a:solidFill>
              </a:defRPr>
            </a:lvl1pPr>
          </a:lstStyle>
          <a:p>
            <a:r>
              <a:rPr lang="en-US" dirty="0"/>
              <a:t>Click to edit section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F61E0AF2-6243-4AF2-940B-E1AC3B78A590}" type="datetime1">
              <a:rPr lang="en-GB" smtClean="0"/>
              <a:pPr/>
              <a:t>26/01/2022</a:t>
            </a:fld>
            <a:endParaRPr lang="en-GB" dirty="0"/>
          </a:p>
        </p:txBody>
      </p:sp>
      <p:sp>
        <p:nvSpPr>
          <p:cNvPr id="4" name="Footer Placeholder 3"/>
          <p:cNvSpPr>
            <a:spLocks noGrp="1"/>
          </p:cNvSpPr>
          <p:nvPr>
            <p:ph type="ftr" sz="quarter" idx="11"/>
          </p:nvPr>
        </p:nvSpPr>
        <p:spPr>
          <a:xfrm>
            <a:off x="897601" y="6261315"/>
            <a:ext cx="4416225" cy="120436"/>
          </a:xfrm>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6" name="Picture Placeholder 8"/>
          <p:cNvSpPr>
            <a:spLocks noGrp="1" noChangeAspect="1"/>
          </p:cNvSpPr>
          <p:nvPr>
            <p:ph type="pic" sz="quarter" idx="17"/>
          </p:nvPr>
        </p:nvSpPr>
        <p:spPr>
          <a:xfrm>
            <a:off x="5376001" y="1171200"/>
            <a:ext cx="6903255" cy="5781504"/>
          </a:xfrm>
          <a:custGeom>
            <a:avLst/>
            <a:gdLst>
              <a:gd name="connsiteX0" fmla="*/ 2 w 9432000"/>
              <a:gd name="connsiteY0" fmla="*/ 4720439 h 9432000"/>
              <a:gd name="connsiteX1" fmla="*/ 1805085 w 9432000"/>
              <a:gd name="connsiteY1" fmla="*/ 1005578 h 9432000"/>
              <a:gd name="connsiteX2" fmla="*/ 5842831 w 9432000"/>
              <a:gd name="connsiteY2" fmla="*/ 136600 h 9432000"/>
              <a:gd name="connsiteX3" fmla="*/ 4716000 w 9432000"/>
              <a:gd name="connsiteY3" fmla="*/ 4716000 h 9432000"/>
              <a:gd name="connsiteX4" fmla="*/ 2 w 9432000"/>
              <a:gd name="connsiteY4" fmla="*/ 4720439 h 9432000"/>
              <a:gd name="connsiteX0" fmla="*/ 1365 w 5898811"/>
              <a:gd name="connsiteY0" fmla="*/ 4930284 h 4941891"/>
              <a:gd name="connsiteX1" fmla="*/ 1806448 w 5898811"/>
              <a:gd name="connsiteY1" fmla="*/ 1215423 h 4941891"/>
              <a:gd name="connsiteX2" fmla="*/ 5844194 w 5898811"/>
              <a:gd name="connsiteY2" fmla="*/ 346445 h 4941891"/>
              <a:gd name="connsiteX3" fmla="*/ 5898811 w 5898811"/>
              <a:gd name="connsiteY3" fmla="*/ 4941891 h 4941891"/>
              <a:gd name="connsiteX4" fmla="*/ 1365 w 5898811"/>
              <a:gd name="connsiteY4" fmla="*/ 4930284 h 4941891"/>
              <a:gd name="connsiteX0" fmla="*/ 1365 w 5898811"/>
              <a:gd name="connsiteY0" fmla="*/ 4930284 h 4941891"/>
              <a:gd name="connsiteX1" fmla="*/ 1806448 w 5898811"/>
              <a:gd name="connsiteY1" fmla="*/ 1215423 h 4941891"/>
              <a:gd name="connsiteX2" fmla="*/ 5844194 w 5898811"/>
              <a:gd name="connsiteY2" fmla="*/ 346445 h 4941891"/>
              <a:gd name="connsiteX3" fmla="*/ 5898811 w 5898811"/>
              <a:gd name="connsiteY3" fmla="*/ 4941891 h 4941891"/>
              <a:gd name="connsiteX4" fmla="*/ 1365 w 5898811"/>
              <a:gd name="connsiteY4" fmla="*/ 4930284 h 4941891"/>
              <a:gd name="connsiteX0" fmla="*/ 1365 w 5898811"/>
              <a:gd name="connsiteY0" fmla="*/ 4930284 h 4941891"/>
              <a:gd name="connsiteX1" fmla="*/ 1806448 w 5898811"/>
              <a:gd name="connsiteY1" fmla="*/ 1215423 h 4941891"/>
              <a:gd name="connsiteX2" fmla="*/ 5844194 w 5898811"/>
              <a:gd name="connsiteY2" fmla="*/ 346445 h 4941891"/>
              <a:gd name="connsiteX3" fmla="*/ 5898811 w 5898811"/>
              <a:gd name="connsiteY3" fmla="*/ 4941891 h 4941891"/>
              <a:gd name="connsiteX4" fmla="*/ 1365 w 5898811"/>
              <a:gd name="connsiteY4" fmla="*/ 4930284 h 4941891"/>
              <a:gd name="connsiteX0" fmla="*/ 1365 w 5844194"/>
              <a:gd name="connsiteY0" fmla="*/ 4930284 h 4941891"/>
              <a:gd name="connsiteX1" fmla="*/ 1806448 w 5844194"/>
              <a:gd name="connsiteY1" fmla="*/ 1215423 h 4941891"/>
              <a:gd name="connsiteX2" fmla="*/ 5844194 w 5844194"/>
              <a:gd name="connsiteY2" fmla="*/ 346445 h 4941891"/>
              <a:gd name="connsiteX3" fmla="*/ 5832648 w 5844194"/>
              <a:gd name="connsiteY3" fmla="*/ 4941891 h 4941891"/>
              <a:gd name="connsiteX4" fmla="*/ 1365 w 5844194"/>
              <a:gd name="connsiteY4" fmla="*/ 4930284 h 4941891"/>
              <a:gd name="connsiteX0" fmla="*/ 1365 w 5844194"/>
              <a:gd name="connsiteY0" fmla="*/ 4907345 h 4918952"/>
              <a:gd name="connsiteX1" fmla="*/ 1806448 w 5844194"/>
              <a:gd name="connsiteY1" fmla="*/ 1192484 h 4918952"/>
              <a:gd name="connsiteX2" fmla="*/ 5844194 w 5844194"/>
              <a:gd name="connsiteY2" fmla="*/ 346445 h 4918952"/>
              <a:gd name="connsiteX3" fmla="*/ 5832648 w 5844194"/>
              <a:gd name="connsiteY3" fmla="*/ 4918952 h 4918952"/>
              <a:gd name="connsiteX4" fmla="*/ 1365 w 5844194"/>
              <a:gd name="connsiteY4" fmla="*/ 4907345 h 4918952"/>
              <a:gd name="connsiteX0" fmla="*/ 1365 w 5844194"/>
              <a:gd name="connsiteY0" fmla="*/ 4907346 h 4918953"/>
              <a:gd name="connsiteX1" fmla="*/ 1806448 w 5844194"/>
              <a:gd name="connsiteY1" fmla="*/ 1192485 h 4918953"/>
              <a:gd name="connsiteX2" fmla="*/ 5844194 w 5844194"/>
              <a:gd name="connsiteY2" fmla="*/ 346445 h 4918953"/>
              <a:gd name="connsiteX3" fmla="*/ 5832648 w 5844194"/>
              <a:gd name="connsiteY3" fmla="*/ 4918953 h 4918953"/>
              <a:gd name="connsiteX4" fmla="*/ 1365 w 5844194"/>
              <a:gd name="connsiteY4" fmla="*/ 4907346 h 4918953"/>
              <a:gd name="connsiteX0" fmla="*/ 1365 w 5836497"/>
              <a:gd name="connsiteY0" fmla="*/ 4907345 h 4918952"/>
              <a:gd name="connsiteX1" fmla="*/ 1806448 w 5836497"/>
              <a:gd name="connsiteY1" fmla="*/ 1192484 h 4918952"/>
              <a:gd name="connsiteX2" fmla="*/ 5760132 w 5836497"/>
              <a:gd name="connsiteY2" fmla="*/ 346445 h 4918952"/>
              <a:gd name="connsiteX3" fmla="*/ 5832648 w 5836497"/>
              <a:gd name="connsiteY3" fmla="*/ 4918952 h 4918952"/>
              <a:gd name="connsiteX4" fmla="*/ 1365 w 5836497"/>
              <a:gd name="connsiteY4" fmla="*/ 4907345 h 4918952"/>
              <a:gd name="connsiteX0" fmla="*/ 1365 w 5836497"/>
              <a:gd name="connsiteY0" fmla="*/ 4876483 h 4888090"/>
              <a:gd name="connsiteX1" fmla="*/ 1806448 w 5836497"/>
              <a:gd name="connsiteY1" fmla="*/ 1161622 h 4888090"/>
              <a:gd name="connsiteX2" fmla="*/ 5787136 w 5836497"/>
              <a:gd name="connsiteY2" fmla="*/ 346445 h 4888090"/>
              <a:gd name="connsiteX3" fmla="*/ 5832648 w 5836497"/>
              <a:gd name="connsiteY3" fmla="*/ 4888090 h 4888090"/>
              <a:gd name="connsiteX4" fmla="*/ 1365 w 5836497"/>
              <a:gd name="connsiteY4" fmla="*/ 4876483 h 4888090"/>
              <a:gd name="connsiteX0" fmla="*/ 1365 w 5836497"/>
              <a:gd name="connsiteY0" fmla="*/ 4876483 h 4888090"/>
              <a:gd name="connsiteX1" fmla="*/ 1806448 w 5836497"/>
              <a:gd name="connsiteY1" fmla="*/ 1161622 h 4888090"/>
              <a:gd name="connsiteX2" fmla="*/ 5836497 w 5836497"/>
              <a:gd name="connsiteY2" fmla="*/ 346445 h 4888090"/>
              <a:gd name="connsiteX3" fmla="*/ 5832648 w 5836497"/>
              <a:gd name="connsiteY3" fmla="*/ 4888090 h 4888090"/>
              <a:gd name="connsiteX4" fmla="*/ 1365 w 5836497"/>
              <a:gd name="connsiteY4" fmla="*/ 4876483 h 488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497" h="4888090">
                <a:moveTo>
                  <a:pt x="1365" y="4876483"/>
                </a:moveTo>
                <a:cubicBezTo>
                  <a:pt x="0" y="3426550"/>
                  <a:pt x="833926" y="1916628"/>
                  <a:pt x="1806448" y="1161622"/>
                </a:cubicBezTo>
                <a:cubicBezTo>
                  <a:pt x="2778970" y="406616"/>
                  <a:pt x="4428561" y="0"/>
                  <a:pt x="5836497" y="346445"/>
                </a:cubicBezTo>
                <a:cubicBezTo>
                  <a:pt x="5832648" y="1878260"/>
                  <a:pt x="5836497" y="3356275"/>
                  <a:pt x="5832648" y="4888090"/>
                </a:cubicBezTo>
                <a:lnTo>
                  <a:pt x="1365" y="4876483"/>
                </a:lnTo>
                <a:close/>
              </a:path>
            </a:pathLst>
          </a:custGeom>
          <a:ln w="127000">
            <a:solidFill>
              <a:schemeClr val="accent2"/>
            </a:solidFill>
          </a:ln>
        </p:spPr>
        <p:txBody>
          <a:bodyPr tIns="1800000" anchor="ctr">
            <a:normAutofit/>
          </a:bodyPr>
          <a:lstStyle>
            <a:lvl1pPr algn="ctr">
              <a:defRPr sz="1333" b="0">
                <a:solidFill>
                  <a:schemeClr val="accent4"/>
                </a:solidFill>
              </a:defRPr>
            </a:lvl1pPr>
          </a:lstStyle>
          <a:p>
            <a:r>
              <a:rPr lang="en-US"/>
              <a:t>Click icon to add picture</a:t>
            </a:r>
            <a:endParaRPr lang="en-GB" dirty="0"/>
          </a:p>
        </p:txBody>
      </p:sp>
      <p:sp>
        <p:nvSpPr>
          <p:cNvPr id="7" name="Text Placeholder 19"/>
          <p:cNvSpPr>
            <a:spLocks noGrp="1"/>
          </p:cNvSpPr>
          <p:nvPr>
            <p:ph type="body" sz="quarter" idx="18" hasCustomPrompt="1"/>
          </p:nvPr>
        </p:nvSpPr>
        <p:spPr>
          <a:xfrm>
            <a:off x="431801" y="3717223"/>
            <a:ext cx="4608083" cy="2088795"/>
          </a:xfrm>
        </p:spPr>
        <p:txBody>
          <a:bodyPr/>
          <a:lstStyle>
            <a:lvl1pPr>
              <a:defRPr sz="2133" b="0">
                <a:solidFill>
                  <a:schemeClr val="accent4"/>
                </a:solidFill>
              </a:defRPr>
            </a:lvl1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82370950"/>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pic>
        <p:nvPicPr>
          <p:cNvPr id="11" name="Picture 10"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9992"/>
            <a:ext cx="9440691" cy="6230125"/>
          </a:xfrm>
          <a:prstGeom prst="rect">
            <a:avLst/>
          </a:prstGeom>
        </p:spPr>
      </p:pic>
      <p:sp>
        <p:nvSpPr>
          <p:cNvPr id="2" name="Title 1"/>
          <p:cNvSpPr>
            <a:spLocks noGrp="1"/>
          </p:cNvSpPr>
          <p:nvPr>
            <p:ph type="title" hasCustomPrompt="1"/>
          </p:nvPr>
        </p:nvSpPr>
        <p:spPr>
          <a:xfrm>
            <a:off x="431371" y="1699685"/>
            <a:ext cx="5664628" cy="1804316"/>
          </a:xfrm>
        </p:spPr>
        <p:txBody>
          <a:bodyPr anchor="b">
            <a:noAutofit/>
          </a:bodyPr>
          <a:lstStyle>
            <a:lvl1pPr>
              <a:defRPr sz="3200">
                <a:solidFill>
                  <a:schemeClr val="tx2"/>
                </a:solidFill>
              </a:defRPr>
            </a:lvl1pPr>
          </a:lstStyle>
          <a:p>
            <a:r>
              <a:rPr lang="en-US" dirty="0"/>
              <a:t>Click to edit section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9164215D-B1A1-483E-BBD8-1EB4CDCF1802}" type="datetime1">
              <a:rPr lang="en-GB" smtClean="0"/>
              <a:pPr/>
              <a:t>26/01/2022</a:t>
            </a:fld>
            <a:endParaRPr lang="en-GB" dirty="0"/>
          </a:p>
        </p:txBody>
      </p:sp>
      <p:sp>
        <p:nvSpPr>
          <p:cNvPr id="4" name="Footer Placeholder 3"/>
          <p:cNvSpPr>
            <a:spLocks noGrp="1"/>
          </p:cNvSpPr>
          <p:nvPr>
            <p:ph type="ftr" sz="quarter" idx="11"/>
          </p:nvPr>
        </p:nvSpPr>
        <p:spPr>
          <a:xfrm>
            <a:off x="897601" y="6261315"/>
            <a:ext cx="4416225" cy="120436"/>
          </a:xfrm>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Text Placeholder 19"/>
          <p:cNvSpPr>
            <a:spLocks noGrp="1"/>
          </p:cNvSpPr>
          <p:nvPr>
            <p:ph type="body" sz="quarter" idx="18" hasCustomPrompt="1"/>
          </p:nvPr>
        </p:nvSpPr>
        <p:spPr>
          <a:xfrm>
            <a:off x="431802" y="3717223"/>
            <a:ext cx="5664197" cy="2088795"/>
          </a:xfrm>
        </p:spPr>
        <p:txBody>
          <a:bodyPr/>
          <a:lstStyle>
            <a:lvl1pPr>
              <a:defRPr sz="2133" b="0">
                <a:solidFill>
                  <a:schemeClr val="accent4"/>
                </a:solidFill>
              </a:defRPr>
            </a:lvl1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31373" y="6096000"/>
            <a:ext cx="456577" cy="2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p:cNvSpPr>
          <p:nvPr userDrawn="1"/>
        </p:nvSpPr>
        <p:spPr bwMode="auto">
          <a:xfrm>
            <a:off x="2118" y="668733"/>
            <a:ext cx="9196917" cy="6216651"/>
          </a:xfrm>
          <a:custGeom>
            <a:avLst/>
            <a:gdLst/>
            <a:ahLst/>
            <a:cxnLst>
              <a:cxn ang="0">
                <a:pos x="3580" y="625"/>
              </a:cxn>
              <a:cxn ang="0">
                <a:pos x="6800" y="6"/>
              </a:cxn>
              <a:cxn ang="0">
                <a:pos x="7450" y="18"/>
              </a:cxn>
              <a:cxn ang="0">
                <a:pos x="8032" y="59"/>
              </a:cxn>
              <a:cxn ang="0">
                <a:pos x="8447" y="114"/>
              </a:cxn>
              <a:cxn ang="0">
                <a:pos x="10556" y="678"/>
              </a:cxn>
              <a:cxn ang="0">
                <a:pos x="11535" y="1131"/>
              </a:cxn>
              <a:cxn ang="0">
                <a:pos x="12443" y="1672"/>
              </a:cxn>
              <a:cxn ang="0">
                <a:pos x="15408" y="4823"/>
              </a:cxn>
              <a:cxn ang="0">
                <a:pos x="16706" y="8836"/>
              </a:cxn>
              <a:cxn ang="0">
                <a:pos x="16622" y="11348"/>
              </a:cxn>
              <a:cxn ang="0">
                <a:pos x="16159" y="11348"/>
              </a:cxn>
              <a:cxn ang="0">
                <a:pos x="16290" y="10074"/>
              </a:cxn>
              <a:cxn ang="0">
                <a:pos x="16292" y="9497"/>
              </a:cxn>
              <a:cxn ang="0">
                <a:pos x="15855" y="6943"/>
              </a:cxn>
              <a:cxn ang="0">
                <a:pos x="15186" y="5362"/>
              </a:cxn>
              <a:cxn ang="0">
                <a:pos x="12304" y="2127"/>
              </a:cxn>
              <a:cxn ang="0">
                <a:pos x="10592" y="1187"/>
              </a:cxn>
              <a:cxn ang="0">
                <a:pos x="7283" y="468"/>
              </a:cxn>
              <a:cxn ang="0">
                <a:pos x="6833" y="461"/>
              </a:cxn>
              <a:cxn ang="0">
                <a:pos x="5714" y="552"/>
              </a:cxn>
              <a:cxn ang="0">
                <a:pos x="4833" y="717"/>
              </a:cxn>
              <a:cxn ang="0">
                <a:pos x="2343" y="1708"/>
              </a:cxn>
              <a:cxn ang="0">
                <a:pos x="1045" y="2610"/>
              </a:cxn>
              <a:cxn ang="0">
                <a:pos x="0" y="3625"/>
              </a:cxn>
              <a:cxn ang="0">
                <a:pos x="0" y="2954"/>
              </a:cxn>
              <a:cxn ang="0">
                <a:pos x="3580" y="625"/>
              </a:cxn>
            </a:cxnLst>
            <a:rect l="0" t="0" r="r" b="b"/>
            <a:pathLst>
              <a:path w="16790" h="11348">
                <a:moveTo>
                  <a:pt x="3580" y="625"/>
                </a:moveTo>
                <a:cubicBezTo>
                  <a:pt x="4609" y="242"/>
                  <a:pt x="5702" y="29"/>
                  <a:pt x="6800" y="6"/>
                </a:cubicBezTo>
                <a:cubicBezTo>
                  <a:pt x="7017" y="8"/>
                  <a:pt x="7234" y="0"/>
                  <a:pt x="7450" y="18"/>
                </a:cubicBezTo>
                <a:cubicBezTo>
                  <a:pt x="7645" y="18"/>
                  <a:pt x="7838" y="45"/>
                  <a:pt x="8032" y="59"/>
                </a:cubicBezTo>
                <a:cubicBezTo>
                  <a:pt x="8171" y="72"/>
                  <a:pt x="8309" y="95"/>
                  <a:pt x="8447" y="114"/>
                </a:cubicBezTo>
                <a:cubicBezTo>
                  <a:pt x="9169" y="220"/>
                  <a:pt x="9874" y="420"/>
                  <a:pt x="10556" y="678"/>
                </a:cubicBezTo>
                <a:cubicBezTo>
                  <a:pt x="10890" y="811"/>
                  <a:pt x="11219" y="958"/>
                  <a:pt x="11535" y="1131"/>
                </a:cubicBezTo>
                <a:cubicBezTo>
                  <a:pt x="11848" y="1293"/>
                  <a:pt x="12153" y="1472"/>
                  <a:pt x="12443" y="1672"/>
                </a:cubicBezTo>
                <a:cubicBezTo>
                  <a:pt x="13654" y="2479"/>
                  <a:pt x="14674" y="3567"/>
                  <a:pt x="15408" y="4823"/>
                </a:cubicBezTo>
                <a:cubicBezTo>
                  <a:pt x="16127" y="6044"/>
                  <a:pt x="16570" y="7425"/>
                  <a:pt x="16706" y="8836"/>
                </a:cubicBezTo>
                <a:cubicBezTo>
                  <a:pt x="16790" y="9672"/>
                  <a:pt x="16755" y="10519"/>
                  <a:pt x="16622" y="11348"/>
                </a:cubicBezTo>
                <a:lnTo>
                  <a:pt x="16159" y="11348"/>
                </a:lnTo>
                <a:cubicBezTo>
                  <a:pt x="16233" y="10927"/>
                  <a:pt x="16271" y="10501"/>
                  <a:pt x="16290" y="10074"/>
                </a:cubicBezTo>
                <a:cubicBezTo>
                  <a:pt x="16295" y="9882"/>
                  <a:pt x="16293" y="9689"/>
                  <a:pt x="16292" y="9497"/>
                </a:cubicBezTo>
                <a:cubicBezTo>
                  <a:pt x="16266" y="8631"/>
                  <a:pt x="16120" y="7768"/>
                  <a:pt x="15855" y="6943"/>
                </a:cubicBezTo>
                <a:cubicBezTo>
                  <a:pt x="15680" y="6398"/>
                  <a:pt x="15463" y="5864"/>
                  <a:pt x="15186" y="5362"/>
                </a:cubicBezTo>
                <a:cubicBezTo>
                  <a:pt x="14502" y="4074"/>
                  <a:pt x="13502" y="2957"/>
                  <a:pt x="12304" y="2127"/>
                </a:cubicBezTo>
                <a:cubicBezTo>
                  <a:pt x="11765" y="1760"/>
                  <a:pt x="11195" y="1437"/>
                  <a:pt x="10592" y="1187"/>
                </a:cubicBezTo>
                <a:cubicBezTo>
                  <a:pt x="9545" y="749"/>
                  <a:pt x="8419" y="496"/>
                  <a:pt x="7283" y="468"/>
                </a:cubicBezTo>
                <a:cubicBezTo>
                  <a:pt x="7134" y="453"/>
                  <a:pt x="6983" y="464"/>
                  <a:pt x="6833" y="461"/>
                </a:cubicBezTo>
                <a:cubicBezTo>
                  <a:pt x="6459" y="475"/>
                  <a:pt x="6085" y="498"/>
                  <a:pt x="5714" y="552"/>
                </a:cubicBezTo>
                <a:cubicBezTo>
                  <a:pt x="5419" y="597"/>
                  <a:pt x="5123" y="647"/>
                  <a:pt x="4833" y="717"/>
                </a:cubicBezTo>
                <a:cubicBezTo>
                  <a:pt x="3962" y="929"/>
                  <a:pt x="3119" y="1259"/>
                  <a:pt x="2343" y="1708"/>
                </a:cubicBezTo>
                <a:cubicBezTo>
                  <a:pt x="1886" y="1971"/>
                  <a:pt x="1451" y="2274"/>
                  <a:pt x="1045" y="2610"/>
                </a:cubicBezTo>
                <a:cubicBezTo>
                  <a:pt x="668" y="2917"/>
                  <a:pt x="324" y="3263"/>
                  <a:pt x="0" y="3625"/>
                </a:cubicBezTo>
                <a:lnTo>
                  <a:pt x="0" y="2954"/>
                </a:lnTo>
                <a:cubicBezTo>
                  <a:pt x="1002" y="1926"/>
                  <a:pt x="2234" y="1124"/>
                  <a:pt x="3580" y="625"/>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3178494602"/>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3">
    <p:spTree>
      <p:nvGrpSpPr>
        <p:cNvPr id="1" name=""/>
        <p:cNvGrpSpPr/>
        <p:nvPr/>
      </p:nvGrpSpPr>
      <p:grpSpPr>
        <a:xfrm>
          <a:off x="0" y="0"/>
          <a:ext cx="0" cy="0"/>
          <a:chOff x="0" y="0"/>
          <a:chExt cx="0" cy="0"/>
        </a:xfrm>
      </p:grpSpPr>
      <p:sp>
        <p:nvSpPr>
          <p:cNvPr id="8" name="Oval 7"/>
          <p:cNvSpPr/>
          <p:nvPr userDrawn="1"/>
        </p:nvSpPr>
        <p:spPr>
          <a:xfrm>
            <a:off x="3366961" y="740701"/>
            <a:ext cx="5431520" cy="543152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hasCustomPrompt="1"/>
          </p:nvPr>
        </p:nvSpPr>
        <p:spPr>
          <a:xfrm>
            <a:off x="4127782" y="1699685"/>
            <a:ext cx="3936719" cy="1804316"/>
          </a:xfrm>
        </p:spPr>
        <p:txBody>
          <a:bodyPr anchor="b">
            <a:noAutofit/>
          </a:bodyPr>
          <a:lstStyle>
            <a:lvl1pPr algn="ctr">
              <a:defRPr sz="3200">
                <a:solidFill>
                  <a:schemeClr val="tx2"/>
                </a:solidFill>
              </a:defRPr>
            </a:lvl1pPr>
          </a:lstStyle>
          <a:p>
            <a:r>
              <a:rPr lang="en-US" dirty="0"/>
              <a:t>Click to edit section title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0D9E7322-AD26-4AE2-BB5D-94BC2512D7A9}" type="datetime1">
              <a:rPr lang="en-GB" smtClean="0"/>
              <a:pPr/>
              <a:t>26/01/2022</a:t>
            </a:fld>
            <a:endParaRPr lang="en-GB" dirty="0"/>
          </a:p>
        </p:txBody>
      </p:sp>
      <p:sp>
        <p:nvSpPr>
          <p:cNvPr id="4" name="Footer Placeholder 3"/>
          <p:cNvSpPr>
            <a:spLocks noGrp="1"/>
          </p:cNvSpPr>
          <p:nvPr>
            <p:ph type="ftr" sz="quarter" idx="11"/>
          </p:nvPr>
        </p:nvSpPr>
        <p:spPr>
          <a:xfrm>
            <a:off x="897601" y="6261315"/>
            <a:ext cx="4416225" cy="120436"/>
          </a:xfrm>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Text Placeholder 19"/>
          <p:cNvSpPr>
            <a:spLocks noGrp="1"/>
          </p:cNvSpPr>
          <p:nvPr>
            <p:ph type="body" sz="quarter" idx="18" hasCustomPrompt="1"/>
          </p:nvPr>
        </p:nvSpPr>
        <p:spPr>
          <a:xfrm>
            <a:off x="4127782" y="3717223"/>
            <a:ext cx="3936719" cy="1585028"/>
          </a:xfrm>
        </p:spPr>
        <p:txBody>
          <a:bodyPr/>
          <a:lstStyle>
            <a:lvl1pPr algn="ctr">
              <a:defRPr sz="2133" b="0">
                <a:solidFill>
                  <a:schemeClr val="accent4"/>
                </a:solidFill>
              </a:defRPr>
            </a:lvl1pPr>
            <a:lvl2pPr algn="ctr">
              <a:defRPr/>
            </a:lvl2pPr>
            <a:lvl3pPr algn="ctr">
              <a:defRPr/>
            </a:lvl3pPr>
            <a:lvl4pPr algn="ctr">
              <a:defRPr/>
            </a:lvl4pPr>
            <a:lvl5pPr algn="ctr">
              <a:defRPr/>
            </a:lvl5p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hord 8"/>
          <p:cNvSpPr>
            <a:spLocks noChangeAspect="1"/>
          </p:cNvSpPr>
          <p:nvPr userDrawn="1"/>
        </p:nvSpPr>
        <p:spPr>
          <a:xfrm>
            <a:off x="-962951" y="1748813"/>
            <a:ext cx="3480000" cy="3480000"/>
          </a:xfrm>
          <a:prstGeom prst="chord">
            <a:avLst>
              <a:gd name="adj1" fmla="val 14396573"/>
              <a:gd name="adj2" fmla="val 7228746"/>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0" name="Chord 9"/>
          <p:cNvSpPr>
            <a:spLocks noChangeAspect="1"/>
          </p:cNvSpPr>
          <p:nvPr userDrawn="1"/>
        </p:nvSpPr>
        <p:spPr>
          <a:xfrm flipH="1">
            <a:off x="9648395" y="1748813"/>
            <a:ext cx="3480000" cy="3480000"/>
          </a:xfrm>
          <a:prstGeom prst="chord">
            <a:avLst>
              <a:gd name="adj1" fmla="val 14396573"/>
              <a:gd name="adj2" fmla="val 7228746"/>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Tree>
    <p:extLst>
      <p:ext uri="{BB962C8B-B14F-4D97-AF65-F5344CB8AC3E}">
        <p14:creationId xmlns:p14="http://schemas.microsoft.com/office/powerpoint/2010/main" val="2184886136"/>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eneral content layout 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FC03BDA7-8DF5-4792-BF17-9FA15C65071B}" type="datetime1">
              <a:rPr lang="en-GB" smtClean="0"/>
              <a:pPr/>
              <a:t>26/01/2022</a:t>
            </a:fld>
            <a:endParaRPr lang="en-GB"/>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Content Placeholder 6"/>
          <p:cNvSpPr>
            <a:spLocks noGrp="1"/>
          </p:cNvSpPr>
          <p:nvPr>
            <p:ph sz="quarter" idx="13" hasCustomPrompt="1"/>
          </p:nvPr>
        </p:nvSpPr>
        <p:spPr/>
        <p:txBody>
          <a:bodyPr/>
          <a:lstStyle>
            <a:lvl1pPr>
              <a:defRPr b="0">
                <a:solidFill>
                  <a:schemeClr val="tx1"/>
                </a:solidFill>
              </a:defRPr>
            </a:lvl1pPr>
            <a:lvl2pPr marL="380990" indent="-380990">
              <a:buFont typeface="Arial" pitchFamily="34" charset="0"/>
              <a:buChar char="•"/>
              <a:defRPr/>
            </a:lvl2pPr>
            <a:lvl5pPr>
              <a:defRPr/>
            </a:lvl5pPr>
            <a:lvl6pPr>
              <a:defRPr/>
            </a:lvl6pPr>
          </a:lstStyle>
          <a:p>
            <a:pPr lvl="0"/>
            <a:r>
              <a:rPr lang="en-US" dirty="0"/>
              <a:t>Click to edit body text</a:t>
            </a:r>
          </a:p>
          <a:p>
            <a:pPr lvl="2"/>
            <a:r>
              <a:rPr lang="en-US" dirty="0"/>
              <a:t>Third level</a:t>
            </a:r>
          </a:p>
          <a:p>
            <a:pPr lvl="3"/>
            <a:r>
              <a:rPr lang="en-US" dirty="0"/>
              <a:t>Fourth level</a:t>
            </a:r>
          </a:p>
        </p:txBody>
      </p:sp>
    </p:spTree>
    <p:extLst>
      <p:ext uri="{BB962C8B-B14F-4D97-AF65-F5344CB8AC3E}">
        <p14:creationId xmlns:p14="http://schemas.microsoft.com/office/powerpoint/2010/main" val="121354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eneral content layout 2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0C10BF3-1B97-4447-A39F-4D3274472D69}" type="datetime1">
              <a:rPr lang="en-GB" smtClean="0"/>
              <a:pPr/>
              <a:t>26/01/2022</a:t>
            </a:fld>
            <a:endParaRPr lang="en-GB"/>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Content Placeholder 6"/>
          <p:cNvSpPr>
            <a:spLocks noGrp="1"/>
          </p:cNvSpPr>
          <p:nvPr>
            <p:ph sz="quarter" idx="13" hasCustomPrompt="1"/>
          </p:nvPr>
        </p:nvSpPr>
        <p:spPr>
          <a:xfrm>
            <a:off x="431371" y="1365251"/>
            <a:ext cx="5664629" cy="4440767"/>
          </a:xfrm>
        </p:spPr>
        <p:txBody>
          <a:bodyPr rIns="90000"/>
          <a:lstStyle>
            <a:lvl1pPr>
              <a:defRPr b="0">
                <a:solidFill>
                  <a:schemeClr val="tx1"/>
                </a:solidFill>
              </a:defRPr>
            </a:lvl1pPr>
            <a:lvl5pPr>
              <a:defRPr/>
            </a:lvl5pPr>
            <a:lvl6pPr>
              <a:defRPr/>
            </a:lvl6pPr>
          </a:lstStyle>
          <a:p>
            <a:pPr lvl="0"/>
            <a:r>
              <a:rPr lang="en-US" dirty="0"/>
              <a:t>Click to edit body text</a:t>
            </a:r>
          </a:p>
          <a:p>
            <a:pPr lvl="2"/>
            <a:r>
              <a:rPr lang="en-US" dirty="0"/>
              <a:t>Third level</a:t>
            </a:r>
          </a:p>
          <a:p>
            <a:pPr lvl="3"/>
            <a:r>
              <a:rPr lang="en-US" dirty="0"/>
              <a:t>Fourth level</a:t>
            </a:r>
          </a:p>
        </p:txBody>
      </p:sp>
      <p:sp>
        <p:nvSpPr>
          <p:cNvPr id="8" name="Content Placeholder 6"/>
          <p:cNvSpPr>
            <a:spLocks noGrp="1"/>
          </p:cNvSpPr>
          <p:nvPr>
            <p:ph sz="quarter" idx="14" hasCustomPrompt="1"/>
          </p:nvPr>
        </p:nvSpPr>
        <p:spPr>
          <a:xfrm>
            <a:off x="6085142" y="1365251"/>
            <a:ext cx="5664629" cy="4440767"/>
          </a:xfrm>
        </p:spPr>
        <p:txBody>
          <a:bodyPr lIns="90000" rIns="0"/>
          <a:lstStyle>
            <a:lvl1pPr>
              <a:defRPr/>
            </a:lvl1pPr>
            <a:lvl2pPr>
              <a:defRPr sz="2400"/>
            </a:lvl2pPr>
            <a:lvl5pPr>
              <a:defRPr/>
            </a:lvl5pPr>
            <a:lvl6pPr>
              <a:defRPr/>
            </a:lvl6pPr>
          </a:lstStyle>
          <a:p>
            <a:pPr lvl="1"/>
            <a:r>
              <a:rPr lang="en-US" dirty="0"/>
              <a:t>Second level</a:t>
            </a:r>
          </a:p>
          <a:p>
            <a:pPr lvl="2"/>
            <a:r>
              <a:rPr lang="en-US" dirty="0"/>
              <a:t>Third level</a:t>
            </a:r>
          </a:p>
          <a:p>
            <a:pPr lvl="3"/>
            <a:r>
              <a:rPr lang="en-US" dirty="0"/>
              <a:t>Fourth level</a:t>
            </a:r>
          </a:p>
        </p:txBody>
      </p:sp>
      <p:grpSp>
        <p:nvGrpSpPr>
          <p:cNvPr id="29" name="Group 28"/>
          <p:cNvGrpSpPr/>
          <p:nvPr userDrawn="1"/>
        </p:nvGrpSpPr>
        <p:grpSpPr>
          <a:xfrm>
            <a:off x="-3025013" y="1108839"/>
            <a:ext cx="2809516" cy="4598646"/>
            <a:chOff x="5655881" y="562596"/>
            <a:chExt cx="2107137" cy="3448985"/>
          </a:xfrm>
        </p:grpSpPr>
        <p:grpSp>
          <p:nvGrpSpPr>
            <p:cNvPr id="30" name="Group 29"/>
            <p:cNvGrpSpPr/>
            <p:nvPr userDrawn="1"/>
          </p:nvGrpSpPr>
          <p:grpSpPr>
            <a:xfrm>
              <a:off x="5655881" y="832626"/>
              <a:ext cx="2107137" cy="3178955"/>
              <a:chOff x="-2412776" y="660661"/>
              <a:chExt cx="2107137" cy="2384219"/>
            </a:xfrm>
          </p:grpSpPr>
          <p:sp>
            <p:nvSpPr>
              <p:cNvPr id="34" name="TextBox 25"/>
              <p:cNvSpPr txBox="1"/>
              <p:nvPr userDrawn="1"/>
            </p:nvSpPr>
            <p:spPr>
              <a:xfrm>
                <a:off x="-2412776" y="984698"/>
                <a:ext cx="2107137" cy="2060182"/>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rgbClr val="000000"/>
                    </a:solidFill>
                  </a:rPr>
                  <a:t>To format</a:t>
                </a:r>
                <a:r>
                  <a:rPr lang="en-GB" sz="1400" baseline="0" dirty="0">
                    <a:solidFill>
                      <a:srgbClr val="000000"/>
                    </a:solidFill>
                  </a:rPr>
                  <a:t> the body text to match any of the examples shown,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dirty="0">
                  <a:solidFill>
                    <a:srgbClr val="000000"/>
                  </a:solidFill>
                </a:endParaRPr>
              </a:p>
              <a:p>
                <a:r>
                  <a:rPr lang="en-GB" sz="1400" dirty="0"/>
                  <a:t>Bullet formatted text is not available as part of a ‘slide Layout’ option.</a:t>
                </a:r>
                <a:endParaRPr lang="en-GB" sz="1400" baseline="0" dirty="0"/>
              </a:p>
              <a:p>
                <a:endParaRPr lang="en-GB" sz="1400" baseline="0" dirty="0">
                  <a:solidFill>
                    <a:srgbClr val="000000"/>
                  </a:solidFill>
                </a:endParaRPr>
              </a:p>
              <a:p>
                <a:r>
                  <a:rPr lang="en-GB" sz="1400" baseline="0" dirty="0">
                    <a:solidFill>
                      <a:srgbClr val="000000"/>
                    </a:solidFill>
                  </a:rPr>
                  <a:t>Do not use the bullet point button to format your text.</a:t>
                </a:r>
                <a:endParaRPr lang="en-GB" sz="1400" dirty="0">
                  <a:solidFill>
                    <a:srgbClr val="000000"/>
                  </a:solidFill>
                </a:endParaRPr>
              </a:p>
            </p:txBody>
          </p:sp>
          <p:pic>
            <p:nvPicPr>
              <p:cNvPr id="35" name="Picture 34" descr="icon_information-white.png"/>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764703" y="660661"/>
                <a:ext cx="121592" cy="240085"/>
              </a:xfrm>
              <a:prstGeom prst="rect">
                <a:avLst/>
              </a:prstGeom>
            </p:spPr>
          </p:pic>
        </p:grpSp>
        <p:grpSp>
          <p:nvGrpSpPr>
            <p:cNvPr id="31" name="Group 30"/>
            <p:cNvGrpSpPr/>
            <p:nvPr userDrawn="1"/>
          </p:nvGrpSpPr>
          <p:grpSpPr>
            <a:xfrm>
              <a:off x="6303954" y="562596"/>
              <a:ext cx="540060" cy="540060"/>
              <a:chOff x="6303954" y="562596"/>
              <a:chExt cx="540060" cy="540060"/>
            </a:xfrm>
          </p:grpSpPr>
          <p:sp>
            <p:nvSpPr>
              <p:cNvPr id="32" name="Donut 31"/>
              <p:cNvSpPr/>
              <p:nvPr userDrawn="1"/>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1800">
                  <a:solidFill>
                    <a:schemeClr val="tx1"/>
                  </a:solidFill>
                </a:endParaRPr>
              </a:p>
            </p:txBody>
          </p:sp>
          <p:pic>
            <p:nvPicPr>
              <p:cNvPr id="33" name="Picture 32" descr="increase_indent.png"/>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169205049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eneral content layout 3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endParaRPr lang="en-GB" dirty="0"/>
          </a:p>
        </p:txBody>
      </p:sp>
      <p:sp>
        <p:nvSpPr>
          <p:cNvPr id="3" name="Date Placeholder 2"/>
          <p:cNvSpPr>
            <a:spLocks noGrp="1"/>
          </p:cNvSpPr>
          <p:nvPr>
            <p:ph type="dt" sz="half" idx="10"/>
          </p:nvPr>
        </p:nvSpPr>
        <p:spPr>
          <a:xfrm>
            <a:off x="897600" y="6432000"/>
            <a:ext cx="5198400" cy="148800"/>
          </a:xfrm>
        </p:spPr>
        <p:txBody>
          <a:bodyPr/>
          <a:lstStyle/>
          <a:p>
            <a:fld id="{29132884-783D-4657-9AA5-E697B4352111}" type="datetime1">
              <a:rPr lang="en-GB" smtClean="0"/>
              <a:pPr/>
              <a:t>26/01/2022</a:t>
            </a:fld>
            <a:endParaRPr lang="en-GB"/>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Content Placeholder 6"/>
          <p:cNvSpPr>
            <a:spLocks noGrp="1"/>
          </p:cNvSpPr>
          <p:nvPr>
            <p:ph sz="quarter" idx="13" hasCustomPrompt="1"/>
          </p:nvPr>
        </p:nvSpPr>
        <p:spPr>
          <a:xfrm>
            <a:off x="431371" y="1365251"/>
            <a:ext cx="3772800" cy="4440767"/>
          </a:xfrm>
        </p:spPr>
        <p:txBody>
          <a:bodyPr rIns="90000"/>
          <a:lstStyle>
            <a:lvl1pPr>
              <a:defRPr/>
            </a:lvl1pPr>
            <a:lvl2pPr>
              <a:defRPr sz="2400" baseline="0"/>
            </a:lvl2pPr>
            <a:lvl3pPr>
              <a:defRPr/>
            </a:lvl3pPr>
            <a:lvl4pPr>
              <a:defRPr/>
            </a:lvl4pPr>
            <a:lvl5pPr>
              <a:defRPr/>
            </a:lvl5pPr>
            <a:lvl6pPr>
              <a:defRPr/>
            </a:lvl6pPr>
          </a:lstStyle>
          <a:p>
            <a:pPr lvl="1"/>
            <a:r>
              <a:rPr lang="en-US" dirty="0"/>
              <a:t>Click to edit body text</a:t>
            </a:r>
          </a:p>
          <a:p>
            <a:pPr lvl="2"/>
            <a:r>
              <a:rPr lang="en-US" dirty="0"/>
              <a:t>Second level</a:t>
            </a:r>
          </a:p>
          <a:p>
            <a:pPr lvl="3"/>
            <a:r>
              <a:rPr lang="en-US" dirty="0"/>
              <a:t>Third level</a:t>
            </a:r>
          </a:p>
        </p:txBody>
      </p:sp>
      <p:sp>
        <p:nvSpPr>
          <p:cNvPr id="9" name="Content Placeholder 6"/>
          <p:cNvSpPr>
            <a:spLocks noGrp="1"/>
          </p:cNvSpPr>
          <p:nvPr>
            <p:ph sz="quarter" idx="14" hasCustomPrompt="1"/>
          </p:nvPr>
        </p:nvSpPr>
        <p:spPr>
          <a:xfrm>
            <a:off x="4209600" y="1365251"/>
            <a:ext cx="3772800" cy="4440767"/>
          </a:xfrm>
        </p:spPr>
        <p:txBody>
          <a:bodyPr rIns="90000"/>
          <a:lstStyle>
            <a:lvl1pPr>
              <a:defRPr/>
            </a:lvl1pPr>
            <a:lvl2pPr>
              <a:defRPr sz="2400"/>
            </a:lvl2pPr>
            <a:lvl3pPr>
              <a:defRPr/>
            </a:lvl3pPr>
            <a:lvl4pPr>
              <a:defRPr/>
            </a:lvl4pPr>
            <a:lvl5pPr>
              <a:defRPr/>
            </a:lvl5pPr>
            <a:lvl6pPr>
              <a:defRPr/>
            </a:lvl6pPr>
          </a:lstStyle>
          <a:p>
            <a:pPr lvl="1"/>
            <a:r>
              <a:rPr lang="en-US" dirty="0"/>
              <a:t>Click to edit body text</a:t>
            </a:r>
          </a:p>
          <a:p>
            <a:pPr lvl="2"/>
            <a:r>
              <a:rPr lang="en-US" dirty="0"/>
              <a:t>Second level</a:t>
            </a:r>
          </a:p>
          <a:p>
            <a:pPr lvl="3"/>
            <a:r>
              <a:rPr lang="en-US" dirty="0"/>
              <a:t>Third level</a:t>
            </a:r>
          </a:p>
        </p:txBody>
      </p:sp>
      <p:sp>
        <p:nvSpPr>
          <p:cNvPr id="10" name="Content Placeholder 6"/>
          <p:cNvSpPr>
            <a:spLocks noGrp="1"/>
          </p:cNvSpPr>
          <p:nvPr>
            <p:ph sz="quarter" idx="15" hasCustomPrompt="1"/>
          </p:nvPr>
        </p:nvSpPr>
        <p:spPr>
          <a:xfrm>
            <a:off x="7987829" y="1365251"/>
            <a:ext cx="3772800" cy="4440767"/>
          </a:xfrm>
        </p:spPr>
        <p:txBody>
          <a:bodyPr rIns="90000"/>
          <a:lstStyle>
            <a:lvl1pPr>
              <a:defRPr/>
            </a:lvl1pPr>
            <a:lvl2pPr>
              <a:defRPr sz="2400"/>
            </a:lvl2pPr>
            <a:lvl3pPr>
              <a:defRPr/>
            </a:lvl3pPr>
            <a:lvl4pPr>
              <a:defRPr/>
            </a:lvl4pPr>
            <a:lvl5pPr>
              <a:defRPr/>
            </a:lvl5pPr>
            <a:lvl6pPr>
              <a:defRPr/>
            </a:lvl6pPr>
          </a:lstStyle>
          <a:p>
            <a:pPr lvl="1"/>
            <a:r>
              <a:rPr lang="en-US" dirty="0"/>
              <a:t>Click to edit body text</a:t>
            </a:r>
          </a:p>
          <a:p>
            <a:pPr lvl="2"/>
            <a:r>
              <a:rPr lang="en-US" dirty="0"/>
              <a:t>Second level</a:t>
            </a:r>
          </a:p>
          <a:p>
            <a:pPr lvl="3"/>
            <a:r>
              <a:rPr lang="en-US" dirty="0"/>
              <a:t>Third level</a:t>
            </a:r>
          </a:p>
        </p:txBody>
      </p:sp>
      <p:grpSp>
        <p:nvGrpSpPr>
          <p:cNvPr id="16" name="Group 15"/>
          <p:cNvGrpSpPr/>
          <p:nvPr userDrawn="1"/>
        </p:nvGrpSpPr>
        <p:grpSpPr>
          <a:xfrm>
            <a:off x="-3025013" y="1108839"/>
            <a:ext cx="2809516" cy="4598646"/>
            <a:chOff x="5655881" y="562596"/>
            <a:chExt cx="2107137" cy="3448985"/>
          </a:xfrm>
        </p:grpSpPr>
        <p:grpSp>
          <p:nvGrpSpPr>
            <p:cNvPr id="17" name="Group 16"/>
            <p:cNvGrpSpPr/>
            <p:nvPr userDrawn="1"/>
          </p:nvGrpSpPr>
          <p:grpSpPr>
            <a:xfrm>
              <a:off x="5655881" y="832626"/>
              <a:ext cx="2107137" cy="3178955"/>
              <a:chOff x="-2412776" y="660661"/>
              <a:chExt cx="2107137" cy="2384219"/>
            </a:xfrm>
          </p:grpSpPr>
          <p:sp>
            <p:nvSpPr>
              <p:cNvPr id="28" name="TextBox 25"/>
              <p:cNvSpPr txBox="1"/>
              <p:nvPr userDrawn="1"/>
            </p:nvSpPr>
            <p:spPr>
              <a:xfrm>
                <a:off x="-2412776" y="984698"/>
                <a:ext cx="2107137" cy="2060182"/>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rgbClr val="000000"/>
                    </a:solidFill>
                  </a:rPr>
                  <a:t>To format</a:t>
                </a:r>
                <a:r>
                  <a:rPr lang="en-GB" sz="1400" baseline="0" dirty="0">
                    <a:solidFill>
                      <a:srgbClr val="000000"/>
                    </a:solidFill>
                  </a:rPr>
                  <a:t> the body text to match any of the examples shown,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dirty="0">
                  <a:solidFill>
                    <a:srgbClr val="000000"/>
                  </a:solidFill>
                </a:endParaRPr>
              </a:p>
              <a:p>
                <a:r>
                  <a:rPr lang="en-GB" sz="1400" dirty="0"/>
                  <a:t>Bullet formatted text is not available as part of a ‘slide Layout’ option.</a:t>
                </a:r>
                <a:endParaRPr lang="en-GB" sz="1400" baseline="0" dirty="0"/>
              </a:p>
              <a:p>
                <a:endParaRPr lang="en-GB" sz="1400" baseline="0" dirty="0">
                  <a:solidFill>
                    <a:srgbClr val="000000"/>
                  </a:solidFill>
                </a:endParaRPr>
              </a:p>
              <a:p>
                <a:r>
                  <a:rPr lang="en-GB" sz="1400" baseline="0" dirty="0">
                    <a:solidFill>
                      <a:srgbClr val="000000"/>
                    </a:solidFill>
                  </a:rPr>
                  <a:t>Do not use the bullet point button to format your text.</a:t>
                </a:r>
                <a:endParaRPr lang="en-GB" sz="1400" dirty="0">
                  <a:solidFill>
                    <a:srgbClr val="000000"/>
                  </a:solidFill>
                </a:endParaRPr>
              </a:p>
            </p:txBody>
          </p:sp>
          <p:pic>
            <p:nvPicPr>
              <p:cNvPr id="29" name="Picture 28" descr="icon_information-white.png"/>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764703" y="660661"/>
                <a:ext cx="121592" cy="240085"/>
              </a:xfrm>
              <a:prstGeom prst="rect">
                <a:avLst/>
              </a:prstGeom>
            </p:spPr>
          </p:pic>
        </p:grpSp>
        <p:grpSp>
          <p:nvGrpSpPr>
            <p:cNvPr id="25" name="Group 24"/>
            <p:cNvGrpSpPr/>
            <p:nvPr userDrawn="1"/>
          </p:nvGrpSpPr>
          <p:grpSpPr>
            <a:xfrm>
              <a:off x="6303954" y="562596"/>
              <a:ext cx="540060" cy="540060"/>
              <a:chOff x="6303954" y="562596"/>
              <a:chExt cx="540060" cy="540060"/>
            </a:xfrm>
          </p:grpSpPr>
          <p:sp>
            <p:nvSpPr>
              <p:cNvPr id="26" name="Donut 25"/>
              <p:cNvSpPr/>
              <p:nvPr userDrawn="1"/>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1800">
                  <a:solidFill>
                    <a:schemeClr val="tx1"/>
                  </a:solidFill>
                </a:endParaRPr>
              </a:p>
            </p:txBody>
          </p:sp>
          <p:pic>
            <p:nvPicPr>
              <p:cNvPr id="27" name="Picture 26" descr="increase_indent.png"/>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292508321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eneral content layout 4 (3 shaded columns)">
    <p:spTree>
      <p:nvGrpSpPr>
        <p:cNvPr id="1" name=""/>
        <p:cNvGrpSpPr/>
        <p:nvPr/>
      </p:nvGrpSpPr>
      <p:grpSpPr>
        <a:xfrm>
          <a:off x="0" y="0"/>
          <a:ext cx="0" cy="0"/>
          <a:chOff x="0" y="0"/>
          <a:chExt cx="0" cy="0"/>
        </a:xfrm>
      </p:grpSpPr>
      <p:sp>
        <p:nvSpPr>
          <p:cNvPr id="2" name="Title 1"/>
          <p:cNvSpPr>
            <a:spLocks noGrp="1"/>
          </p:cNvSpPr>
          <p:nvPr>
            <p:ph type="title"/>
          </p:nvPr>
        </p:nvSpPr>
        <p:spPr>
          <a:xfrm>
            <a:off x="431371" y="212643"/>
            <a:ext cx="11318400" cy="555363"/>
          </a:xfrm>
        </p:spPr>
        <p:txBody>
          <a:bodyPr>
            <a:normAutofit/>
          </a:bodyPr>
          <a:lstStyle>
            <a:lvl1pPr>
              <a:defRPr sz="3200" b="1"/>
            </a:lvl1pPr>
          </a:lstStyle>
          <a:p>
            <a:r>
              <a:rPr lang="en-US"/>
              <a:t>Click to edit Master title style</a:t>
            </a:r>
            <a:endParaRPr lang="en-GB" dirty="0"/>
          </a:p>
        </p:txBody>
      </p:sp>
      <p:sp>
        <p:nvSpPr>
          <p:cNvPr id="3" name="Date Placeholder 2"/>
          <p:cNvSpPr>
            <a:spLocks noGrp="1"/>
          </p:cNvSpPr>
          <p:nvPr>
            <p:ph type="dt" sz="half" idx="10"/>
          </p:nvPr>
        </p:nvSpPr>
        <p:spPr>
          <a:xfrm>
            <a:off x="897600" y="6432000"/>
            <a:ext cx="5198400" cy="148800"/>
          </a:xfrm>
        </p:spPr>
        <p:txBody>
          <a:bodyPr/>
          <a:lstStyle/>
          <a:p>
            <a:fld id="{972E79A3-246C-47AB-A36F-943A09200660}" type="datetime1">
              <a:rPr lang="en-GB" smtClean="0"/>
              <a:pPr/>
              <a:t>26/01/2022</a:t>
            </a:fld>
            <a:endParaRPr lang="en-GB"/>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Content Placeholder 6"/>
          <p:cNvSpPr>
            <a:spLocks noGrp="1"/>
          </p:cNvSpPr>
          <p:nvPr>
            <p:ph sz="quarter" idx="13" hasCustomPrompt="1"/>
          </p:nvPr>
        </p:nvSpPr>
        <p:spPr>
          <a:xfrm>
            <a:off x="431371" y="1365251"/>
            <a:ext cx="3600000"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p:txBody>
      </p:sp>
      <p:sp>
        <p:nvSpPr>
          <p:cNvPr id="18" name="Content Placeholder 6"/>
          <p:cNvSpPr>
            <a:spLocks noGrp="1"/>
          </p:cNvSpPr>
          <p:nvPr>
            <p:ph sz="quarter" idx="14" hasCustomPrompt="1"/>
          </p:nvPr>
        </p:nvSpPr>
        <p:spPr>
          <a:xfrm>
            <a:off x="4290571" y="1365251"/>
            <a:ext cx="3600000"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a:p>
            <a:pPr lvl="4"/>
            <a:endParaRPr lang="en-GB" dirty="0"/>
          </a:p>
        </p:txBody>
      </p:sp>
      <p:sp>
        <p:nvSpPr>
          <p:cNvPr id="19" name="Content Placeholder 6"/>
          <p:cNvSpPr>
            <a:spLocks noGrp="1"/>
          </p:cNvSpPr>
          <p:nvPr>
            <p:ph sz="quarter" idx="15" hasCustomPrompt="1"/>
          </p:nvPr>
        </p:nvSpPr>
        <p:spPr>
          <a:xfrm>
            <a:off x="8149771" y="1365251"/>
            <a:ext cx="3600000"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a:p>
            <a:pPr lvl="5"/>
            <a:endParaRPr lang="en-GB" dirty="0"/>
          </a:p>
        </p:txBody>
      </p:sp>
      <p:grpSp>
        <p:nvGrpSpPr>
          <p:cNvPr id="16" name="Group 15"/>
          <p:cNvGrpSpPr/>
          <p:nvPr userDrawn="1"/>
        </p:nvGrpSpPr>
        <p:grpSpPr>
          <a:xfrm>
            <a:off x="-3025013" y="1108839"/>
            <a:ext cx="2809516" cy="4598646"/>
            <a:chOff x="5655881" y="562596"/>
            <a:chExt cx="2107137" cy="3448985"/>
          </a:xfrm>
        </p:grpSpPr>
        <p:grpSp>
          <p:nvGrpSpPr>
            <p:cNvPr id="17" name="Group 16"/>
            <p:cNvGrpSpPr/>
            <p:nvPr userDrawn="1"/>
          </p:nvGrpSpPr>
          <p:grpSpPr>
            <a:xfrm>
              <a:off x="5655881" y="832626"/>
              <a:ext cx="2107137" cy="3178955"/>
              <a:chOff x="-2412776" y="660661"/>
              <a:chExt cx="2107137" cy="2384219"/>
            </a:xfrm>
          </p:grpSpPr>
          <p:sp>
            <p:nvSpPr>
              <p:cNvPr id="30" name="TextBox 25"/>
              <p:cNvSpPr txBox="1"/>
              <p:nvPr userDrawn="1"/>
            </p:nvSpPr>
            <p:spPr>
              <a:xfrm>
                <a:off x="-2412776" y="984698"/>
                <a:ext cx="2107137" cy="2060182"/>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rgbClr val="000000"/>
                    </a:solidFill>
                  </a:rPr>
                  <a:t>To format</a:t>
                </a:r>
                <a:r>
                  <a:rPr lang="en-GB" sz="1400" baseline="0" dirty="0">
                    <a:solidFill>
                      <a:srgbClr val="000000"/>
                    </a:solidFill>
                  </a:rPr>
                  <a:t> the body text to match any of the examples shown,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dirty="0">
                  <a:solidFill>
                    <a:srgbClr val="000000"/>
                  </a:solidFill>
                </a:endParaRPr>
              </a:p>
              <a:p>
                <a:r>
                  <a:rPr lang="en-GB" sz="1400" dirty="0"/>
                  <a:t>Bullet formatted text is not available as part of a ‘slide Layout’ option.</a:t>
                </a:r>
                <a:endParaRPr lang="en-GB" sz="1400" baseline="0" dirty="0"/>
              </a:p>
              <a:p>
                <a:endParaRPr lang="en-GB" sz="1400" baseline="0" dirty="0">
                  <a:solidFill>
                    <a:srgbClr val="000000"/>
                  </a:solidFill>
                </a:endParaRPr>
              </a:p>
              <a:p>
                <a:r>
                  <a:rPr lang="en-GB" sz="1400" baseline="0" dirty="0">
                    <a:solidFill>
                      <a:srgbClr val="000000"/>
                    </a:solidFill>
                  </a:rPr>
                  <a:t>Do not use the bullet point button to format your text.</a:t>
                </a:r>
                <a:endParaRPr lang="en-GB" sz="1400" dirty="0">
                  <a:solidFill>
                    <a:srgbClr val="000000"/>
                  </a:solidFill>
                </a:endParaRPr>
              </a:p>
            </p:txBody>
          </p:sp>
          <p:pic>
            <p:nvPicPr>
              <p:cNvPr id="31" name="Picture 30" descr="icon_information-white.png"/>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764703" y="660661"/>
                <a:ext cx="121592" cy="240085"/>
              </a:xfrm>
              <a:prstGeom prst="rect">
                <a:avLst/>
              </a:prstGeom>
            </p:spPr>
          </p:pic>
        </p:grpSp>
        <p:grpSp>
          <p:nvGrpSpPr>
            <p:cNvPr id="27" name="Group 26"/>
            <p:cNvGrpSpPr/>
            <p:nvPr userDrawn="1"/>
          </p:nvGrpSpPr>
          <p:grpSpPr>
            <a:xfrm>
              <a:off x="6303954" y="562596"/>
              <a:ext cx="540060" cy="540060"/>
              <a:chOff x="6303954" y="562596"/>
              <a:chExt cx="540060" cy="540060"/>
            </a:xfrm>
          </p:grpSpPr>
          <p:sp>
            <p:nvSpPr>
              <p:cNvPr id="28" name="Donut 27"/>
              <p:cNvSpPr/>
              <p:nvPr userDrawn="1"/>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1800">
                  <a:solidFill>
                    <a:schemeClr val="tx1"/>
                  </a:solidFill>
                </a:endParaRPr>
              </a:p>
            </p:txBody>
          </p:sp>
          <p:pic>
            <p:nvPicPr>
              <p:cNvPr id="29" name="Picture 28" descr="increase_indent.png"/>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63707262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eneral content layout 5  (4 shaded columns)">
    <p:spTree>
      <p:nvGrpSpPr>
        <p:cNvPr id="1" name=""/>
        <p:cNvGrpSpPr/>
        <p:nvPr/>
      </p:nvGrpSpPr>
      <p:grpSpPr>
        <a:xfrm>
          <a:off x="0" y="0"/>
          <a:ext cx="0" cy="0"/>
          <a:chOff x="0" y="0"/>
          <a:chExt cx="0" cy="0"/>
        </a:xfrm>
      </p:grpSpPr>
      <p:sp>
        <p:nvSpPr>
          <p:cNvPr id="2" name="Title 1"/>
          <p:cNvSpPr>
            <a:spLocks noGrp="1"/>
          </p:cNvSpPr>
          <p:nvPr>
            <p:ph type="title"/>
          </p:nvPr>
        </p:nvSpPr>
        <p:spPr>
          <a:xfrm>
            <a:off x="431371" y="212643"/>
            <a:ext cx="11318400" cy="555363"/>
          </a:xfrm>
        </p:spPr>
        <p:txBody>
          <a:bodyPr>
            <a:normAutofit/>
          </a:bodyPr>
          <a:lstStyle>
            <a:lvl1pPr>
              <a:defRPr sz="3200" b="1"/>
            </a:lvl1pPr>
          </a:lstStyle>
          <a:p>
            <a:r>
              <a:rPr lang="en-US"/>
              <a:t>Click to edit Master title style</a:t>
            </a:r>
            <a:endParaRPr lang="en-GB" dirty="0"/>
          </a:p>
        </p:txBody>
      </p:sp>
      <p:sp>
        <p:nvSpPr>
          <p:cNvPr id="3" name="Date Placeholder 2"/>
          <p:cNvSpPr>
            <a:spLocks noGrp="1"/>
          </p:cNvSpPr>
          <p:nvPr>
            <p:ph type="dt" sz="half" idx="10"/>
          </p:nvPr>
        </p:nvSpPr>
        <p:spPr>
          <a:xfrm>
            <a:off x="897600" y="6432000"/>
            <a:ext cx="5198400" cy="148800"/>
          </a:xfrm>
        </p:spPr>
        <p:txBody>
          <a:bodyPr/>
          <a:lstStyle/>
          <a:p>
            <a:fld id="{6D89A829-3EC8-45FC-8988-8D3B45E53949}" type="datetime1">
              <a:rPr lang="en-GB" smtClean="0"/>
              <a:pPr/>
              <a:t>26/01/2022</a:t>
            </a:fld>
            <a:endParaRPr lang="en-GB"/>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
        <p:nvSpPr>
          <p:cNvPr id="7" name="Content Placeholder 6"/>
          <p:cNvSpPr>
            <a:spLocks noGrp="1"/>
          </p:cNvSpPr>
          <p:nvPr>
            <p:ph sz="quarter" idx="13" hasCustomPrompt="1"/>
          </p:nvPr>
        </p:nvSpPr>
        <p:spPr>
          <a:xfrm>
            <a:off x="431371"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p:txBody>
      </p:sp>
      <p:sp>
        <p:nvSpPr>
          <p:cNvPr id="21" name="Content Placeholder 6"/>
          <p:cNvSpPr>
            <a:spLocks noGrp="1"/>
          </p:cNvSpPr>
          <p:nvPr>
            <p:ph sz="quarter" idx="14" hasCustomPrompt="1"/>
          </p:nvPr>
        </p:nvSpPr>
        <p:spPr>
          <a:xfrm>
            <a:off x="3324074"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p:txBody>
      </p:sp>
      <p:sp>
        <p:nvSpPr>
          <p:cNvPr id="22" name="Content Placeholder 6"/>
          <p:cNvSpPr>
            <a:spLocks noGrp="1"/>
          </p:cNvSpPr>
          <p:nvPr>
            <p:ph sz="quarter" idx="15" hasCustomPrompt="1"/>
          </p:nvPr>
        </p:nvSpPr>
        <p:spPr>
          <a:xfrm>
            <a:off x="6216776"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p:txBody>
      </p:sp>
      <p:sp>
        <p:nvSpPr>
          <p:cNvPr id="23" name="Content Placeholder 6"/>
          <p:cNvSpPr>
            <a:spLocks noGrp="1"/>
          </p:cNvSpPr>
          <p:nvPr>
            <p:ph sz="quarter" idx="16" hasCustomPrompt="1"/>
          </p:nvPr>
        </p:nvSpPr>
        <p:spPr>
          <a:xfrm>
            <a:off x="9109478" y="1365251"/>
            <a:ext cx="2640293" cy="4440767"/>
          </a:xfrm>
          <a:solidFill>
            <a:schemeClr val="accent6"/>
          </a:solidFill>
          <a:ln>
            <a:noFill/>
          </a:ln>
        </p:spPr>
        <p:txBody>
          <a:bodyPr lIns="90000" tIns="90000" rIns="90000" bIns="90000"/>
          <a:lstStyle>
            <a:lvl1pPr>
              <a:defRPr sz="1867"/>
            </a:lvl1pPr>
            <a:lvl2pPr>
              <a:defRPr sz="2400"/>
            </a:lvl2pPr>
            <a:lvl3pPr>
              <a:defRPr sz="2133"/>
            </a:lvl3pPr>
            <a:lvl4pPr>
              <a:defRPr sz="1867"/>
            </a:lvl4pPr>
            <a:lvl5pPr>
              <a:defRPr/>
            </a:lvl5pPr>
            <a:lvl6pPr>
              <a:defRPr sz="1867"/>
            </a:lvl6pPr>
          </a:lstStyle>
          <a:p>
            <a:pPr lvl="1"/>
            <a:r>
              <a:rPr lang="en-US" dirty="0"/>
              <a:t>Click to edit body text</a:t>
            </a:r>
          </a:p>
          <a:p>
            <a:pPr lvl="2"/>
            <a:r>
              <a:rPr lang="en-US" dirty="0"/>
              <a:t>Second level</a:t>
            </a:r>
          </a:p>
          <a:p>
            <a:pPr lvl="3"/>
            <a:r>
              <a:rPr lang="en-US" dirty="0"/>
              <a:t>Third level</a:t>
            </a:r>
          </a:p>
        </p:txBody>
      </p:sp>
      <p:grpSp>
        <p:nvGrpSpPr>
          <p:cNvPr id="18" name="Group 17"/>
          <p:cNvGrpSpPr/>
          <p:nvPr userDrawn="1"/>
        </p:nvGrpSpPr>
        <p:grpSpPr>
          <a:xfrm>
            <a:off x="-3025013" y="1108839"/>
            <a:ext cx="2809516" cy="4598646"/>
            <a:chOff x="5655881" y="562596"/>
            <a:chExt cx="2107137" cy="3448985"/>
          </a:xfrm>
        </p:grpSpPr>
        <p:grpSp>
          <p:nvGrpSpPr>
            <p:cNvPr id="19" name="Group 18"/>
            <p:cNvGrpSpPr/>
            <p:nvPr userDrawn="1"/>
          </p:nvGrpSpPr>
          <p:grpSpPr>
            <a:xfrm>
              <a:off x="5655881" y="832626"/>
              <a:ext cx="2107137" cy="3178955"/>
              <a:chOff x="-2412776" y="660661"/>
              <a:chExt cx="2107137" cy="2384219"/>
            </a:xfrm>
          </p:grpSpPr>
          <p:sp>
            <p:nvSpPr>
              <p:cNvPr id="26" name="TextBox 25"/>
              <p:cNvSpPr txBox="1"/>
              <p:nvPr userDrawn="1"/>
            </p:nvSpPr>
            <p:spPr>
              <a:xfrm>
                <a:off x="-2412776" y="984698"/>
                <a:ext cx="2107137" cy="2060182"/>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rgbClr val="000000"/>
                    </a:solidFill>
                  </a:rPr>
                  <a:t>To format</a:t>
                </a:r>
                <a:r>
                  <a:rPr lang="en-GB" sz="1400" baseline="0" dirty="0">
                    <a:solidFill>
                      <a:srgbClr val="000000"/>
                    </a:solidFill>
                  </a:rPr>
                  <a:t> the body text to match any of the examples shown, simply highlight the specific line(s) of text and click ‘tab’ or press ‘increase/decrease list level’ button. If you continue to click the ‘Tab’ button and the text turns white you have tabbed too far and should use the ‘decrease level’ button to return to compliant text.</a:t>
                </a:r>
              </a:p>
              <a:p>
                <a:endParaRPr lang="en-GB" sz="1400" dirty="0">
                  <a:solidFill>
                    <a:srgbClr val="000000"/>
                  </a:solidFill>
                </a:endParaRPr>
              </a:p>
              <a:p>
                <a:r>
                  <a:rPr lang="en-GB" sz="1400" dirty="0"/>
                  <a:t>Bullet formatted text is not available as part of a ‘slide Layout’ option.</a:t>
                </a:r>
                <a:endParaRPr lang="en-GB" sz="1400" baseline="0" dirty="0"/>
              </a:p>
              <a:p>
                <a:endParaRPr lang="en-GB" sz="1400" baseline="0" dirty="0">
                  <a:solidFill>
                    <a:srgbClr val="000000"/>
                  </a:solidFill>
                </a:endParaRPr>
              </a:p>
              <a:p>
                <a:r>
                  <a:rPr lang="en-GB" sz="1400" baseline="0" dirty="0">
                    <a:solidFill>
                      <a:srgbClr val="000000"/>
                    </a:solidFill>
                  </a:rPr>
                  <a:t>Do not use the bullet point button to format your text.</a:t>
                </a:r>
                <a:endParaRPr lang="en-GB" sz="1400" dirty="0">
                  <a:solidFill>
                    <a:srgbClr val="000000"/>
                  </a:solidFill>
                </a:endParaRPr>
              </a:p>
            </p:txBody>
          </p:sp>
          <p:pic>
            <p:nvPicPr>
              <p:cNvPr id="27" name="Picture 26" descr="icon_information-white.png"/>
              <p:cNvPicPr>
                <a:picLocks noChangeAspect="1"/>
              </p:cNvPicPr>
              <p:nvPr userDrawn="1"/>
            </p:nvPicPr>
            <p:blipFill>
              <a:blip r:embed="rId2" cstate="email">
                <a:lum bright="-100000"/>
                <a:extLst>
                  <a:ext uri="{28A0092B-C50C-407E-A947-70E740481C1C}">
                    <a14:useLocalDpi xmlns:a14="http://schemas.microsoft.com/office/drawing/2010/main"/>
                  </a:ext>
                </a:extLst>
              </a:blip>
              <a:stretch>
                <a:fillRect/>
              </a:stretch>
            </p:blipFill>
            <p:spPr>
              <a:xfrm>
                <a:off x="-1764703" y="660661"/>
                <a:ext cx="121592" cy="240085"/>
              </a:xfrm>
              <a:prstGeom prst="rect">
                <a:avLst/>
              </a:prstGeom>
            </p:spPr>
          </p:pic>
        </p:grpSp>
        <p:grpSp>
          <p:nvGrpSpPr>
            <p:cNvPr id="20" name="Group 19"/>
            <p:cNvGrpSpPr/>
            <p:nvPr userDrawn="1"/>
          </p:nvGrpSpPr>
          <p:grpSpPr>
            <a:xfrm>
              <a:off x="6303954" y="562596"/>
              <a:ext cx="540060" cy="540060"/>
              <a:chOff x="6303954" y="562596"/>
              <a:chExt cx="540060" cy="540060"/>
            </a:xfrm>
          </p:grpSpPr>
          <p:sp>
            <p:nvSpPr>
              <p:cNvPr id="24" name="Donut 23"/>
              <p:cNvSpPr/>
              <p:nvPr userDrawn="1"/>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1800">
                  <a:solidFill>
                    <a:schemeClr val="tx1"/>
                  </a:solidFill>
                </a:endParaRPr>
              </a:p>
            </p:txBody>
          </p:sp>
          <p:pic>
            <p:nvPicPr>
              <p:cNvPr id="25" name="Picture 24" descr="increase_indent.png"/>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89448276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16AB1A-B94A-42B9-90BE-27C851CAD64E}" type="datetime1">
              <a:rPr lang="en-GB" smtClean="0"/>
              <a:pPr/>
              <a:t>26/01/2022</a:t>
            </a:fld>
            <a:endParaRPr lang="en-GB" dirty="0"/>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spTree>
    <p:extLst>
      <p:ext uri="{BB962C8B-B14F-4D97-AF65-F5344CB8AC3E}">
        <p14:creationId xmlns:p14="http://schemas.microsoft.com/office/powerpoint/2010/main" val="293253084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go slide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16AB1A-B94A-42B9-90BE-27C851CAD64E}" type="datetime1">
              <a:rPr lang="en-GB" smtClean="0"/>
              <a:pPr/>
              <a:t>26/01/2022</a:t>
            </a:fld>
            <a:endParaRPr lang="en-GB" dirty="0"/>
          </a:p>
        </p:txBody>
      </p:sp>
      <p:sp>
        <p:nvSpPr>
          <p:cNvPr id="4" name="Footer Placeholder 3"/>
          <p:cNvSpPr>
            <a:spLocks noGrp="1"/>
          </p:cNvSpPr>
          <p:nvPr>
            <p:ph type="ftr" sz="quarter" idx="11"/>
          </p:nvPr>
        </p:nvSpPr>
        <p:spPr/>
        <p:txBody>
          <a:bodyPr/>
          <a:lstStyle/>
          <a:p>
            <a:r>
              <a:rPr lang="en-GB" dirty="0"/>
              <a:t>Copyright © 2019 BSI. All rights reserved</a:t>
            </a:r>
          </a:p>
        </p:txBody>
      </p:sp>
      <p:sp>
        <p:nvSpPr>
          <p:cNvPr id="5" name="Slide Number Placeholder 4"/>
          <p:cNvSpPr>
            <a:spLocks noGrp="1"/>
          </p:cNvSpPr>
          <p:nvPr>
            <p:ph type="sldNum" sz="quarter" idx="12"/>
          </p:nvPr>
        </p:nvSpPr>
        <p:spPr/>
        <p:txBody>
          <a:bodyPr/>
          <a:lstStyle/>
          <a:p>
            <a:fld id="{C1B07ACB-AE6F-47F7-B02A-AE02D6CD5526}" type="slidenum">
              <a:rPr lang="en-GB" smtClean="0"/>
              <a:pPr/>
              <a:t>‹#›</a:t>
            </a:fld>
            <a:endParaRPr lang="en-GB" dirty="0"/>
          </a:p>
        </p:txBody>
      </p:sp>
      <p:pic>
        <p:nvPicPr>
          <p:cNvPr id="2051" name="Picture 3" descr="C:\Users\SanikS\Desktop\BSICOR1PT.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35627" y="2180862"/>
            <a:ext cx="6624736" cy="144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07988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D61D-6E15-441B-80C1-26600AF742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E6C24B-4FAD-4C51-80AA-A090783CA3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7" name="Straight Connector 6">
            <a:extLst>
              <a:ext uri="{FF2B5EF4-FFF2-40B4-BE49-F238E27FC236}">
                <a16:creationId xmlns:a16="http://schemas.microsoft.com/office/drawing/2014/main" id="{50F2EA34-561F-4508-8B15-84E9D2620834}"/>
              </a:ext>
            </a:extLst>
          </p:cNvPr>
          <p:cNvCxnSpPr>
            <a:cxnSpLocks/>
          </p:cNvCxnSpPr>
          <p:nvPr/>
        </p:nvCxnSpPr>
        <p:spPr>
          <a:xfrm>
            <a:off x="792903" y="1410353"/>
            <a:ext cx="9562677" cy="0"/>
          </a:xfrm>
          <a:prstGeom prst="line">
            <a:avLst/>
          </a:prstGeom>
          <a:ln w="12700" cmpd="sng">
            <a:solidFill>
              <a:srgbClr val="75BEAE"/>
            </a:solidFill>
          </a:ln>
          <a:effectLst/>
        </p:spPr>
        <p:style>
          <a:lnRef idx="2">
            <a:schemeClr val="dk1"/>
          </a:lnRef>
          <a:fillRef idx="0">
            <a:schemeClr val="dk1"/>
          </a:fillRef>
          <a:effectRef idx="1">
            <a:schemeClr val="dk1"/>
          </a:effectRef>
          <a:fontRef idx="minor">
            <a:schemeClr val="tx1"/>
          </a:fontRef>
        </p:style>
      </p:cxnSp>
      <p:sp>
        <p:nvSpPr>
          <p:cNvPr id="8" name="Date Placeholder 2">
            <a:extLst>
              <a:ext uri="{FF2B5EF4-FFF2-40B4-BE49-F238E27FC236}">
                <a16:creationId xmlns:a16="http://schemas.microsoft.com/office/drawing/2014/main" id="{0A9397A8-1BE4-4516-92A8-698D8E8FFE33}"/>
              </a:ext>
            </a:extLst>
          </p:cNvPr>
          <p:cNvSpPr>
            <a:spLocks noGrp="1"/>
          </p:cNvSpPr>
          <p:nvPr>
            <p:ph type="dt" sz="half" idx="10"/>
          </p:nvPr>
        </p:nvSpPr>
        <p:spPr>
          <a:xfrm>
            <a:off x="2013439" y="6265228"/>
            <a:ext cx="1529861" cy="365122"/>
          </a:xfrm>
          <a:prstGeom prst="rect">
            <a:avLst/>
          </a:prstGeom>
        </p:spPr>
        <p:txBody>
          <a:bodyPr/>
          <a:lstStyle>
            <a:lvl1pPr>
              <a:defRPr>
                <a:solidFill>
                  <a:schemeClr val="bg1"/>
                </a:solidFill>
              </a:defRPr>
            </a:lvl1pPr>
          </a:lstStyle>
          <a:p>
            <a:r>
              <a:rPr lang="en-GB"/>
              <a:t>25 June 2019</a:t>
            </a:r>
            <a:endParaRPr lang="en-GB" dirty="0"/>
          </a:p>
        </p:txBody>
      </p:sp>
      <p:sp>
        <p:nvSpPr>
          <p:cNvPr id="9" name="Footer Placeholder 3">
            <a:extLst>
              <a:ext uri="{FF2B5EF4-FFF2-40B4-BE49-F238E27FC236}">
                <a16:creationId xmlns:a16="http://schemas.microsoft.com/office/drawing/2014/main" id="{089F90F1-8E14-420F-AA6F-DF1B1AAB73DF}"/>
              </a:ext>
            </a:extLst>
          </p:cNvPr>
          <p:cNvSpPr>
            <a:spLocks noGrp="1"/>
          </p:cNvSpPr>
          <p:nvPr>
            <p:ph type="ftr" sz="quarter" idx="11"/>
          </p:nvPr>
        </p:nvSpPr>
        <p:spPr>
          <a:xfrm>
            <a:off x="3543300" y="6265227"/>
            <a:ext cx="4286249" cy="365115"/>
          </a:xfrm>
          <a:prstGeom prst="rect">
            <a:avLst/>
          </a:prstGeom>
        </p:spPr>
        <p:txBody>
          <a:bodyPr/>
          <a:lstStyle>
            <a:lvl1pPr>
              <a:defRPr>
                <a:solidFill>
                  <a:schemeClr val="bg1"/>
                </a:solidFill>
              </a:defRPr>
            </a:lvl1pPr>
          </a:lstStyle>
          <a:p>
            <a:r>
              <a:rPr lang="en-GB"/>
              <a:t>Federation Launch </a:t>
            </a:r>
            <a:endParaRPr lang="en-GB" dirty="0"/>
          </a:p>
        </p:txBody>
      </p:sp>
      <p:sp>
        <p:nvSpPr>
          <p:cNvPr id="10" name="Slide Number Placeholder 4">
            <a:extLst>
              <a:ext uri="{FF2B5EF4-FFF2-40B4-BE49-F238E27FC236}">
                <a16:creationId xmlns:a16="http://schemas.microsoft.com/office/drawing/2014/main" id="{8FF741AD-F5F1-4088-8FF6-CF73594F8D82}"/>
              </a:ext>
            </a:extLst>
          </p:cNvPr>
          <p:cNvSpPr>
            <a:spLocks noGrp="1"/>
          </p:cNvSpPr>
          <p:nvPr>
            <p:ph type="sldNum" sz="quarter" idx="12"/>
          </p:nvPr>
        </p:nvSpPr>
        <p:spPr>
          <a:xfrm>
            <a:off x="11353800" y="6265225"/>
            <a:ext cx="533400" cy="365115"/>
          </a:xfrm>
          <a:prstGeom prst="rect">
            <a:avLst/>
          </a:prstGeom>
        </p:spPr>
        <p:txBody>
          <a:bodyPr/>
          <a:lstStyle>
            <a:lvl1pPr>
              <a:defRPr>
                <a:solidFill>
                  <a:schemeClr val="bg1"/>
                </a:solidFill>
              </a:defRPr>
            </a:lvl1p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3830901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91584" y="452832"/>
            <a:ext cx="8681117" cy="410507"/>
          </a:xfrm>
          <a:prstGeom prst="rect">
            <a:avLst/>
          </a:prstGeom>
        </p:spPr>
        <p:txBody>
          <a:bodyPr/>
          <a:lstStyle>
            <a:lvl1pPr>
              <a:defRPr sz="2933"/>
            </a:lvl1pPr>
          </a:lstStyle>
          <a:p>
            <a:r>
              <a:rPr lang="en-US" noProof="0"/>
              <a:t>Click to edit Master title style</a:t>
            </a:r>
            <a:endParaRPr lang="en-GB" noProof="0"/>
          </a:p>
        </p:txBody>
      </p:sp>
      <p:sp>
        <p:nvSpPr>
          <p:cNvPr id="3" name="Content Placeholder 2"/>
          <p:cNvSpPr>
            <a:spLocks noGrp="1"/>
          </p:cNvSpPr>
          <p:nvPr>
            <p:ph idx="1"/>
          </p:nvPr>
        </p:nvSpPr>
        <p:spPr>
          <a:xfrm>
            <a:off x="391584" y="1290769"/>
            <a:ext cx="5704416" cy="4834867"/>
          </a:xfrm>
          <a:prstGeom prst="rect">
            <a:avLst/>
          </a:prstGeom>
        </p:spPr>
        <p:txBody>
          <a:bodyPr/>
          <a:lstStyle>
            <a:lvl1pPr>
              <a:defRPr sz="1867"/>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184944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One_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One column</a:t>
            </a:r>
            <a:endParaRPr lang="en-GB" dirty="0"/>
          </a:p>
        </p:txBody>
      </p:sp>
      <p:sp>
        <p:nvSpPr>
          <p:cNvPr id="3" name="Footer Placeholder 2"/>
          <p:cNvSpPr>
            <a:spLocks noGrp="1"/>
          </p:cNvSpPr>
          <p:nvPr>
            <p:ph type="ftr" sz="quarter" idx="10"/>
          </p:nvPr>
        </p:nvSpPr>
        <p:spPr>
          <a:xfrm>
            <a:off x="938953" y="6188968"/>
            <a:ext cx="4114800" cy="215067"/>
          </a:xfrm>
          <a:prstGeom prst="rect">
            <a:avLst/>
          </a:prstGeom>
        </p:spPr>
        <p:txBody>
          <a:bodyPr/>
          <a:lstStyle>
            <a:lvl1pPr>
              <a:defRPr sz="1067"/>
            </a:lvl1pPr>
          </a:lstStyle>
          <a:p>
            <a:r>
              <a:rPr lang="en-US" dirty="0">
                <a:solidFill>
                  <a:srgbClr val="000000"/>
                </a:solidFill>
              </a:rPr>
              <a:t>Copyright © 2015 BSI. All rights reserved.</a:t>
            </a:r>
            <a:endParaRPr lang="en-GB" dirty="0">
              <a:solidFill>
                <a:srgbClr val="000000"/>
              </a:solidFill>
            </a:endParaRPr>
          </a:p>
        </p:txBody>
      </p:sp>
      <p:sp>
        <p:nvSpPr>
          <p:cNvPr id="7" name="Text Placeholder 6"/>
          <p:cNvSpPr>
            <a:spLocks noGrp="1"/>
          </p:cNvSpPr>
          <p:nvPr>
            <p:ph type="body" sz="quarter" idx="12" hasCustomPrompt="1"/>
          </p:nvPr>
        </p:nvSpPr>
        <p:spPr>
          <a:xfrm>
            <a:off x="450851" y="1315314"/>
            <a:ext cx="11263629" cy="238687"/>
          </a:xfrm>
          <a:prstGeom prst="rect">
            <a:avLst/>
          </a:prstGeom>
        </p:spPr>
        <p:txBody>
          <a:bodyPr lIns="0" tIns="0" rIns="0" bIns="0">
            <a:noAutofit/>
          </a:bodyPr>
          <a:lstStyle>
            <a:lvl1pPr marL="0" indent="0">
              <a:buNone/>
              <a:defRPr sz="2400" b="1">
                <a:solidFill>
                  <a:schemeClr val="tx2"/>
                </a:solidFill>
              </a:defRPr>
            </a:lvl1pPr>
          </a:lstStyle>
          <a:p>
            <a:pPr lvl="0"/>
            <a:r>
              <a:rPr lang="en-US" dirty="0"/>
              <a:t>Large subhead red</a:t>
            </a:r>
          </a:p>
        </p:txBody>
      </p:sp>
      <p:sp>
        <p:nvSpPr>
          <p:cNvPr id="9" name="Text Placeholder 6"/>
          <p:cNvSpPr>
            <a:spLocks noGrp="1"/>
          </p:cNvSpPr>
          <p:nvPr>
            <p:ph type="body" sz="quarter" idx="14"/>
          </p:nvPr>
        </p:nvSpPr>
        <p:spPr>
          <a:xfrm>
            <a:off x="450851" y="1716513"/>
            <a:ext cx="11263629" cy="4072903"/>
          </a:xfrm>
          <a:prstGeom prst="rect">
            <a:avLst/>
          </a:prstGeom>
        </p:spPr>
        <p:txBody>
          <a:bodyPr lIns="0" tIns="0" rIns="0" bIns="0">
            <a:normAutofit/>
          </a:bodyPr>
          <a:lstStyle>
            <a:lvl1pPr marL="0" indent="0">
              <a:lnSpc>
                <a:spcPct val="100000"/>
              </a:lnSpc>
              <a:spcBef>
                <a:spcPts val="800"/>
              </a:spcBef>
              <a:buNone/>
              <a:defRPr sz="2133">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05932398"/>
      </p:ext>
    </p:extLst>
  </p:cSld>
  <p:clrMapOvr>
    <a:masterClrMapping/>
  </p:clrMapOvr>
  <p:extLst>
    <p:ext uri="{DCECCB84-F9BA-43D5-87BE-67443E8EF086}">
      <p15:sldGuideLst xmlns:p15="http://schemas.microsoft.com/office/powerpoint/2012/main">
        <p15:guide id="1" orient="horz" pos="2460">
          <p15:clr>
            <a:srgbClr val="FBAE40"/>
          </p15:clr>
        </p15:guide>
        <p15:guide id="2" pos="2760">
          <p15:clr>
            <a:srgbClr val="FBAE40"/>
          </p15:clr>
        </p15:guide>
        <p15:guide id="3" pos="300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ig white dot teal background">
    <p:bg>
      <p:bgPr>
        <a:solidFill>
          <a:schemeClr val="accent2"/>
        </a:solidFill>
        <a:effectLst/>
      </p:bgPr>
    </p:bg>
    <p:spTree>
      <p:nvGrpSpPr>
        <p:cNvPr id="1" name=""/>
        <p:cNvGrpSpPr/>
        <p:nvPr/>
      </p:nvGrpSpPr>
      <p:grpSpPr>
        <a:xfrm>
          <a:off x="0" y="0"/>
          <a:ext cx="0" cy="0"/>
          <a:chOff x="0" y="0"/>
          <a:chExt cx="0" cy="0"/>
        </a:xfrm>
      </p:grpSpPr>
      <p:sp>
        <p:nvSpPr>
          <p:cNvPr id="11" name="Freeform 10"/>
          <p:cNvSpPr/>
          <p:nvPr userDrawn="1"/>
        </p:nvSpPr>
        <p:spPr>
          <a:xfrm>
            <a:off x="-34274" y="0"/>
            <a:ext cx="11772867" cy="6858000"/>
          </a:xfrm>
          <a:custGeom>
            <a:avLst/>
            <a:gdLst>
              <a:gd name="connsiteX0" fmla="*/ 0 w 11772866"/>
              <a:gd name="connsiteY0" fmla="*/ 0 h 6858000"/>
              <a:gd name="connsiteX1" fmla="*/ 10932702 w 11772866"/>
              <a:gd name="connsiteY1" fmla="*/ 0 h 6858000"/>
              <a:gd name="connsiteX2" fmla="*/ 10994806 w 11772866"/>
              <a:gd name="connsiteY2" fmla="*/ 108010 h 6858000"/>
              <a:gd name="connsiteX3" fmla="*/ 11772866 w 11772866"/>
              <a:gd name="connsiteY3" fmla="*/ 3180804 h 6858000"/>
              <a:gd name="connsiteX4" fmla="*/ 10671902 w 11772866"/>
              <a:gd name="connsiteY4" fmla="*/ 6785115 h 6858000"/>
              <a:gd name="connsiteX5" fmla="*/ 10620072 w 11772866"/>
              <a:gd name="connsiteY5" fmla="*/ 6858000 h 6858000"/>
              <a:gd name="connsiteX6" fmla="*/ 32621 w 11772866"/>
              <a:gd name="connsiteY6" fmla="*/ 6858000 h 6858000"/>
              <a:gd name="connsiteX7" fmla="*/ 0 w 11772866"/>
              <a:gd name="connsiteY7" fmla="*/ 6812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2866" h="6858000">
                <a:moveTo>
                  <a:pt x="0" y="0"/>
                </a:moveTo>
                <a:lnTo>
                  <a:pt x="10932702" y="0"/>
                </a:lnTo>
                <a:lnTo>
                  <a:pt x="10994806" y="108010"/>
                </a:lnTo>
                <a:cubicBezTo>
                  <a:pt x="11491010" y="1021439"/>
                  <a:pt x="11772866" y="2068206"/>
                  <a:pt x="11772866" y="3180804"/>
                </a:cubicBezTo>
                <a:cubicBezTo>
                  <a:pt x="11772866" y="4515922"/>
                  <a:pt x="11366993" y="5756244"/>
                  <a:pt x="10671902" y="6785115"/>
                </a:cubicBezTo>
                <a:lnTo>
                  <a:pt x="10620072" y="6858000"/>
                </a:lnTo>
                <a:lnTo>
                  <a:pt x="32621" y="6858000"/>
                </a:lnTo>
                <a:lnTo>
                  <a:pt x="0" y="681212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9" name="Oval 18"/>
          <p:cNvSpPr>
            <a:spLocks noChangeAspect="1"/>
          </p:cNvSpPr>
          <p:nvPr userDrawn="1"/>
        </p:nvSpPr>
        <p:spPr>
          <a:xfrm>
            <a:off x="11594592" y="6300219"/>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355"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355"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dirty="0">
              <a:ln>
                <a:noFill/>
              </a:ln>
              <a:solidFill>
                <a:srgbClr val="FF2B1F"/>
              </a:solidFill>
              <a:effectLst/>
              <a:uLnTx/>
              <a:uFillTx/>
              <a:latin typeface="Tahoma"/>
              <a:ea typeface="+mn-ea"/>
              <a:cs typeface="Tahoma"/>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6123477"/>
            <a:ext cx="12242044" cy="734523"/>
          </a:xfrm>
          <a:prstGeom prst="rect">
            <a:avLst/>
          </a:prstGeom>
        </p:spPr>
      </p:pic>
      <p:sp>
        <p:nvSpPr>
          <p:cNvPr id="10" name="Title 1"/>
          <p:cNvSpPr>
            <a:spLocks noGrp="1"/>
          </p:cNvSpPr>
          <p:nvPr>
            <p:ph type="ctrTitle" hasCustomPrompt="1"/>
          </p:nvPr>
        </p:nvSpPr>
        <p:spPr>
          <a:xfrm>
            <a:off x="457200" y="649224"/>
            <a:ext cx="9418320" cy="548640"/>
          </a:xfrm>
          <a:prstGeom prst="rect">
            <a:avLst/>
          </a:prstGeom>
        </p:spPr>
        <p:txBody>
          <a:bodyPr>
            <a:noAutofit/>
          </a:bodyPr>
          <a:lstStyle>
            <a:lvl1pPr algn="l">
              <a:defRPr sz="3200" baseline="0"/>
            </a:lvl1pPr>
          </a:lstStyle>
          <a:p>
            <a:r>
              <a:rPr lang="en-US" dirty="0"/>
              <a:t>Body slide header</a:t>
            </a:r>
            <a:endParaRPr lang="en-GB" dirty="0"/>
          </a:p>
        </p:txBody>
      </p:sp>
      <p:sp>
        <p:nvSpPr>
          <p:cNvPr id="12" name="Content Placeholder 5"/>
          <p:cNvSpPr>
            <a:spLocks noGrp="1"/>
          </p:cNvSpPr>
          <p:nvPr>
            <p:ph sz="quarter" idx="10" hasCustomPrompt="1"/>
          </p:nvPr>
        </p:nvSpPr>
        <p:spPr>
          <a:xfrm>
            <a:off x="457202" y="1371601"/>
            <a:ext cx="9418639" cy="4751875"/>
          </a:xfrm>
          <a:prstGeom prst="rect">
            <a:avLst/>
          </a:prstGeo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070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Who we are Slide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userDrawn="1"/>
        </p:nvSpPr>
        <p:spPr>
          <a:xfrm>
            <a:off x="0" y="2645"/>
            <a:ext cx="12188952" cy="6855359"/>
          </a:xfrm>
          <a:prstGeom prst="rect">
            <a:avLst/>
          </a:prstGeom>
          <a:solidFill>
            <a:schemeClr val="tx1">
              <a:alpha val="25000"/>
            </a:schemeClr>
          </a:solidFill>
          <a:ln>
            <a:noFill/>
          </a:ln>
          <a:effectLst>
            <a:outerShdw blurRad="1524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17C05B64-B0F7-C24E-9CB8-9A84A0F8A2A5}"/>
              </a:ext>
            </a:extLst>
          </p:cNvPr>
          <p:cNvSpPr/>
          <p:nvPr userDrawn="1"/>
        </p:nvSpPr>
        <p:spPr>
          <a:xfrm>
            <a:off x="3998164" y="-23356"/>
            <a:ext cx="8193837" cy="6878715"/>
          </a:xfrm>
          <a:custGeom>
            <a:avLst/>
            <a:gdLst>
              <a:gd name="connsiteX0" fmla="*/ 1738793 w 8193837"/>
              <a:gd name="connsiteY0" fmla="*/ 0 h 6858000"/>
              <a:gd name="connsiteX1" fmla="*/ 8193837 w 8193837"/>
              <a:gd name="connsiteY1" fmla="*/ 0 h 6858000"/>
              <a:gd name="connsiteX2" fmla="*/ 8193837 w 8193837"/>
              <a:gd name="connsiteY2" fmla="*/ 6858000 h 6858000"/>
              <a:gd name="connsiteX3" fmla="*/ 1002313 w 8193837"/>
              <a:gd name="connsiteY3" fmla="*/ 6858000 h 6858000"/>
              <a:gd name="connsiteX4" fmla="*/ 868343 w 8193837"/>
              <a:gd name="connsiteY4" fmla="*/ 6669606 h 6858000"/>
              <a:gd name="connsiteX5" fmla="*/ 0 w 8193837"/>
              <a:gd name="connsiteY5" fmla="*/ 3826845 h 6858000"/>
              <a:gd name="connsiteX6" fmla="*/ 1665778 w 8193837"/>
              <a:gd name="connsiteY6" fmla="*/ 632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3837" h="6858000">
                <a:moveTo>
                  <a:pt x="1738793" y="0"/>
                </a:moveTo>
                <a:lnTo>
                  <a:pt x="8193837" y="0"/>
                </a:lnTo>
                <a:lnTo>
                  <a:pt x="8193837" y="6858000"/>
                </a:lnTo>
                <a:lnTo>
                  <a:pt x="1002313" y="6858000"/>
                </a:lnTo>
                <a:lnTo>
                  <a:pt x="868343" y="6669606"/>
                </a:lnTo>
                <a:cubicBezTo>
                  <a:pt x="320116" y="5858124"/>
                  <a:pt x="0" y="4879868"/>
                  <a:pt x="0" y="3826845"/>
                </a:cubicBezTo>
                <a:cubicBezTo>
                  <a:pt x="0" y="2335063"/>
                  <a:pt x="642456" y="993334"/>
                  <a:pt x="1665778" y="63248"/>
                </a:cubicBezTo>
                <a:close/>
              </a:path>
            </a:pathLst>
          </a:custGeom>
          <a:solidFill>
            <a:srgbClr val="1D9BA8">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dirty="0">
                <a:solidFill>
                  <a:srgbClr val="FF0000"/>
                </a:solidFill>
              </a:rPr>
              <a:t> </a:t>
            </a:r>
          </a:p>
        </p:txBody>
      </p:sp>
      <p:sp>
        <p:nvSpPr>
          <p:cNvPr id="19" name="Text Placeholder 4"/>
          <p:cNvSpPr>
            <a:spLocks noGrp="1"/>
          </p:cNvSpPr>
          <p:nvPr>
            <p:ph type="body" sz="quarter" idx="18"/>
          </p:nvPr>
        </p:nvSpPr>
        <p:spPr>
          <a:xfrm>
            <a:off x="471895" y="1498601"/>
            <a:ext cx="3405164" cy="1256792"/>
          </a:xfrm>
        </p:spPr>
        <p:txBody>
          <a:bodyPr/>
          <a:lstStyle>
            <a:lvl1pPr marL="0" indent="0">
              <a:buFont typeface="Arial" charset="0"/>
              <a:buNone/>
              <a:defRPr sz="3199">
                <a:solidFill>
                  <a:schemeClr val="bg1"/>
                </a:solidFill>
              </a:defRPr>
            </a:lvl1pPr>
          </a:lstStyle>
          <a:p>
            <a:pPr lvl="0"/>
            <a:r>
              <a:rPr lang="en-US" dirty="0"/>
              <a:t>Click to edit Master text styles</a:t>
            </a:r>
          </a:p>
        </p:txBody>
      </p:sp>
      <p:sp>
        <p:nvSpPr>
          <p:cNvPr id="8" name="Oval 7"/>
          <p:cNvSpPr>
            <a:spLocks noChangeAspect="1"/>
          </p:cNvSpPr>
          <p:nvPr userDrawn="1"/>
        </p:nvSpPr>
        <p:spPr>
          <a:xfrm>
            <a:off x="11596376" y="629664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19"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19"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dirty="0">
              <a:ln>
                <a:noFill/>
              </a:ln>
              <a:solidFill>
                <a:srgbClr val="FF2B1F"/>
              </a:solidFill>
              <a:effectLst/>
              <a:uLnTx/>
              <a:uFillTx/>
              <a:latin typeface="Tahoma"/>
              <a:ea typeface="+mn-ea"/>
              <a:cs typeface="Tahoma"/>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24023"/>
            <a:ext cx="12188952" cy="731336"/>
          </a:xfrm>
          <a:prstGeom prst="rect">
            <a:avLst/>
          </a:prstGeom>
        </p:spPr>
      </p:pic>
    </p:spTree>
    <p:extLst>
      <p:ext uri="{BB962C8B-B14F-4D97-AF65-F5344CB8AC3E}">
        <p14:creationId xmlns:p14="http://schemas.microsoft.com/office/powerpoint/2010/main" val="2231666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Auto 2 column with 1 heading Pushing ti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Freeform 20"/>
          <p:cNvSpPr/>
          <p:nvPr userDrawn="1"/>
        </p:nvSpPr>
        <p:spPr>
          <a:xfrm>
            <a:off x="4659088" y="-2035"/>
            <a:ext cx="7532915" cy="6860035"/>
          </a:xfrm>
          <a:custGeom>
            <a:avLst/>
            <a:gdLst>
              <a:gd name="connsiteX0" fmla="*/ 1564680 w 7546848"/>
              <a:gd name="connsiteY0" fmla="*/ 0 h 6870456"/>
              <a:gd name="connsiteX1" fmla="*/ 7546848 w 7546848"/>
              <a:gd name="connsiteY1" fmla="*/ 0 h 6870456"/>
              <a:gd name="connsiteX2" fmla="*/ 7546848 w 7546848"/>
              <a:gd name="connsiteY2" fmla="*/ 6870456 h 6870456"/>
              <a:gd name="connsiteX3" fmla="*/ 916349 w 7546848"/>
              <a:gd name="connsiteY3" fmla="*/ 6870456 h 6870456"/>
              <a:gd name="connsiteX4" fmla="*/ 794285 w 7546848"/>
              <a:gd name="connsiteY4" fmla="*/ 6680054 h 6870456"/>
              <a:gd name="connsiteX5" fmla="*/ 0 w 7546848"/>
              <a:gd name="connsiteY5" fmla="*/ 3835156 h 6870456"/>
              <a:gd name="connsiteX6" fmla="*/ 1425268 w 7546848"/>
              <a:gd name="connsiteY6" fmla="*/ 146225 h 687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6848" h="6870456">
                <a:moveTo>
                  <a:pt x="1564680" y="0"/>
                </a:moveTo>
                <a:lnTo>
                  <a:pt x="7546848" y="0"/>
                </a:lnTo>
                <a:lnTo>
                  <a:pt x="7546848" y="6870456"/>
                </a:lnTo>
                <a:lnTo>
                  <a:pt x="916349" y="6870456"/>
                </a:lnTo>
                <a:lnTo>
                  <a:pt x="794285" y="6680054"/>
                </a:lnTo>
                <a:cubicBezTo>
                  <a:pt x="290252" y="5850527"/>
                  <a:pt x="0" y="4876738"/>
                  <a:pt x="0" y="3835156"/>
                </a:cubicBezTo>
                <a:cubicBezTo>
                  <a:pt x="0" y="2414818"/>
                  <a:pt x="539725" y="1120539"/>
                  <a:pt x="1425268" y="146225"/>
                </a:cubicBezTo>
                <a:close/>
              </a:path>
            </a:pathLst>
          </a:cu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Oval 11"/>
          <p:cNvSpPr>
            <a:spLocks noChangeAspect="1"/>
          </p:cNvSpPr>
          <p:nvPr userDrawn="1"/>
        </p:nvSpPr>
        <p:spPr>
          <a:xfrm>
            <a:off x="11596376" y="629664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19"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19"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dirty="0">
              <a:ln>
                <a:noFill/>
              </a:ln>
              <a:solidFill>
                <a:srgbClr val="FF2B1F"/>
              </a:solidFill>
              <a:effectLst/>
              <a:uLnTx/>
              <a:uFillTx/>
              <a:latin typeface="Tahoma"/>
              <a:ea typeface="+mn-ea"/>
              <a:cs typeface="Tahoma"/>
            </a:endParaRPr>
          </a:p>
        </p:txBody>
      </p:sp>
      <p:sp>
        <p:nvSpPr>
          <p:cNvPr id="11" name="Text Placeholder 4"/>
          <p:cNvSpPr>
            <a:spLocks noGrp="1"/>
          </p:cNvSpPr>
          <p:nvPr>
            <p:ph type="body" sz="quarter" idx="18" hasCustomPrompt="1"/>
          </p:nvPr>
        </p:nvSpPr>
        <p:spPr>
          <a:xfrm>
            <a:off x="6172202" y="649226"/>
            <a:ext cx="5483577" cy="664973"/>
          </a:xfrm>
          <a:prstGeom prst="rect">
            <a:avLst/>
          </a:prstGeom>
        </p:spPr>
        <p:txBody>
          <a:bodyPr/>
          <a:lstStyle>
            <a:lvl1pPr marL="0" indent="0">
              <a:buFont typeface="Arial" charset="0"/>
              <a:buNone/>
              <a:defRPr sz="3199">
                <a:solidFill>
                  <a:schemeClr val="bg1"/>
                </a:solidFill>
              </a:defRPr>
            </a:lvl1pPr>
          </a:lstStyle>
          <a:p>
            <a:pPr lvl="0"/>
            <a:r>
              <a:rPr lang="en-US" dirty="0"/>
              <a:t>Divider Slide Headline</a:t>
            </a:r>
          </a:p>
        </p:txBody>
      </p:sp>
      <p:sp>
        <p:nvSpPr>
          <p:cNvPr id="14" name="Text Placeholder 4"/>
          <p:cNvSpPr>
            <a:spLocks noGrp="1"/>
          </p:cNvSpPr>
          <p:nvPr>
            <p:ph type="body" sz="quarter" idx="20" hasCustomPrompt="1"/>
          </p:nvPr>
        </p:nvSpPr>
        <p:spPr>
          <a:xfrm>
            <a:off x="6172202" y="1371601"/>
            <a:ext cx="5483577" cy="4706156"/>
          </a:xfrm>
          <a:prstGeom prst="rect">
            <a:avLst/>
          </a:prstGeom>
        </p:spPr>
        <p:txBody>
          <a:bodyPr anchor="t" anchorCtr="0"/>
          <a:lstStyle>
            <a:lvl1pPr marL="457039" marR="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sz="2399">
                <a:solidFill>
                  <a:schemeClr val="bg1"/>
                </a:solidFill>
              </a:defRPr>
            </a:lvl1pPr>
          </a:lstStyle>
          <a:p>
            <a:pPr marL="0" marR="0" lvl="0" indent="0"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None/>
              <a:tabLst/>
              <a:defRPr/>
            </a:pPr>
            <a:r>
              <a:rPr lang="en-US" dirty="0"/>
              <a:t>Text goes here and may continue to another line or lines below as necessary</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a:p>
            <a:pPr marL="457039" marR="0" lvl="0" indent="-457039" algn="l" defTabSz="1218744" rtl="0" eaLnBrk="1" fontAlgn="auto" latinLnBrk="0" hangingPunct="1">
              <a:lnSpc>
                <a:spcPct val="110000"/>
              </a:lnSpc>
              <a:spcBef>
                <a:spcPts val="1333"/>
              </a:spcBef>
              <a:spcAft>
                <a:spcPts val="0"/>
              </a:spcAft>
              <a:buClr>
                <a:schemeClr val="bg2"/>
              </a:buClr>
              <a:buSzPct val="104000"/>
              <a:buFont typeface="Arial" panose="020B0604020202020204" pitchFamily="34" charset="0"/>
              <a:buChar char="•"/>
              <a:tabLst/>
              <a:defRPr/>
            </a:pPr>
            <a:r>
              <a:rPr lang="en-US" dirty="0"/>
              <a:t>List</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4023"/>
            <a:ext cx="12188952" cy="731336"/>
          </a:xfrm>
          <a:prstGeom prst="rect">
            <a:avLst/>
          </a:prstGeom>
        </p:spPr>
      </p:pic>
    </p:spTree>
    <p:extLst>
      <p:ext uri="{BB962C8B-B14F-4D97-AF65-F5344CB8AC3E}">
        <p14:creationId xmlns:p14="http://schemas.microsoft.com/office/powerpoint/2010/main" val="2904974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Food Divider pag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7" y="0"/>
            <a:ext cx="12195049" cy="6858000"/>
          </a:xfrm>
          <a:prstGeom prst="rect">
            <a:avLst/>
          </a:prstGeom>
        </p:spPr>
      </p:pic>
      <p:sp>
        <p:nvSpPr>
          <p:cNvPr id="10" name="Freeform 9"/>
          <p:cNvSpPr/>
          <p:nvPr userDrawn="1"/>
        </p:nvSpPr>
        <p:spPr>
          <a:xfrm>
            <a:off x="4659088" y="-2035"/>
            <a:ext cx="7532915" cy="6860035"/>
          </a:xfrm>
          <a:custGeom>
            <a:avLst/>
            <a:gdLst>
              <a:gd name="connsiteX0" fmla="*/ 1564680 w 7546848"/>
              <a:gd name="connsiteY0" fmla="*/ 0 h 6870456"/>
              <a:gd name="connsiteX1" fmla="*/ 7546848 w 7546848"/>
              <a:gd name="connsiteY1" fmla="*/ 0 h 6870456"/>
              <a:gd name="connsiteX2" fmla="*/ 7546848 w 7546848"/>
              <a:gd name="connsiteY2" fmla="*/ 6870456 h 6870456"/>
              <a:gd name="connsiteX3" fmla="*/ 916349 w 7546848"/>
              <a:gd name="connsiteY3" fmla="*/ 6870456 h 6870456"/>
              <a:gd name="connsiteX4" fmla="*/ 794285 w 7546848"/>
              <a:gd name="connsiteY4" fmla="*/ 6680054 h 6870456"/>
              <a:gd name="connsiteX5" fmla="*/ 0 w 7546848"/>
              <a:gd name="connsiteY5" fmla="*/ 3835156 h 6870456"/>
              <a:gd name="connsiteX6" fmla="*/ 1425268 w 7546848"/>
              <a:gd name="connsiteY6" fmla="*/ 146225 h 687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6848" h="6870456">
                <a:moveTo>
                  <a:pt x="1564680" y="0"/>
                </a:moveTo>
                <a:lnTo>
                  <a:pt x="7546848" y="0"/>
                </a:lnTo>
                <a:lnTo>
                  <a:pt x="7546848" y="6870456"/>
                </a:lnTo>
                <a:lnTo>
                  <a:pt x="916349" y="6870456"/>
                </a:lnTo>
                <a:lnTo>
                  <a:pt x="794285" y="6680054"/>
                </a:lnTo>
                <a:cubicBezTo>
                  <a:pt x="290252" y="5850527"/>
                  <a:pt x="0" y="4876738"/>
                  <a:pt x="0" y="3835156"/>
                </a:cubicBezTo>
                <a:cubicBezTo>
                  <a:pt x="0" y="2414818"/>
                  <a:pt x="539725" y="1120539"/>
                  <a:pt x="1425268" y="146225"/>
                </a:cubicBezTo>
                <a:close/>
              </a:path>
            </a:pathLst>
          </a:custGeom>
          <a:solidFill>
            <a:srgbClr val="FF0000">
              <a:alpha val="8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 Placeholder 4"/>
          <p:cNvSpPr>
            <a:spLocks noGrp="1"/>
          </p:cNvSpPr>
          <p:nvPr>
            <p:ph type="body" sz="quarter" idx="18" hasCustomPrompt="1"/>
          </p:nvPr>
        </p:nvSpPr>
        <p:spPr>
          <a:xfrm>
            <a:off x="6172202" y="3272028"/>
            <a:ext cx="5483577" cy="664973"/>
          </a:xfrm>
          <a:prstGeom prst="rect">
            <a:avLst/>
          </a:prstGeom>
        </p:spPr>
        <p:txBody>
          <a:bodyPr/>
          <a:lstStyle>
            <a:lvl1pPr marL="0" indent="0">
              <a:buFont typeface="Arial" charset="0"/>
              <a:buNone/>
              <a:defRPr sz="3199">
                <a:solidFill>
                  <a:schemeClr val="bg1"/>
                </a:solidFill>
              </a:defRPr>
            </a:lvl1pPr>
          </a:lstStyle>
          <a:p>
            <a:pPr lvl="0"/>
            <a:r>
              <a:rPr lang="en-US" dirty="0"/>
              <a:t>Divider Slide Headline</a:t>
            </a:r>
          </a:p>
        </p:txBody>
      </p:sp>
      <p:sp>
        <p:nvSpPr>
          <p:cNvPr id="16" name="Text Placeholder 4"/>
          <p:cNvSpPr>
            <a:spLocks noGrp="1"/>
          </p:cNvSpPr>
          <p:nvPr>
            <p:ph type="body" sz="quarter" idx="20" hasCustomPrompt="1"/>
          </p:nvPr>
        </p:nvSpPr>
        <p:spPr>
          <a:xfrm>
            <a:off x="6172202" y="4041387"/>
            <a:ext cx="5483577" cy="1546615"/>
          </a:xfrm>
          <a:prstGeom prst="rect">
            <a:avLst/>
          </a:prstGeom>
        </p:spPr>
        <p:txBody>
          <a:bodyPr/>
          <a:lstStyle>
            <a:lvl1pPr marL="0" indent="0">
              <a:buFont typeface="Arial" charset="0"/>
              <a:buNone/>
              <a:defRPr sz="3199">
                <a:solidFill>
                  <a:schemeClr val="bg1"/>
                </a:solidFill>
              </a:defRPr>
            </a:lvl1pPr>
          </a:lstStyle>
          <a:p>
            <a:pPr lvl="0"/>
            <a:r>
              <a:rPr lang="en-US" dirty="0"/>
              <a:t>Text goes here and may continue to another line or lines below as necessary</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4023"/>
            <a:ext cx="12188952" cy="731336"/>
          </a:xfrm>
          <a:prstGeom prst="rect">
            <a:avLst/>
          </a:prstGeom>
        </p:spPr>
      </p:pic>
      <p:sp>
        <p:nvSpPr>
          <p:cNvPr id="8" name="Oval 7"/>
          <p:cNvSpPr>
            <a:spLocks noChangeAspect="1"/>
          </p:cNvSpPr>
          <p:nvPr userDrawn="1"/>
        </p:nvSpPr>
        <p:spPr>
          <a:xfrm>
            <a:off x="11596376" y="6296646"/>
            <a:ext cx="288000" cy="2879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19"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schemeClr val="tx1"/>
                </a:solidFill>
                <a:effectLst/>
                <a:uLnTx/>
                <a:uFillTx/>
                <a:latin typeface="Tahoma"/>
                <a:ea typeface="+mn-ea"/>
                <a:cs typeface="Tahoma"/>
              </a:rPr>
              <a:pPr marL="0" marR="0" lvl="0" indent="0" algn="ctr" defTabSz="457219"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dirty="0">
              <a:ln>
                <a:noFill/>
              </a:ln>
              <a:solidFill>
                <a:schemeClr val="tx1"/>
              </a:solidFill>
              <a:effectLst/>
              <a:uLnTx/>
              <a:uFillTx/>
              <a:latin typeface="Tahoma"/>
              <a:ea typeface="+mn-ea"/>
              <a:cs typeface="Tahoma"/>
            </a:endParaRPr>
          </a:p>
        </p:txBody>
      </p:sp>
    </p:spTree>
    <p:extLst>
      <p:ext uri="{BB962C8B-B14F-4D97-AF65-F5344CB8AC3E}">
        <p14:creationId xmlns:p14="http://schemas.microsoft.com/office/powerpoint/2010/main" val="3876409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Who we are Slid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Freeform 15"/>
          <p:cNvSpPr/>
          <p:nvPr userDrawn="1"/>
        </p:nvSpPr>
        <p:spPr>
          <a:xfrm>
            <a:off x="0" y="-13848"/>
            <a:ext cx="7543800" cy="6871847"/>
          </a:xfrm>
          <a:custGeom>
            <a:avLst/>
            <a:gdLst>
              <a:gd name="connsiteX0" fmla="*/ 0 w 7518218"/>
              <a:gd name="connsiteY0" fmla="*/ 0 h 6871847"/>
              <a:gd name="connsiteX1" fmla="*/ 5812743 w 7518218"/>
              <a:gd name="connsiteY1" fmla="*/ 0 h 6871847"/>
              <a:gd name="connsiteX2" fmla="*/ 5993430 w 7518218"/>
              <a:gd name="connsiteY2" fmla="*/ 172269 h 6871847"/>
              <a:gd name="connsiteX3" fmla="*/ 7518218 w 7518218"/>
              <a:gd name="connsiteY3" fmla="*/ 3853435 h 6871847"/>
              <a:gd name="connsiteX4" fmla="*/ 6629123 w 7518218"/>
              <a:gd name="connsiteY4" fmla="*/ 6764134 h 6871847"/>
              <a:gd name="connsiteX5" fmla="*/ 6552527 w 7518218"/>
              <a:gd name="connsiteY5" fmla="*/ 6871847 h 6871847"/>
              <a:gd name="connsiteX6" fmla="*/ 0 w 7518218"/>
              <a:gd name="connsiteY6" fmla="*/ 6871847 h 687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8218" h="6871847">
                <a:moveTo>
                  <a:pt x="0" y="0"/>
                </a:moveTo>
                <a:lnTo>
                  <a:pt x="5812743" y="0"/>
                </a:lnTo>
                <a:lnTo>
                  <a:pt x="5993430" y="172269"/>
                </a:lnTo>
                <a:cubicBezTo>
                  <a:pt x="6935522" y="1114361"/>
                  <a:pt x="7518218" y="2415850"/>
                  <a:pt x="7518218" y="3853435"/>
                </a:cubicBezTo>
                <a:cubicBezTo>
                  <a:pt x="7518218" y="4931624"/>
                  <a:pt x="7190452" y="5933259"/>
                  <a:pt x="6629123" y="6764134"/>
                </a:cubicBezTo>
                <a:lnTo>
                  <a:pt x="6552527" y="6871847"/>
                </a:lnTo>
                <a:lnTo>
                  <a:pt x="0" y="6871847"/>
                </a:lnTo>
                <a:close/>
              </a:path>
            </a:pathLst>
          </a:custGeom>
          <a:solidFill>
            <a:srgbClr val="FF0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 </a:t>
            </a:r>
          </a:p>
        </p:txBody>
      </p:sp>
      <p:sp>
        <p:nvSpPr>
          <p:cNvPr id="13" name="Oval 12"/>
          <p:cNvSpPr>
            <a:spLocks noChangeAspect="1"/>
          </p:cNvSpPr>
          <p:nvPr userDrawn="1"/>
        </p:nvSpPr>
        <p:spPr>
          <a:xfrm>
            <a:off x="11596376" y="629664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367"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367"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dirty="0">
              <a:ln>
                <a:noFill/>
              </a:ln>
              <a:solidFill>
                <a:srgbClr val="FF2B1F"/>
              </a:solidFill>
              <a:effectLst/>
              <a:uLnTx/>
              <a:uFillTx/>
              <a:latin typeface="Tahoma"/>
              <a:ea typeface="+mn-ea"/>
              <a:cs typeface="Tahoma"/>
            </a:endParaRPr>
          </a:p>
        </p:txBody>
      </p:sp>
      <p:sp>
        <p:nvSpPr>
          <p:cNvPr id="27" name="Text Placeholder 4"/>
          <p:cNvSpPr>
            <a:spLocks noGrp="1"/>
          </p:cNvSpPr>
          <p:nvPr>
            <p:ph type="body" sz="quarter" idx="18" hasCustomPrompt="1"/>
          </p:nvPr>
        </p:nvSpPr>
        <p:spPr>
          <a:xfrm>
            <a:off x="457201" y="649224"/>
            <a:ext cx="5483577" cy="664973"/>
          </a:xfrm>
        </p:spPr>
        <p:txBody>
          <a:bodyPr/>
          <a:lstStyle>
            <a:lvl1pPr marL="0" indent="0">
              <a:buFont typeface="Arial" charset="0"/>
              <a:buNone/>
              <a:defRPr sz="3200">
                <a:solidFill>
                  <a:schemeClr val="bg1"/>
                </a:solidFill>
              </a:defRPr>
            </a:lvl1pPr>
          </a:lstStyle>
          <a:p>
            <a:pPr lvl="0"/>
            <a:r>
              <a:rPr lang="en-US" dirty="0"/>
              <a:t>Divider Slide Headline</a:t>
            </a:r>
          </a:p>
        </p:txBody>
      </p:sp>
      <p:sp>
        <p:nvSpPr>
          <p:cNvPr id="28" name="Text Placeholder 4"/>
          <p:cNvSpPr>
            <a:spLocks noGrp="1"/>
          </p:cNvSpPr>
          <p:nvPr>
            <p:ph type="body" sz="quarter" idx="20" hasCustomPrompt="1"/>
          </p:nvPr>
        </p:nvSpPr>
        <p:spPr>
          <a:xfrm>
            <a:off x="457201" y="1417321"/>
            <a:ext cx="5483577" cy="4706156"/>
          </a:xfrm>
        </p:spPr>
        <p:txBody>
          <a:bodyPr/>
          <a:lstStyle>
            <a:lvl1pPr marL="342891" indent="-342891">
              <a:buClr>
                <a:schemeClr val="bg2"/>
              </a:buClr>
              <a:buFont typeface="Arial" panose="020B0604020202020204" pitchFamily="34" charset="0"/>
              <a:buChar char="•"/>
              <a:defRPr sz="2400">
                <a:solidFill>
                  <a:schemeClr val="bg1"/>
                </a:solidFill>
              </a:defRPr>
            </a:lvl1pPr>
          </a:lstStyle>
          <a:p>
            <a:pPr lvl="0"/>
            <a:r>
              <a:rPr lang="en-US" dirty="0"/>
              <a:t>Item</a:t>
            </a:r>
          </a:p>
          <a:p>
            <a:pPr lvl="0"/>
            <a:r>
              <a:rPr lang="en-US" dirty="0"/>
              <a:t>Item</a:t>
            </a:r>
          </a:p>
          <a:p>
            <a:pPr lvl="0"/>
            <a:r>
              <a:rPr lang="en-US" dirty="0"/>
              <a:t>Item</a:t>
            </a:r>
          </a:p>
          <a:p>
            <a:pPr lvl="0"/>
            <a:r>
              <a:rPr lang="en-US" dirty="0"/>
              <a:t>Item</a:t>
            </a:r>
          </a:p>
          <a:p>
            <a:pPr lvl="0"/>
            <a:r>
              <a:rPr lang="en-US" dirty="0"/>
              <a:t>Item</a:t>
            </a:r>
          </a:p>
          <a:p>
            <a:pPr lvl="0"/>
            <a:r>
              <a:rPr lang="en-US" dirty="0"/>
              <a:t>Item</a:t>
            </a:r>
          </a:p>
          <a:p>
            <a:pPr lvl="0"/>
            <a:r>
              <a:rPr lang="en-US" dirty="0"/>
              <a:t>Item</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24023"/>
            <a:ext cx="12188952" cy="731336"/>
          </a:xfrm>
          <a:prstGeom prst="rect">
            <a:avLst/>
          </a:prstGeom>
        </p:spPr>
      </p:pic>
    </p:spTree>
    <p:extLst>
      <p:ext uri="{BB962C8B-B14F-4D97-AF65-F5344CB8AC3E}">
        <p14:creationId xmlns:p14="http://schemas.microsoft.com/office/powerpoint/2010/main" val="1590348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sldNum" sz="quarter" idx="10"/>
          </p:nvPr>
        </p:nvSpPr>
        <p:spPr>
          <a:xfrm>
            <a:off x="11241619" y="6455835"/>
            <a:ext cx="467783" cy="173567"/>
          </a:xfrm>
          <a:prstGeom prst="rect">
            <a:avLst/>
          </a:prstGeom>
          <a:ln/>
        </p:spPr>
        <p:txBody>
          <a:bodyPr/>
          <a:lstStyle>
            <a:lvl1pPr>
              <a:defRPr/>
            </a:lvl1pPr>
          </a:lstStyle>
          <a:p>
            <a:pPr>
              <a:defRPr/>
            </a:pPr>
            <a:fld id="{D820DB09-659B-4E91-B13A-DA60722F5D8F}" type="slidenum">
              <a:rPr lang="en-GB"/>
              <a:pPr>
                <a:defRPr/>
              </a:pPr>
              <a:t>‹#›</a:t>
            </a:fld>
            <a:endParaRPr lang="en-GB" dirty="0"/>
          </a:p>
        </p:txBody>
      </p:sp>
    </p:spTree>
    <p:extLst>
      <p:ext uri="{BB962C8B-B14F-4D97-AF65-F5344CB8AC3E}">
        <p14:creationId xmlns:p14="http://schemas.microsoft.com/office/powerpoint/2010/main" val="306883162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Who we are Slide 1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8" y="3"/>
            <a:ext cx="12192000" cy="6857999"/>
          </a:xfrm>
          <a:prstGeom prst="rect">
            <a:avLst/>
          </a:prstGeom>
        </p:spPr>
      </p:pic>
      <p:sp>
        <p:nvSpPr>
          <p:cNvPr id="11" name="Freeform 10">
            <a:extLst>
              <a:ext uri="{FF2B5EF4-FFF2-40B4-BE49-F238E27FC236}">
                <a16:creationId xmlns:a16="http://schemas.microsoft.com/office/drawing/2014/main" id="{17C05B64-B0F7-C24E-9CB8-9A84A0F8A2A5}"/>
              </a:ext>
            </a:extLst>
          </p:cNvPr>
          <p:cNvSpPr/>
          <p:nvPr userDrawn="1"/>
        </p:nvSpPr>
        <p:spPr>
          <a:xfrm>
            <a:off x="3998164" y="-23356"/>
            <a:ext cx="8193837" cy="6878715"/>
          </a:xfrm>
          <a:custGeom>
            <a:avLst/>
            <a:gdLst>
              <a:gd name="connsiteX0" fmla="*/ 1738793 w 8193837"/>
              <a:gd name="connsiteY0" fmla="*/ 0 h 6858000"/>
              <a:gd name="connsiteX1" fmla="*/ 8193837 w 8193837"/>
              <a:gd name="connsiteY1" fmla="*/ 0 h 6858000"/>
              <a:gd name="connsiteX2" fmla="*/ 8193837 w 8193837"/>
              <a:gd name="connsiteY2" fmla="*/ 6858000 h 6858000"/>
              <a:gd name="connsiteX3" fmla="*/ 1002313 w 8193837"/>
              <a:gd name="connsiteY3" fmla="*/ 6858000 h 6858000"/>
              <a:gd name="connsiteX4" fmla="*/ 868343 w 8193837"/>
              <a:gd name="connsiteY4" fmla="*/ 6669606 h 6858000"/>
              <a:gd name="connsiteX5" fmla="*/ 0 w 8193837"/>
              <a:gd name="connsiteY5" fmla="*/ 3826845 h 6858000"/>
              <a:gd name="connsiteX6" fmla="*/ 1665778 w 8193837"/>
              <a:gd name="connsiteY6" fmla="*/ 632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3837" h="6858000">
                <a:moveTo>
                  <a:pt x="1738793" y="0"/>
                </a:moveTo>
                <a:lnTo>
                  <a:pt x="8193837" y="0"/>
                </a:lnTo>
                <a:lnTo>
                  <a:pt x="8193837" y="6858000"/>
                </a:lnTo>
                <a:lnTo>
                  <a:pt x="1002313" y="6858000"/>
                </a:lnTo>
                <a:lnTo>
                  <a:pt x="868343" y="6669606"/>
                </a:lnTo>
                <a:cubicBezTo>
                  <a:pt x="320116" y="5858124"/>
                  <a:pt x="0" y="4879868"/>
                  <a:pt x="0" y="3826845"/>
                </a:cubicBezTo>
                <a:cubicBezTo>
                  <a:pt x="0" y="2335063"/>
                  <a:pt x="642456" y="993334"/>
                  <a:pt x="1665778" y="63248"/>
                </a:cubicBezTo>
                <a:close/>
              </a:path>
            </a:pathLst>
          </a:custGeom>
          <a:solidFill>
            <a:srgbClr val="1D9BA8">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dirty="0">
                <a:solidFill>
                  <a:srgbClr val="FF0000"/>
                </a:solidFill>
              </a:rPr>
              <a:t> </a:t>
            </a:r>
          </a:p>
        </p:txBody>
      </p:sp>
      <p:sp>
        <p:nvSpPr>
          <p:cNvPr id="19" name="Text Placeholder 4"/>
          <p:cNvSpPr>
            <a:spLocks noGrp="1"/>
          </p:cNvSpPr>
          <p:nvPr>
            <p:ph type="body" sz="quarter" idx="18"/>
          </p:nvPr>
        </p:nvSpPr>
        <p:spPr>
          <a:xfrm>
            <a:off x="471895" y="1498601"/>
            <a:ext cx="3405164" cy="1256792"/>
          </a:xfrm>
        </p:spPr>
        <p:txBody>
          <a:bodyPr/>
          <a:lstStyle>
            <a:lvl1pPr marL="0" indent="0">
              <a:buFont typeface="Arial" charset="0"/>
              <a:buNone/>
              <a:defRPr sz="3199">
                <a:solidFill>
                  <a:schemeClr val="bg1"/>
                </a:solidFill>
              </a:defRPr>
            </a:lvl1pPr>
          </a:lstStyle>
          <a:p>
            <a:pPr lvl="0"/>
            <a:r>
              <a:rPr lang="en-US" dirty="0"/>
              <a:t>Click to edit Master text styles</a:t>
            </a:r>
          </a:p>
        </p:txBody>
      </p:sp>
      <p:sp>
        <p:nvSpPr>
          <p:cNvPr id="8" name="Oval 7"/>
          <p:cNvSpPr>
            <a:spLocks noChangeAspect="1"/>
          </p:cNvSpPr>
          <p:nvPr userDrawn="1"/>
        </p:nvSpPr>
        <p:spPr>
          <a:xfrm>
            <a:off x="11596376" y="629664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19"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19"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dirty="0">
              <a:ln>
                <a:noFill/>
              </a:ln>
              <a:solidFill>
                <a:srgbClr val="FF2B1F"/>
              </a:solidFill>
              <a:effectLst/>
              <a:uLnTx/>
              <a:uFillTx/>
              <a:latin typeface="Tahoma"/>
              <a:ea typeface="+mn-ea"/>
              <a:cs typeface="Tahoma"/>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24023"/>
            <a:ext cx="12188952" cy="731336"/>
          </a:xfrm>
          <a:prstGeom prst="rect">
            <a:avLst/>
          </a:prstGeom>
        </p:spPr>
      </p:pic>
    </p:spTree>
    <p:extLst>
      <p:ext uri="{BB962C8B-B14F-4D97-AF65-F5344CB8AC3E}">
        <p14:creationId xmlns:p14="http://schemas.microsoft.com/office/powerpoint/2010/main" val="1668083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cSld name="Divider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234" y="0"/>
            <a:ext cx="12187767" cy="6858000"/>
          </a:xfrm>
          <a:prstGeom prst="rect">
            <a:avLst/>
          </a:prstGeom>
          <a:noFill/>
          <a:ln w="9525">
            <a:noFill/>
            <a:miter lim="800000"/>
            <a:headEnd/>
            <a:tailEnd/>
          </a:ln>
        </p:spPr>
      </p:pic>
      <p:sp>
        <p:nvSpPr>
          <p:cNvPr id="2" name="Title 1"/>
          <p:cNvSpPr>
            <a:spLocks noGrp="1"/>
          </p:cNvSpPr>
          <p:nvPr>
            <p:ph type="title"/>
          </p:nvPr>
        </p:nvSpPr>
        <p:spPr>
          <a:xfrm>
            <a:off x="609601" y="1625601"/>
            <a:ext cx="10972800" cy="812800"/>
          </a:xfrm>
        </p:spPr>
        <p:txBody>
          <a:bodyPr>
            <a:normAutofit/>
          </a:bodyPr>
          <a:lstStyle>
            <a:lvl1pPr algn="l">
              <a:defRPr sz="4800" b="0" cap="none">
                <a:solidFill>
                  <a:schemeClr val="bg1"/>
                </a:solidFill>
                <a:latin typeface="Calibri" pitchFamily="34" charset="0"/>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09600" y="2438400"/>
            <a:ext cx="10363200" cy="311440"/>
          </a:xfrm>
        </p:spPr>
        <p:txBody>
          <a:bodyPr anchor="b">
            <a:noAutofit/>
          </a:bodyPr>
          <a:lstStyle>
            <a:lvl1pPr marL="0" indent="0">
              <a:buNone/>
              <a:defRPr sz="2400">
                <a:solidFill>
                  <a:srgbClr val="FFFFFF"/>
                </a:solidFill>
                <a:latin typeface="Calibri" pitchFamily="34" charset="0"/>
              </a:defRPr>
            </a:lvl1pPr>
            <a:lvl2pPr marL="457379" indent="0">
              <a:buNone/>
              <a:defRPr sz="1867">
                <a:solidFill>
                  <a:schemeClr val="tx1">
                    <a:tint val="75000"/>
                  </a:schemeClr>
                </a:solidFill>
              </a:defRPr>
            </a:lvl2pPr>
            <a:lvl3pPr marL="914758" indent="0">
              <a:buNone/>
              <a:defRPr sz="1600">
                <a:solidFill>
                  <a:schemeClr val="tx1">
                    <a:tint val="75000"/>
                  </a:schemeClr>
                </a:solidFill>
              </a:defRPr>
            </a:lvl3pPr>
            <a:lvl4pPr marL="1372138" indent="0">
              <a:buNone/>
              <a:defRPr sz="1467">
                <a:solidFill>
                  <a:schemeClr val="tx1">
                    <a:tint val="75000"/>
                  </a:schemeClr>
                </a:solidFill>
              </a:defRPr>
            </a:lvl4pPr>
            <a:lvl5pPr marL="1829517" indent="0">
              <a:buNone/>
              <a:defRPr sz="1467">
                <a:solidFill>
                  <a:schemeClr val="tx1">
                    <a:tint val="75000"/>
                  </a:schemeClr>
                </a:solidFill>
              </a:defRPr>
            </a:lvl5pPr>
            <a:lvl6pPr marL="2286896" indent="0">
              <a:buNone/>
              <a:defRPr sz="1467">
                <a:solidFill>
                  <a:schemeClr val="tx1">
                    <a:tint val="75000"/>
                  </a:schemeClr>
                </a:solidFill>
              </a:defRPr>
            </a:lvl6pPr>
            <a:lvl7pPr marL="2744275" indent="0">
              <a:buNone/>
              <a:defRPr sz="1467">
                <a:solidFill>
                  <a:schemeClr val="tx1">
                    <a:tint val="75000"/>
                  </a:schemeClr>
                </a:solidFill>
              </a:defRPr>
            </a:lvl7pPr>
            <a:lvl8pPr marL="3201656" indent="0">
              <a:buNone/>
              <a:defRPr sz="1467">
                <a:solidFill>
                  <a:schemeClr val="tx1">
                    <a:tint val="75000"/>
                  </a:schemeClr>
                </a:solidFill>
              </a:defRPr>
            </a:lvl8pPr>
            <a:lvl9pPr marL="3659035" indent="0">
              <a:buNone/>
              <a:defRPr sz="1467">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734172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D8E1-A994-4C89-B744-7EDEBC7AF0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A36B00-8083-4364-AE30-6A4085FD71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EBEE688-D487-46C0-9382-B371D1E13E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2D90BC4A-7CC7-46A4-A0E1-0D2158AF3CDC}"/>
              </a:ext>
            </a:extLst>
          </p:cNvPr>
          <p:cNvCxnSpPr>
            <a:cxnSpLocks/>
          </p:cNvCxnSpPr>
          <p:nvPr/>
        </p:nvCxnSpPr>
        <p:spPr>
          <a:xfrm>
            <a:off x="792903" y="1410353"/>
            <a:ext cx="9562677" cy="0"/>
          </a:xfrm>
          <a:prstGeom prst="line">
            <a:avLst/>
          </a:prstGeom>
          <a:ln w="12700" cmpd="sng">
            <a:solidFill>
              <a:srgbClr val="75BEAE"/>
            </a:solidFill>
          </a:ln>
          <a:effectLst/>
        </p:spPr>
        <p:style>
          <a:lnRef idx="2">
            <a:schemeClr val="dk1"/>
          </a:lnRef>
          <a:fillRef idx="0">
            <a:schemeClr val="dk1"/>
          </a:fillRef>
          <a:effectRef idx="1">
            <a:schemeClr val="dk1"/>
          </a:effectRef>
          <a:fontRef idx="minor">
            <a:schemeClr val="tx1"/>
          </a:fontRef>
        </p:style>
      </p:cxnSp>
      <p:sp>
        <p:nvSpPr>
          <p:cNvPr id="12" name="Date Placeholder 2">
            <a:extLst>
              <a:ext uri="{FF2B5EF4-FFF2-40B4-BE49-F238E27FC236}">
                <a16:creationId xmlns:a16="http://schemas.microsoft.com/office/drawing/2014/main" id="{E25DDDD7-AAD9-4BB4-A5DC-8B884F089EF5}"/>
              </a:ext>
            </a:extLst>
          </p:cNvPr>
          <p:cNvSpPr>
            <a:spLocks noGrp="1"/>
          </p:cNvSpPr>
          <p:nvPr>
            <p:ph type="dt" sz="half" idx="10"/>
          </p:nvPr>
        </p:nvSpPr>
        <p:spPr>
          <a:xfrm>
            <a:off x="2013439" y="6265228"/>
            <a:ext cx="1529861" cy="365122"/>
          </a:xfrm>
          <a:prstGeom prst="rect">
            <a:avLst/>
          </a:prstGeom>
        </p:spPr>
        <p:txBody>
          <a:bodyPr/>
          <a:lstStyle>
            <a:lvl1pPr>
              <a:defRPr>
                <a:solidFill>
                  <a:schemeClr val="bg1"/>
                </a:solidFill>
              </a:defRPr>
            </a:lvl1pPr>
          </a:lstStyle>
          <a:p>
            <a:r>
              <a:rPr lang="en-GB"/>
              <a:t>25 June 2019</a:t>
            </a:r>
            <a:endParaRPr lang="en-GB" dirty="0"/>
          </a:p>
        </p:txBody>
      </p:sp>
      <p:sp>
        <p:nvSpPr>
          <p:cNvPr id="13" name="Footer Placeholder 3">
            <a:extLst>
              <a:ext uri="{FF2B5EF4-FFF2-40B4-BE49-F238E27FC236}">
                <a16:creationId xmlns:a16="http://schemas.microsoft.com/office/drawing/2014/main" id="{078CA978-7A53-4D98-B1A6-F69ED920157A}"/>
              </a:ext>
            </a:extLst>
          </p:cNvPr>
          <p:cNvSpPr>
            <a:spLocks noGrp="1"/>
          </p:cNvSpPr>
          <p:nvPr>
            <p:ph type="ftr" sz="quarter" idx="11"/>
          </p:nvPr>
        </p:nvSpPr>
        <p:spPr>
          <a:xfrm>
            <a:off x="3543300" y="6265227"/>
            <a:ext cx="4286249" cy="365115"/>
          </a:xfrm>
          <a:prstGeom prst="rect">
            <a:avLst/>
          </a:prstGeom>
        </p:spPr>
        <p:txBody>
          <a:bodyPr/>
          <a:lstStyle>
            <a:lvl1pPr>
              <a:defRPr>
                <a:solidFill>
                  <a:schemeClr val="bg1"/>
                </a:solidFill>
              </a:defRPr>
            </a:lvl1pPr>
          </a:lstStyle>
          <a:p>
            <a:r>
              <a:rPr lang="en-GB"/>
              <a:t>Federation Launch </a:t>
            </a:r>
            <a:endParaRPr lang="en-GB" dirty="0"/>
          </a:p>
        </p:txBody>
      </p:sp>
      <p:sp>
        <p:nvSpPr>
          <p:cNvPr id="14" name="Slide Number Placeholder 4">
            <a:extLst>
              <a:ext uri="{FF2B5EF4-FFF2-40B4-BE49-F238E27FC236}">
                <a16:creationId xmlns:a16="http://schemas.microsoft.com/office/drawing/2014/main" id="{57676CD7-DA60-49E8-9068-B744A5CC7851}"/>
              </a:ext>
            </a:extLst>
          </p:cNvPr>
          <p:cNvSpPr>
            <a:spLocks noGrp="1"/>
          </p:cNvSpPr>
          <p:nvPr>
            <p:ph type="sldNum" sz="quarter" idx="12"/>
          </p:nvPr>
        </p:nvSpPr>
        <p:spPr>
          <a:xfrm>
            <a:off x="11353800" y="6265225"/>
            <a:ext cx="533400" cy="365115"/>
          </a:xfrm>
          <a:prstGeom prst="rect">
            <a:avLst/>
          </a:prstGeom>
        </p:spPr>
        <p:txBody>
          <a:bodyPr/>
          <a:lstStyle>
            <a:lvl1pPr>
              <a:defRPr>
                <a:solidFill>
                  <a:schemeClr val="bg1"/>
                </a:solidFill>
              </a:defRPr>
            </a:lvl1p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2732779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5"/>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50" name="Google Shape;50;p5"/>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1" name="Google Shape;51;p5"/>
          <p:cNvSpPr txBox="1">
            <a:spLocks noGrp="1"/>
          </p:cNvSpPr>
          <p:nvPr>
            <p:ph type="sldNum" idx="12"/>
          </p:nvPr>
        </p:nvSpPr>
        <p:spPr>
          <a:xfrm>
            <a:off x="11243489" y="60707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
        <p:nvSpPr>
          <p:cNvPr id="52" name="Google Shape;52;p5">
            <a:hlinkClick r:id="" action="ppaction://noaction"/>
          </p:cNvPr>
          <p:cNvSpPr/>
          <p:nvPr/>
        </p:nvSpPr>
        <p:spPr>
          <a:xfrm>
            <a:off x="11040600" y="0"/>
            <a:ext cx="1151200" cy="605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7625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381004"/>
            <a:ext cx="10972800" cy="480448"/>
          </a:xfrm>
        </p:spPr>
        <p:txBody>
          <a:bodyPr/>
          <a:lstStyle/>
          <a:p>
            <a:r>
              <a:rPr lang="en-US" noProof="0"/>
              <a:t>Click to edit Master title style</a:t>
            </a:r>
            <a:endParaRPr lang="en-GB" noProof="0" dirty="0"/>
          </a:p>
        </p:txBody>
      </p:sp>
      <p:sp>
        <p:nvSpPr>
          <p:cNvPr id="8" name="Date Placeholder 7"/>
          <p:cNvSpPr>
            <a:spLocks noGrp="1"/>
          </p:cNvSpPr>
          <p:nvPr>
            <p:ph type="dt" sz="half" idx="10"/>
          </p:nvPr>
        </p:nvSpPr>
        <p:spPr/>
        <p:txBody>
          <a:bodyPr/>
          <a:lstStyle>
            <a:lvl1pPr>
              <a:defRPr>
                <a:solidFill>
                  <a:schemeClr val="tx1"/>
                </a:solidFill>
              </a:defRPr>
            </a:lvl1pPr>
          </a:lstStyle>
          <a:p>
            <a:pPr>
              <a:defRPr/>
            </a:pPr>
            <a:fld id="{338E79CD-F80C-4BF0-BFA5-50DB208BEC82}" type="datetime1">
              <a:rPr lang="en-GB" smtClean="0"/>
              <a:pPr>
                <a:defRPr/>
              </a:pPr>
              <a:t>26/01/2022</a:t>
            </a:fld>
            <a:endParaRPr lang="en-US" dirty="0"/>
          </a:p>
        </p:txBody>
      </p:sp>
      <p:sp>
        <p:nvSpPr>
          <p:cNvPr id="11" name="Footer Placeholder 10"/>
          <p:cNvSpPr>
            <a:spLocks noGrp="1"/>
          </p:cNvSpPr>
          <p:nvPr>
            <p:ph type="ftr" sz="quarter" idx="12"/>
          </p:nvPr>
        </p:nvSpPr>
        <p:spPr/>
        <p:txBody>
          <a:bodyPr/>
          <a:lstStyle/>
          <a:p>
            <a:pPr>
              <a:defRPr/>
            </a:pPr>
            <a:endParaRPr lang="en-US" dirty="0"/>
          </a:p>
        </p:txBody>
      </p:sp>
    </p:spTree>
    <p:extLst>
      <p:ext uri="{BB962C8B-B14F-4D97-AF65-F5344CB8AC3E}">
        <p14:creationId xmlns:p14="http://schemas.microsoft.com/office/powerpoint/2010/main" val="2255890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One_ column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 column with bullets</a:t>
            </a:r>
            <a:endParaRPr lang="en-GB" dirty="0"/>
          </a:p>
        </p:txBody>
      </p:sp>
      <p:sp>
        <p:nvSpPr>
          <p:cNvPr id="3" name="Footer Placeholder 2"/>
          <p:cNvSpPr>
            <a:spLocks noGrp="1"/>
          </p:cNvSpPr>
          <p:nvPr>
            <p:ph type="ftr" sz="quarter" idx="10"/>
          </p:nvPr>
        </p:nvSpPr>
        <p:spPr>
          <a:xfrm>
            <a:off x="938953" y="6188969"/>
            <a:ext cx="4114800" cy="215067"/>
          </a:xfrm>
          <a:prstGeom prst="rect">
            <a:avLst/>
          </a:prstGeom>
        </p:spPr>
        <p:txBody>
          <a:bodyPr/>
          <a:lstStyle>
            <a:lvl1pPr>
              <a:defRPr sz="800"/>
            </a:lvl1pPr>
          </a:lstStyle>
          <a:p>
            <a:r>
              <a:rPr lang="en-US" dirty="0">
                <a:solidFill>
                  <a:srgbClr val="000000"/>
                </a:solidFill>
              </a:rPr>
              <a:t>Copyright © 2015 BSI. All rights reserved.</a:t>
            </a:r>
            <a:endParaRPr lang="en-GB" dirty="0">
              <a:solidFill>
                <a:srgbClr val="000000"/>
              </a:solidFill>
            </a:endParaRPr>
          </a:p>
        </p:txBody>
      </p:sp>
      <p:sp>
        <p:nvSpPr>
          <p:cNvPr id="7" name="Text Placeholder 6"/>
          <p:cNvSpPr>
            <a:spLocks noGrp="1"/>
          </p:cNvSpPr>
          <p:nvPr>
            <p:ph type="body" sz="quarter" idx="12" hasCustomPrompt="1"/>
          </p:nvPr>
        </p:nvSpPr>
        <p:spPr>
          <a:xfrm>
            <a:off x="450852" y="1315315"/>
            <a:ext cx="11263629" cy="238687"/>
          </a:xfrm>
          <a:prstGeom prst="rect">
            <a:avLst/>
          </a:prstGeom>
        </p:spPr>
        <p:txBody>
          <a:bodyPr lIns="0" tIns="0" rIns="0" bIns="0">
            <a:noAutofit/>
          </a:bodyPr>
          <a:lstStyle>
            <a:lvl1pPr marL="0" indent="0">
              <a:buNone/>
              <a:defRPr sz="2400" b="1">
                <a:solidFill>
                  <a:schemeClr val="tx2"/>
                </a:solidFill>
              </a:defRPr>
            </a:lvl1pPr>
          </a:lstStyle>
          <a:p>
            <a:pPr lvl="0"/>
            <a:r>
              <a:rPr lang="en-US" dirty="0"/>
              <a:t>Large subhead red</a:t>
            </a:r>
          </a:p>
        </p:txBody>
      </p:sp>
      <p:sp>
        <p:nvSpPr>
          <p:cNvPr id="9" name="Text Placeholder 6"/>
          <p:cNvSpPr>
            <a:spLocks noGrp="1"/>
          </p:cNvSpPr>
          <p:nvPr>
            <p:ph type="body" sz="quarter" idx="14"/>
          </p:nvPr>
        </p:nvSpPr>
        <p:spPr>
          <a:xfrm>
            <a:off x="450852" y="1716514"/>
            <a:ext cx="11263629" cy="4072903"/>
          </a:xfrm>
          <a:prstGeom prst="rect">
            <a:avLst/>
          </a:prstGeom>
        </p:spPr>
        <p:txBody>
          <a:bodyPr lIns="0" tIns="0" rIns="0" bIns="0">
            <a:normAutofit/>
          </a:bodyPr>
          <a:lstStyle>
            <a:lvl1pPr marL="380981" indent="-380981">
              <a:lnSpc>
                <a:spcPct val="100000"/>
              </a:lnSpc>
              <a:spcBef>
                <a:spcPts val="800"/>
              </a:spcBef>
              <a:buFont typeface="Arial" pitchFamily="34" charset="0"/>
              <a:buChar char="•"/>
              <a:defRPr sz="2133">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02760847"/>
      </p:ext>
    </p:extLst>
  </p:cSld>
  <p:clrMapOvr>
    <a:masterClrMapping/>
  </p:clrMapOvr>
  <p:extLst>
    <p:ext uri="{DCECCB84-F9BA-43D5-87BE-67443E8EF086}">
      <p15:sldGuideLst xmlns:p15="http://schemas.microsoft.com/office/powerpoint/2012/main">
        <p15:guide id="1" orient="horz" pos="2460">
          <p15:clr>
            <a:srgbClr val="FBAE40"/>
          </p15:clr>
        </p15:guide>
        <p15:guide id="2" pos="2760">
          <p15:clr>
            <a:srgbClr val="FBAE40"/>
          </p15:clr>
        </p15:guide>
        <p15:guide id="3" pos="300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pic>
        <p:nvPicPr>
          <p:cNvPr id="2" name="Picture 2" descr="BSI Core Logo and Strapline RGB.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65818" y="2419351"/>
            <a:ext cx="8851900" cy="1087967"/>
          </a:xfrm>
          <a:prstGeom prst="rect">
            <a:avLst/>
          </a:prstGeom>
          <a:noFill/>
          <a:ln w="9525">
            <a:noFill/>
            <a:miter lim="800000"/>
            <a:headEnd/>
            <a:tailEnd/>
          </a:ln>
        </p:spPr>
      </p:pic>
    </p:spTree>
    <p:extLst>
      <p:ext uri="{BB962C8B-B14F-4D97-AF65-F5344CB8AC3E}">
        <p14:creationId xmlns:p14="http://schemas.microsoft.com/office/powerpoint/2010/main" val="2835535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ero Title Page">
    <p:spTree>
      <p:nvGrpSpPr>
        <p:cNvPr id="1" name=""/>
        <p:cNvGrpSpPr/>
        <p:nvPr/>
      </p:nvGrpSpPr>
      <p:grpSpPr>
        <a:xfrm>
          <a:off x="0" y="0"/>
          <a:ext cx="0" cy="0"/>
          <a:chOff x="0" y="0"/>
          <a:chExt cx="0" cy="0"/>
        </a:xfrm>
      </p:grpSpPr>
      <p:pic>
        <p:nvPicPr>
          <p:cNvPr id="9" name="Picture 8" descr="A person standing in front of a building&#10;&#10;Description automatically generated">
            <a:extLst>
              <a:ext uri="{FF2B5EF4-FFF2-40B4-BE49-F238E27FC236}">
                <a16:creationId xmlns:a16="http://schemas.microsoft.com/office/drawing/2014/main" id="{E54EED37-50CC-4B43-B417-E8A7FEBB2075}"/>
              </a:ext>
            </a:extLst>
          </p:cNvPr>
          <p:cNvPicPr>
            <a:picLocks noChangeAspect="1"/>
          </p:cNvPicPr>
          <p:nvPr userDrawn="1"/>
        </p:nvPicPr>
        <p:blipFill>
          <a:blip r:embed="rId2"/>
          <a:stretch>
            <a:fillRect/>
          </a:stretch>
        </p:blipFill>
        <p:spPr>
          <a:xfrm>
            <a:off x="-43691" y="-669187"/>
            <a:ext cx="12235691" cy="8167211"/>
          </a:xfrm>
          <a:prstGeom prst="rect">
            <a:avLst/>
          </a:prstGeom>
        </p:spPr>
      </p:pic>
      <p:sp>
        <p:nvSpPr>
          <p:cNvPr id="15" name="Freeform 14"/>
          <p:cNvSpPr/>
          <p:nvPr userDrawn="1"/>
        </p:nvSpPr>
        <p:spPr>
          <a:xfrm>
            <a:off x="-1873188" y="-796"/>
            <a:ext cx="7705817" cy="7307117"/>
          </a:xfrm>
          <a:custGeom>
            <a:avLst/>
            <a:gdLst>
              <a:gd name="connsiteX0" fmla="*/ 0 w 7518218"/>
              <a:gd name="connsiteY0" fmla="*/ 0 h 6871847"/>
              <a:gd name="connsiteX1" fmla="*/ 5812743 w 7518218"/>
              <a:gd name="connsiteY1" fmla="*/ 0 h 6871847"/>
              <a:gd name="connsiteX2" fmla="*/ 5993430 w 7518218"/>
              <a:gd name="connsiteY2" fmla="*/ 172269 h 6871847"/>
              <a:gd name="connsiteX3" fmla="*/ 7518218 w 7518218"/>
              <a:gd name="connsiteY3" fmla="*/ 3853435 h 6871847"/>
              <a:gd name="connsiteX4" fmla="*/ 6629123 w 7518218"/>
              <a:gd name="connsiteY4" fmla="*/ 6764134 h 6871847"/>
              <a:gd name="connsiteX5" fmla="*/ 6552527 w 7518218"/>
              <a:gd name="connsiteY5" fmla="*/ 6871847 h 6871847"/>
              <a:gd name="connsiteX6" fmla="*/ 0 w 7518218"/>
              <a:gd name="connsiteY6" fmla="*/ 6871847 h 687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8218" h="6871847">
                <a:moveTo>
                  <a:pt x="0" y="0"/>
                </a:moveTo>
                <a:lnTo>
                  <a:pt x="5812743" y="0"/>
                </a:lnTo>
                <a:lnTo>
                  <a:pt x="5993430" y="172269"/>
                </a:lnTo>
                <a:cubicBezTo>
                  <a:pt x="6935522" y="1114361"/>
                  <a:pt x="7518218" y="2415850"/>
                  <a:pt x="7518218" y="3853435"/>
                </a:cubicBezTo>
                <a:cubicBezTo>
                  <a:pt x="7518218" y="4931624"/>
                  <a:pt x="7190452" y="5933259"/>
                  <a:pt x="6629123" y="6764134"/>
                </a:cubicBezTo>
                <a:lnTo>
                  <a:pt x="6552527" y="6871847"/>
                </a:lnTo>
                <a:lnTo>
                  <a:pt x="0" y="6871847"/>
                </a:lnTo>
                <a:close/>
              </a:path>
            </a:pathLst>
          </a:custGeom>
          <a:solidFill>
            <a:schemeClr val="accent1">
              <a:shade val="80000"/>
              <a:satMod val="150000"/>
              <a:alpha val="68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Tahoma"/>
                <a:ea typeface="+mn-ea"/>
                <a:cs typeface="+mn-cs"/>
              </a:rPr>
              <a:t> </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732" y="5698133"/>
            <a:ext cx="1139141" cy="697293"/>
          </a:xfrm>
          <a:prstGeom prst="rect">
            <a:avLst/>
          </a:prstGeom>
        </p:spPr>
      </p:pic>
      <p:sp>
        <p:nvSpPr>
          <p:cNvPr id="11" name="Text Placeholder 9"/>
          <p:cNvSpPr>
            <a:spLocks noGrp="1"/>
          </p:cNvSpPr>
          <p:nvPr>
            <p:ph type="body" sz="quarter" idx="17" hasCustomPrompt="1"/>
          </p:nvPr>
        </p:nvSpPr>
        <p:spPr>
          <a:xfrm>
            <a:off x="2285999" y="5486401"/>
            <a:ext cx="4389120" cy="731309"/>
          </a:xfrm>
        </p:spPr>
        <p:txBody>
          <a:bodyPr/>
          <a:lstStyle>
            <a:lvl1pPr marL="0" indent="0">
              <a:buNone/>
              <a:defRPr sz="1999">
                <a:solidFill>
                  <a:schemeClr val="bg1"/>
                </a:solidFill>
              </a:defRPr>
            </a:lvl1pPr>
          </a:lstStyle>
          <a:p>
            <a:pPr lvl="0"/>
            <a:r>
              <a:rPr lang="en-US" dirty="0"/>
              <a:t>Webinar: BSI and BRCGS </a:t>
            </a:r>
            <a:br>
              <a:rPr lang="en-US" dirty="0"/>
            </a:br>
            <a:r>
              <a:rPr lang="en-US" dirty="0"/>
              <a:t>20 October 2020</a:t>
            </a:r>
          </a:p>
        </p:txBody>
      </p:sp>
      <p:sp>
        <p:nvSpPr>
          <p:cNvPr id="13" name="Text Placeholder 9"/>
          <p:cNvSpPr>
            <a:spLocks noGrp="1"/>
          </p:cNvSpPr>
          <p:nvPr>
            <p:ph type="body" sz="quarter" idx="18" hasCustomPrompt="1"/>
          </p:nvPr>
        </p:nvSpPr>
        <p:spPr>
          <a:xfrm>
            <a:off x="480141" y="2232026"/>
            <a:ext cx="6217920" cy="3200400"/>
          </a:xfrm>
        </p:spPr>
        <p:txBody>
          <a:bodyPr/>
          <a:lstStyle>
            <a:lvl1pPr marL="0" indent="0">
              <a:buNone/>
              <a:defRPr sz="3599" baseline="0">
                <a:solidFill>
                  <a:schemeClr val="bg1"/>
                </a:solidFill>
              </a:defRPr>
            </a:lvl1pPr>
          </a:lstStyle>
          <a:p>
            <a:pPr lvl="0"/>
            <a:r>
              <a:rPr lang="en-US" dirty="0"/>
              <a:t>Remote auditing in the food and beverage supply chain</a:t>
            </a:r>
          </a:p>
        </p:txBody>
      </p:sp>
      <p:sp>
        <p:nvSpPr>
          <p:cNvPr id="2" name="Rectangle 1"/>
          <p:cNvSpPr/>
          <p:nvPr userDrawn="1"/>
        </p:nvSpPr>
        <p:spPr>
          <a:xfrm>
            <a:off x="2" y="6656373"/>
            <a:ext cx="1598515" cy="184666"/>
          </a:xfrm>
          <a:prstGeom prst="rect">
            <a:avLst/>
          </a:prstGeom>
        </p:spPr>
        <p:txBody>
          <a:bodyPr wrap="none">
            <a:spAutoFit/>
          </a:bodyPr>
          <a:lstStyle/>
          <a:p>
            <a:r>
              <a:rPr lang="en-GB" sz="600">
                <a:solidFill>
                  <a:schemeClr val="bg1"/>
                </a:solidFill>
              </a:rPr>
              <a:t>Copyright © 2018 BSI. All rights reserved</a:t>
            </a:r>
          </a:p>
        </p:txBody>
      </p:sp>
    </p:spTree>
    <p:extLst>
      <p:ext uri="{BB962C8B-B14F-4D97-AF65-F5344CB8AC3E}">
        <p14:creationId xmlns:p14="http://schemas.microsoft.com/office/powerpoint/2010/main" val="1089766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Aero Title Page">
    <p:spTree>
      <p:nvGrpSpPr>
        <p:cNvPr id="1" name=""/>
        <p:cNvGrpSpPr/>
        <p:nvPr/>
      </p:nvGrpSpPr>
      <p:grpSpPr>
        <a:xfrm>
          <a:off x="0" y="0"/>
          <a:ext cx="0" cy="0"/>
          <a:chOff x="0" y="0"/>
          <a:chExt cx="0" cy="0"/>
        </a:xfrm>
      </p:grpSpPr>
      <p:pic>
        <p:nvPicPr>
          <p:cNvPr id="6" name="Picture 5" descr="A group of oranges at a fruit stand&#10;&#10;Description automatically generated">
            <a:extLst>
              <a:ext uri="{FF2B5EF4-FFF2-40B4-BE49-F238E27FC236}">
                <a16:creationId xmlns:a16="http://schemas.microsoft.com/office/drawing/2014/main" id="{2248B82A-8765-4BF5-B1A2-21B1C9360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3569" y="-1645909"/>
            <a:ext cx="12545567" cy="9069572"/>
          </a:xfrm>
          <a:prstGeom prst="rect">
            <a:avLst/>
          </a:prstGeom>
        </p:spPr>
      </p:pic>
      <p:sp>
        <p:nvSpPr>
          <p:cNvPr id="15" name="Freeform 14"/>
          <p:cNvSpPr/>
          <p:nvPr userDrawn="1"/>
        </p:nvSpPr>
        <p:spPr>
          <a:xfrm>
            <a:off x="-1029659" y="-224559"/>
            <a:ext cx="7705817" cy="7307117"/>
          </a:xfrm>
          <a:custGeom>
            <a:avLst/>
            <a:gdLst>
              <a:gd name="connsiteX0" fmla="*/ 0 w 7518218"/>
              <a:gd name="connsiteY0" fmla="*/ 0 h 6871847"/>
              <a:gd name="connsiteX1" fmla="*/ 5812743 w 7518218"/>
              <a:gd name="connsiteY1" fmla="*/ 0 h 6871847"/>
              <a:gd name="connsiteX2" fmla="*/ 5993430 w 7518218"/>
              <a:gd name="connsiteY2" fmla="*/ 172269 h 6871847"/>
              <a:gd name="connsiteX3" fmla="*/ 7518218 w 7518218"/>
              <a:gd name="connsiteY3" fmla="*/ 3853435 h 6871847"/>
              <a:gd name="connsiteX4" fmla="*/ 6629123 w 7518218"/>
              <a:gd name="connsiteY4" fmla="*/ 6764134 h 6871847"/>
              <a:gd name="connsiteX5" fmla="*/ 6552527 w 7518218"/>
              <a:gd name="connsiteY5" fmla="*/ 6871847 h 6871847"/>
              <a:gd name="connsiteX6" fmla="*/ 0 w 7518218"/>
              <a:gd name="connsiteY6" fmla="*/ 6871847 h 687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8218" h="6871847">
                <a:moveTo>
                  <a:pt x="0" y="0"/>
                </a:moveTo>
                <a:lnTo>
                  <a:pt x="5812743" y="0"/>
                </a:lnTo>
                <a:lnTo>
                  <a:pt x="5993430" y="172269"/>
                </a:lnTo>
                <a:cubicBezTo>
                  <a:pt x="6935522" y="1114361"/>
                  <a:pt x="7518218" y="2415850"/>
                  <a:pt x="7518218" y="3853435"/>
                </a:cubicBezTo>
                <a:cubicBezTo>
                  <a:pt x="7518218" y="4931624"/>
                  <a:pt x="7190452" y="5933259"/>
                  <a:pt x="6629123" y="6764134"/>
                </a:cubicBezTo>
                <a:lnTo>
                  <a:pt x="6552527" y="6871847"/>
                </a:lnTo>
                <a:lnTo>
                  <a:pt x="0" y="6871847"/>
                </a:lnTo>
                <a:close/>
              </a:path>
            </a:pathLst>
          </a:custGeom>
          <a:solidFill>
            <a:schemeClr val="accent1">
              <a:shade val="80000"/>
              <a:satMod val="150000"/>
              <a:alpha val="68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Tahoma"/>
                <a:ea typeface="+mn-ea"/>
                <a:cs typeface="+mn-cs"/>
              </a:rPr>
              <a:t> </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732" y="5698133"/>
            <a:ext cx="1139141" cy="697293"/>
          </a:xfrm>
          <a:prstGeom prst="rect">
            <a:avLst/>
          </a:prstGeom>
        </p:spPr>
      </p:pic>
      <p:sp>
        <p:nvSpPr>
          <p:cNvPr id="13" name="Text Placeholder 9"/>
          <p:cNvSpPr>
            <a:spLocks noGrp="1"/>
          </p:cNvSpPr>
          <p:nvPr>
            <p:ph type="body" sz="quarter" idx="18" hasCustomPrompt="1"/>
          </p:nvPr>
        </p:nvSpPr>
        <p:spPr>
          <a:xfrm>
            <a:off x="342981" y="1288677"/>
            <a:ext cx="4960539" cy="3200400"/>
          </a:xfrm>
        </p:spPr>
        <p:txBody>
          <a:bodyPr/>
          <a:lstStyle>
            <a:lvl1pPr marL="0" indent="0">
              <a:buNone/>
              <a:defRPr sz="3599" b="0" baseline="0">
                <a:solidFill>
                  <a:schemeClr val="bg1"/>
                </a:solidFill>
              </a:defRPr>
            </a:lvl1pPr>
          </a:lstStyle>
          <a:p>
            <a:pPr lvl="0"/>
            <a:r>
              <a:rPr lang="en-US" dirty="0"/>
              <a:t>The evolution of food storage and distribution standards</a:t>
            </a:r>
          </a:p>
          <a:p>
            <a:pPr lvl="0"/>
            <a:endParaRPr lang="en-US" dirty="0"/>
          </a:p>
        </p:txBody>
      </p:sp>
      <p:sp>
        <p:nvSpPr>
          <p:cNvPr id="2" name="Rectangle 1"/>
          <p:cNvSpPr/>
          <p:nvPr userDrawn="1"/>
        </p:nvSpPr>
        <p:spPr>
          <a:xfrm>
            <a:off x="2" y="6656373"/>
            <a:ext cx="1598515" cy="184666"/>
          </a:xfrm>
          <a:prstGeom prst="rect">
            <a:avLst/>
          </a:prstGeom>
        </p:spPr>
        <p:txBody>
          <a:bodyPr wrap="none">
            <a:spAutoFit/>
          </a:bodyPr>
          <a:lstStyle/>
          <a:p>
            <a:r>
              <a:rPr lang="en-GB" sz="600">
                <a:solidFill>
                  <a:schemeClr val="bg1"/>
                </a:solidFill>
              </a:rPr>
              <a:t>Copyright © 2018 BSI. All rights reserved</a:t>
            </a:r>
          </a:p>
        </p:txBody>
      </p:sp>
    </p:spTree>
    <p:extLst>
      <p:ext uri="{BB962C8B-B14F-4D97-AF65-F5344CB8AC3E}">
        <p14:creationId xmlns:p14="http://schemas.microsoft.com/office/powerpoint/2010/main" val="41435502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eneric Multiuse box mostly white bubble right aligned cit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2"/>
            <a:ext cx="12192000" cy="6871590"/>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11278" name="think-cell Slide" r:id="rId5" imgW="360" imgH="360" progId="TCLayout.ActiveDocument.1">
                  <p:embed/>
                </p:oleObj>
              </mc:Choice>
              <mc:Fallback>
                <p:oleObj name="think-cell Slide" r:id="rId5" imgW="360" imgH="360" progId="TCLayout.ActiveDocument.1">
                  <p:embed/>
                  <p:pic>
                    <p:nvPicPr>
                      <p:cNvPr id="2" name="Object 1" hidden="1"/>
                      <p:cNvPicPr/>
                      <p:nvPr/>
                    </p:nvPicPr>
                    <p:blipFill>
                      <a:blip r:embed="rId6"/>
                      <a:stretch>
                        <a:fillRect/>
                      </a:stretch>
                    </p:blipFill>
                    <p:spPr>
                      <a:xfrm>
                        <a:off x="2119" y="2118"/>
                        <a:ext cx="2117" cy="2117"/>
                      </a:xfrm>
                      <a:prstGeom prst="rect">
                        <a:avLst/>
                      </a:prstGeom>
                    </p:spPr>
                  </p:pic>
                </p:oleObj>
              </mc:Fallback>
            </mc:AlternateContent>
          </a:graphicData>
        </a:graphic>
      </p:graphicFrame>
      <p:sp>
        <p:nvSpPr>
          <p:cNvPr id="19" name="Oval 18">
            <a:extLst>
              <a:ext uri="{FF2B5EF4-FFF2-40B4-BE49-F238E27FC236}">
                <a16:creationId xmlns:a16="http://schemas.microsoft.com/office/drawing/2014/main" id="{FAD7D370-2FAF-E745-922C-4B846A395128}"/>
              </a:ext>
            </a:extLst>
          </p:cNvPr>
          <p:cNvSpPr>
            <a:spLocks noChangeAspect="1"/>
          </p:cNvSpPr>
          <p:nvPr userDrawn="1"/>
        </p:nvSpPr>
        <p:spPr>
          <a:xfrm>
            <a:off x="11596377"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2" name="Freeform 11"/>
          <p:cNvSpPr/>
          <p:nvPr userDrawn="1"/>
        </p:nvSpPr>
        <p:spPr>
          <a:xfrm>
            <a:off x="-1" y="2"/>
            <a:ext cx="7543800" cy="6857999"/>
          </a:xfrm>
          <a:custGeom>
            <a:avLst/>
            <a:gdLst>
              <a:gd name="connsiteX0" fmla="*/ 0 w 7474529"/>
              <a:gd name="connsiteY0" fmla="*/ 0 h 6857999"/>
              <a:gd name="connsiteX1" fmla="*/ 5769055 w 7474529"/>
              <a:gd name="connsiteY1" fmla="*/ 0 h 6857999"/>
              <a:gd name="connsiteX2" fmla="*/ 5949740 w 7474529"/>
              <a:gd name="connsiteY2" fmla="*/ 172267 h 6857999"/>
              <a:gd name="connsiteX3" fmla="*/ 7474529 w 7474529"/>
              <a:gd name="connsiteY3" fmla="*/ 3853433 h 6857999"/>
              <a:gd name="connsiteX4" fmla="*/ 6585434 w 7474529"/>
              <a:gd name="connsiteY4" fmla="*/ 6764132 h 6857999"/>
              <a:gd name="connsiteX5" fmla="*/ 6518684 w 7474529"/>
              <a:gd name="connsiteY5" fmla="*/ 6857999 h 6857999"/>
              <a:gd name="connsiteX6" fmla="*/ 0 w 747452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4529" h="6857999">
                <a:moveTo>
                  <a:pt x="0" y="0"/>
                </a:moveTo>
                <a:lnTo>
                  <a:pt x="5769055" y="0"/>
                </a:lnTo>
                <a:lnTo>
                  <a:pt x="5949740" y="172267"/>
                </a:lnTo>
                <a:cubicBezTo>
                  <a:pt x="6891833" y="1114360"/>
                  <a:pt x="7474529" y="2415848"/>
                  <a:pt x="7474529" y="3853433"/>
                </a:cubicBezTo>
                <a:cubicBezTo>
                  <a:pt x="7474529" y="4931622"/>
                  <a:pt x="7146763" y="5933257"/>
                  <a:pt x="6585434" y="6764132"/>
                </a:cubicBezTo>
                <a:lnTo>
                  <a:pt x="6518684" y="6857999"/>
                </a:lnTo>
                <a:lnTo>
                  <a:pt x="0" y="6857999"/>
                </a:lnTo>
                <a:close/>
              </a:path>
            </a:pathLst>
          </a:custGeom>
          <a:solidFill>
            <a:schemeClr val="accent1">
              <a:shade val="80000"/>
              <a:satMod val="150000"/>
              <a:alpha val="80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Tahoma"/>
                <a:ea typeface="+mn-ea"/>
                <a:cs typeface="+mn-cs"/>
              </a:rPr>
              <a:t> </a:t>
            </a:r>
          </a:p>
        </p:txBody>
      </p:sp>
      <p:pic>
        <p:nvPicPr>
          <p:cNvPr id="13" name="Picture 12">
            <a:extLst>
              <a:ext uri="{FF2B5EF4-FFF2-40B4-BE49-F238E27FC236}">
                <a16:creationId xmlns:a16="http://schemas.microsoft.com/office/drawing/2014/main" id="{19B5AD0D-9D98-0A4E-8142-05096B6B59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5" name="Rectangle 14"/>
          <p:cNvSpPr/>
          <p:nvPr userDrawn="1"/>
        </p:nvSpPr>
        <p:spPr>
          <a:xfrm>
            <a:off x="945945" y="6091460"/>
            <a:ext cx="3109184" cy="379463"/>
          </a:xfrm>
          <a:prstGeom prst="rect">
            <a:avLst/>
          </a:prstGeom>
        </p:spPr>
        <p:txBody>
          <a:bodyPr wrap="none">
            <a:spAutoFit/>
          </a:bodyPr>
          <a:lstStyle/>
          <a:p>
            <a:pPr marL="0" marR="0" lvl="0" indent="0" algn="l" defTabSz="914080"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FFFFFF"/>
                </a:solidFill>
                <a:effectLst/>
                <a:uLnTx/>
                <a:uFillTx/>
                <a:latin typeface="Tahoma"/>
                <a:ea typeface="+mn-ea"/>
                <a:cs typeface="+mn-cs"/>
              </a:rPr>
              <a:t>…making excellence a habit</a:t>
            </a:r>
          </a:p>
        </p:txBody>
      </p:sp>
      <p:sp>
        <p:nvSpPr>
          <p:cNvPr id="16" name="Text Placeholder 2"/>
          <p:cNvSpPr>
            <a:spLocks noGrp="1"/>
          </p:cNvSpPr>
          <p:nvPr>
            <p:ph type="body" sz="quarter" idx="20"/>
          </p:nvPr>
        </p:nvSpPr>
        <p:spPr>
          <a:xfrm>
            <a:off x="457201" y="671514"/>
            <a:ext cx="5643563" cy="5355982"/>
          </a:xfrm>
        </p:spPr>
        <p:txBody>
          <a:bodyPr anchor="ctr" anchorCtr="0"/>
          <a:lstStyle>
            <a:lvl1pPr>
              <a:buClr>
                <a:schemeClr val="bg1"/>
              </a:buCl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145578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o we are Slide 3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3427"/>
          </a:xfrm>
          <a:prstGeom prst="rect">
            <a:avLst/>
          </a:prstGeom>
        </p:spPr>
      </p:pic>
      <p:sp>
        <p:nvSpPr>
          <p:cNvPr id="15" name="Freeform 14"/>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16" name="Oval 15"/>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8" name="Text Placeholder 2"/>
          <p:cNvSpPr>
            <a:spLocks noGrp="1"/>
          </p:cNvSpPr>
          <p:nvPr>
            <p:ph type="body" sz="quarter" idx="19" hasCustomPrompt="1"/>
          </p:nvPr>
        </p:nvSpPr>
        <p:spPr>
          <a:xfrm>
            <a:off x="7406640" y="649225"/>
            <a:ext cx="4297680" cy="5486399"/>
          </a:xfrm>
        </p:spPr>
        <p:txBody>
          <a:bodyPr anchor="ctr"/>
          <a:lstStyle>
            <a:lvl1pPr marL="571314" indent="-571314">
              <a:buClr>
                <a:schemeClr val="bg1"/>
              </a:buClr>
              <a:buFont typeface="Arial" panose="020B0604020202020204" pitchFamily="34" charset="0"/>
              <a:buChar cha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Tree>
    <p:extLst>
      <p:ext uri="{BB962C8B-B14F-4D97-AF65-F5344CB8AC3E}">
        <p14:creationId xmlns:p14="http://schemas.microsoft.com/office/powerpoint/2010/main" val="5912704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Who we are Slide 37">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75"/>
            <a:ext cx="12192000" cy="6862575"/>
          </a:xfrm>
          <a:prstGeom prst="rect">
            <a:avLst/>
          </a:prstGeom>
        </p:spPr>
      </p:pic>
      <p:sp>
        <p:nvSpPr>
          <p:cNvPr id="15" name="Freeform 14"/>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16" name="Oval 15"/>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8" name="Text Placeholder 2"/>
          <p:cNvSpPr>
            <a:spLocks noGrp="1"/>
          </p:cNvSpPr>
          <p:nvPr>
            <p:ph type="body" sz="quarter" idx="19" hasCustomPrompt="1"/>
          </p:nvPr>
        </p:nvSpPr>
        <p:spPr>
          <a:xfrm>
            <a:off x="7406640" y="649225"/>
            <a:ext cx="4297680" cy="5486399"/>
          </a:xfrm>
        </p:spPr>
        <p:txBody>
          <a:bodyPr anchor="ctr"/>
          <a:lstStyle>
            <a:lvl1pPr marL="571314" indent="-571314">
              <a:buClr>
                <a:schemeClr val="bg1"/>
              </a:buClr>
              <a:buFont typeface="Arial" panose="020B0604020202020204" pitchFamily="34" charset="0"/>
              <a:buChar cha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pic>
        <p:nvPicPr>
          <p:cNvPr id="8" name="Picture 7">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9" name="Rectangle 8"/>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pic>
        <p:nvPicPr>
          <p:cNvPr id="10" name="Picture 9">
            <a:extLst>
              <a:ext uri="{FF2B5EF4-FFF2-40B4-BE49-F238E27FC236}">
                <a16:creationId xmlns:a16="http://schemas.microsoft.com/office/drawing/2014/main" id="{19B5AD0D-9D98-0A4E-8142-05096B6B59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4633" y="6126480"/>
            <a:ext cx="461860" cy="282713"/>
          </a:xfrm>
          <a:prstGeom prst="rect">
            <a:avLst/>
          </a:prstGeom>
        </p:spPr>
      </p:pic>
      <p:sp>
        <p:nvSpPr>
          <p:cNvPr id="11" name="Rectangle 10"/>
          <p:cNvSpPr/>
          <p:nvPr userDrawn="1"/>
        </p:nvSpPr>
        <p:spPr>
          <a:xfrm>
            <a:off x="941832" y="6089906"/>
            <a:ext cx="3109184" cy="379463"/>
          </a:xfrm>
          <a:prstGeom prst="rect">
            <a:avLst/>
          </a:prstGeom>
        </p:spPr>
        <p:txBody>
          <a:bodyPr wrap="none">
            <a:spAutoFit/>
          </a:bodyPr>
          <a:lstStyle/>
          <a:p>
            <a:r>
              <a:rPr lang="en-GB" sz="1866">
                <a:solidFill>
                  <a:schemeClr val="tx1"/>
                </a:solidFill>
              </a:rPr>
              <a:t>…making excellence a habit</a:t>
            </a:r>
          </a:p>
        </p:txBody>
      </p:sp>
    </p:spTree>
    <p:extLst>
      <p:ext uri="{BB962C8B-B14F-4D97-AF65-F5344CB8AC3E}">
        <p14:creationId xmlns:p14="http://schemas.microsoft.com/office/powerpoint/2010/main" val="3674781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Who we are Slide 37">
    <p:spTree>
      <p:nvGrpSpPr>
        <p:cNvPr id="1" name=""/>
        <p:cNvGrpSpPr/>
        <p:nvPr/>
      </p:nvGrpSpPr>
      <p:grpSpPr>
        <a:xfrm>
          <a:off x="0" y="0"/>
          <a:ext cx="0" cy="0"/>
          <a:chOff x="0" y="0"/>
          <a:chExt cx="0" cy="0"/>
        </a:xfrm>
      </p:grpSpPr>
      <p:sp>
        <p:nvSpPr>
          <p:cNvPr id="15" name="Freeform 14"/>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16" name="Oval 15"/>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8" name="Text Placeholder 2"/>
          <p:cNvSpPr>
            <a:spLocks noGrp="1"/>
          </p:cNvSpPr>
          <p:nvPr>
            <p:ph type="body" sz="quarter" idx="19" hasCustomPrompt="1"/>
          </p:nvPr>
        </p:nvSpPr>
        <p:spPr>
          <a:xfrm>
            <a:off x="7406640" y="649225"/>
            <a:ext cx="4297680" cy="5486399"/>
          </a:xfrm>
        </p:spPr>
        <p:txBody>
          <a:bodyPr anchor="ctr"/>
          <a:lstStyle>
            <a:lvl1pPr marL="571314" indent="-571314">
              <a:buClr>
                <a:schemeClr val="bg1"/>
              </a:buClr>
              <a:buFont typeface="Arial" panose="020B0604020202020204" pitchFamily="34" charset="0"/>
              <a:buChar cha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pic>
        <p:nvPicPr>
          <p:cNvPr id="8" name="Picture 7">
            <a:extLst>
              <a:ext uri="{FF2B5EF4-FFF2-40B4-BE49-F238E27FC236}">
                <a16:creationId xmlns:a16="http://schemas.microsoft.com/office/drawing/2014/main" id="{19B5AD0D-9D98-0A4E-8142-05096B6B59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9" name="Rectangle 8"/>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pic>
        <p:nvPicPr>
          <p:cNvPr id="10" name="Picture 9">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633" y="6126480"/>
            <a:ext cx="461860" cy="282713"/>
          </a:xfrm>
          <a:prstGeom prst="rect">
            <a:avLst/>
          </a:prstGeom>
        </p:spPr>
      </p:pic>
      <p:sp>
        <p:nvSpPr>
          <p:cNvPr id="11" name="Rectangle 10"/>
          <p:cNvSpPr/>
          <p:nvPr userDrawn="1"/>
        </p:nvSpPr>
        <p:spPr>
          <a:xfrm>
            <a:off x="941832" y="6089906"/>
            <a:ext cx="3109184" cy="379463"/>
          </a:xfrm>
          <a:prstGeom prst="rect">
            <a:avLst/>
          </a:prstGeom>
        </p:spPr>
        <p:txBody>
          <a:bodyPr wrap="none">
            <a:spAutoFit/>
          </a:bodyPr>
          <a:lstStyle/>
          <a:p>
            <a:r>
              <a:rPr lang="en-GB" sz="1866">
                <a:solidFill>
                  <a:schemeClr val="tx1"/>
                </a:solidFill>
              </a:rPr>
              <a:t>…making excellence a habit</a:t>
            </a:r>
          </a:p>
        </p:txBody>
      </p:sp>
    </p:spTree>
    <p:extLst>
      <p:ext uri="{BB962C8B-B14F-4D97-AF65-F5344CB8AC3E}">
        <p14:creationId xmlns:p14="http://schemas.microsoft.com/office/powerpoint/2010/main" val="426163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14DF-7A3A-4ED6-8B5F-75987A79D510}"/>
              </a:ext>
            </a:extLst>
          </p:cNvPr>
          <p:cNvSpPr>
            <a:spLocks noGrp="1"/>
          </p:cNvSpPr>
          <p:nvPr>
            <p:ph type="title"/>
          </p:nvPr>
        </p:nvSpPr>
        <p:spPr/>
        <p:txBody>
          <a:bodyP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2F6BADFE-9133-455C-B093-1B541CCFD382}"/>
              </a:ext>
            </a:extLst>
          </p:cNvPr>
          <p:cNvCxnSpPr>
            <a:cxnSpLocks/>
          </p:cNvCxnSpPr>
          <p:nvPr/>
        </p:nvCxnSpPr>
        <p:spPr>
          <a:xfrm>
            <a:off x="792903" y="1410353"/>
            <a:ext cx="9562677" cy="0"/>
          </a:xfrm>
          <a:prstGeom prst="line">
            <a:avLst/>
          </a:prstGeom>
          <a:ln w="12700" cmpd="sng">
            <a:solidFill>
              <a:srgbClr val="75BEAE"/>
            </a:solidFill>
          </a:ln>
          <a:effectLst/>
        </p:spPr>
        <p:style>
          <a:lnRef idx="2">
            <a:schemeClr val="dk1"/>
          </a:lnRef>
          <a:fillRef idx="0">
            <a:schemeClr val="dk1"/>
          </a:fillRef>
          <a:effectRef idx="1">
            <a:schemeClr val="dk1"/>
          </a:effectRef>
          <a:fontRef idx="minor">
            <a:schemeClr val="tx1"/>
          </a:fontRef>
        </p:style>
      </p:cxnSp>
      <p:sp>
        <p:nvSpPr>
          <p:cNvPr id="10" name="Date Placeholder 2">
            <a:extLst>
              <a:ext uri="{FF2B5EF4-FFF2-40B4-BE49-F238E27FC236}">
                <a16:creationId xmlns:a16="http://schemas.microsoft.com/office/drawing/2014/main" id="{90218159-7084-4D31-9DD5-577AC1D93EE4}"/>
              </a:ext>
            </a:extLst>
          </p:cNvPr>
          <p:cNvSpPr>
            <a:spLocks noGrp="1"/>
          </p:cNvSpPr>
          <p:nvPr>
            <p:ph type="dt" sz="half" idx="10"/>
          </p:nvPr>
        </p:nvSpPr>
        <p:spPr>
          <a:xfrm>
            <a:off x="2013439" y="6265228"/>
            <a:ext cx="1529861" cy="365122"/>
          </a:xfrm>
          <a:prstGeom prst="rect">
            <a:avLst/>
          </a:prstGeom>
        </p:spPr>
        <p:txBody>
          <a:bodyPr/>
          <a:lstStyle>
            <a:lvl1pPr>
              <a:defRPr>
                <a:solidFill>
                  <a:schemeClr val="bg1"/>
                </a:solidFill>
              </a:defRPr>
            </a:lvl1pPr>
          </a:lstStyle>
          <a:p>
            <a:r>
              <a:rPr lang="en-GB"/>
              <a:t>25 June 2019</a:t>
            </a:r>
            <a:endParaRPr lang="en-GB" dirty="0"/>
          </a:p>
        </p:txBody>
      </p:sp>
      <p:sp>
        <p:nvSpPr>
          <p:cNvPr id="11" name="Footer Placeholder 3">
            <a:extLst>
              <a:ext uri="{FF2B5EF4-FFF2-40B4-BE49-F238E27FC236}">
                <a16:creationId xmlns:a16="http://schemas.microsoft.com/office/drawing/2014/main" id="{CCB4713B-145D-4FD6-ABF6-605CA093D5D3}"/>
              </a:ext>
            </a:extLst>
          </p:cNvPr>
          <p:cNvSpPr>
            <a:spLocks noGrp="1"/>
          </p:cNvSpPr>
          <p:nvPr>
            <p:ph type="ftr" sz="quarter" idx="11"/>
          </p:nvPr>
        </p:nvSpPr>
        <p:spPr>
          <a:xfrm>
            <a:off x="3543300" y="6265227"/>
            <a:ext cx="4286249" cy="365115"/>
          </a:xfrm>
          <a:prstGeom prst="rect">
            <a:avLst/>
          </a:prstGeom>
        </p:spPr>
        <p:txBody>
          <a:bodyPr/>
          <a:lstStyle>
            <a:lvl1pPr>
              <a:defRPr>
                <a:solidFill>
                  <a:schemeClr val="bg1"/>
                </a:solidFill>
              </a:defRPr>
            </a:lvl1pPr>
          </a:lstStyle>
          <a:p>
            <a:r>
              <a:rPr lang="en-GB"/>
              <a:t>Federation Launch </a:t>
            </a:r>
            <a:endParaRPr lang="en-GB" dirty="0"/>
          </a:p>
        </p:txBody>
      </p:sp>
      <p:sp>
        <p:nvSpPr>
          <p:cNvPr id="12" name="Slide Number Placeholder 4">
            <a:extLst>
              <a:ext uri="{FF2B5EF4-FFF2-40B4-BE49-F238E27FC236}">
                <a16:creationId xmlns:a16="http://schemas.microsoft.com/office/drawing/2014/main" id="{916699CF-A965-406C-8BCA-79D8C10D768C}"/>
              </a:ext>
            </a:extLst>
          </p:cNvPr>
          <p:cNvSpPr>
            <a:spLocks noGrp="1"/>
          </p:cNvSpPr>
          <p:nvPr>
            <p:ph type="sldNum" sz="quarter" idx="12"/>
          </p:nvPr>
        </p:nvSpPr>
        <p:spPr>
          <a:xfrm>
            <a:off x="11353800" y="6265225"/>
            <a:ext cx="533400" cy="365115"/>
          </a:xfrm>
          <a:prstGeom prst="rect">
            <a:avLst/>
          </a:prstGeom>
        </p:spPr>
        <p:txBody>
          <a:bodyPr/>
          <a:lstStyle>
            <a:lvl1pPr>
              <a:defRPr>
                <a:solidFill>
                  <a:schemeClr val="bg1"/>
                </a:solidFill>
              </a:defRPr>
            </a:lvl1p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112597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od 2 column with 1 heading Man with veggie cra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C0DE25-B4DD-5D4C-9ECF-86817A8B97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586"/>
            <a:ext cx="12191999" cy="6857997"/>
          </a:xfrm>
          <a:prstGeom prst="rect">
            <a:avLst/>
          </a:prstGeom>
        </p:spPr>
      </p:pic>
      <p:sp>
        <p:nvSpPr>
          <p:cNvPr id="21" name="Freeform 20"/>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15" name="Oval 14"/>
          <p:cNvSpPr>
            <a:spLocks noChangeAspect="1"/>
          </p:cNvSpPr>
          <p:nvPr userDrawn="1"/>
        </p:nvSpPr>
        <p:spPr>
          <a:xfrm>
            <a:off x="11596376" y="6296645"/>
            <a:ext cx="288000" cy="287911"/>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pic>
        <p:nvPicPr>
          <p:cNvPr id="20" name="Picture 19">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9" name="Rectangle 8"/>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sp>
        <p:nvSpPr>
          <p:cNvPr id="11" name="Oval 10"/>
          <p:cNvSpPr>
            <a:spLocks noChangeAspect="1"/>
          </p:cNvSpPr>
          <p:nvPr userDrawn="1"/>
        </p:nvSpPr>
        <p:spPr>
          <a:xfrm>
            <a:off x="11594592" y="630021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27" name="Text Placeholder 4"/>
          <p:cNvSpPr>
            <a:spLocks noGrp="1"/>
          </p:cNvSpPr>
          <p:nvPr>
            <p:ph type="body" sz="quarter" idx="18" hasCustomPrompt="1"/>
          </p:nvPr>
        </p:nvSpPr>
        <p:spPr>
          <a:xfrm>
            <a:off x="457201" y="649225"/>
            <a:ext cx="5483577" cy="664973"/>
          </a:xfrm>
        </p:spPr>
        <p:txBody>
          <a:bodyPr/>
          <a:lstStyle>
            <a:lvl1pPr marL="0" indent="0">
              <a:buFont typeface="Arial" charset="0"/>
              <a:buNone/>
              <a:defRPr sz="3199">
                <a:solidFill>
                  <a:schemeClr val="accent2">
                    <a:lumMod val="60000"/>
                    <a:lumOff val="40000"/>
                  </a:schemeClr>
                </a:solidFill>
              </a:defRPr>
            </a:lvl1pPr>
          </a:lstStyle>
          <a:p>
            <a:pPr lvl="0"/>
            <a:r>
              <a:rPr lang="en-US"/>
              <a:t>Headline</a:t>
            </a:r>
          </a:p>
        </p:txBody>
      </p:sp>
      <p:sp>
        <p:nvSpPr>
          <p:cNvPr id="28" name="Text Placeholder 4"/>
          <p:cNvSpPr>
            <a:spLocks noGrp="1"/>
          </p:cNvSpPr>
          <p:nvPr>
            <p:ph type="body" sz="quarter" idx="20" hasCustomPrompt="1"/>
          </p:nvPr>
        </p:nvSpPr>
        <p:spPr>
          <a:xfrm>
            <a:off x="457201" y="1463041"/>
            <a:ext cx="5483577" cy="1529348"/>
          </a:xfrm>
        </p:spPr>
        <p:txBody>
          <a:bodyPr/>
          <a:lstStyle>
            <a:lvl1pPr marL="0" indent="0">
              <a:buFont typeface="Arial" charset="0"/>
              <a:buNone/>
              <a:defRPr sz="3199">
                <a:solidFill>
                  <a:schemeClr val="bg1"/>
                </a:solidFill>
              </a:defRPr>
            </a:lvl1pPr>
          </a:lstStyle>
          <a:p>
            <a:pPr lvl="0"/>
            <a:r>
              <a:rPr lang="en-US"/>
              <a:t>Text goes here and may continue to another line or lines below as necessary</a:t>
            </a:r>
          </a:p>
        </p:txBody>
      </p:sp>
      <p:sp>
        <p:nvSpPr>
          <p:cNvPr id="29" name="Text Placeholder 2"/>
          <p:cNvSpPr>
            <a:spLocks noGrp="1"/>
          </p:cNvSpPr>
          <p:nvPr>
            <p:ph type="body" sz="quarter" idx="19" hasCustomPrompt="1"/>
          </p:nvPr>
        </p:nvSpPr>
        <p:spPr>
          <a:xfrm>
            <a:off x="7406640" y="649225"/>
            <a:ext cx="4297680" cy="5486399"/>
          </a:xfrm>
        </p:spPr>
        <p:txBody>
          <a:bodyPr anchor="ctr"/>
          <a:lstStyle>
            <a:lvl1pPr marL="571314" indent="-571314">
              <a:buClr>
                <a:schemeClr val="tx2"/>
              </a:buClr>
              <a:buFont typeface="Arial" panose="020B0604020202020204" pitchFamily="34" charset="0"/>
              <a:buChar char="•"/>
              <a:defRPr sz="2399">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Tree>
    <p:extLst>
      <p:ext uri="{BB962C8B-B14F-4D97-AF65-F5344CB8AC3E}">
        <p14:creationId xmlns:p14="http://schemas.microsoft.com/office/powerpoint/2010/main" val="205348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Who we are Slide 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5" y="-21405"/>
            <a:ext cx="12192000" cy="6858000"/>
          </a:xfrm>
          <a:prstGeom prst="rect">
            <a:avLst/>
          </a:prstGeom>
        </p:spPr>
      </p:pic>
      <p:sp>
        <p:nvSpPr>
          <p:cNvPr id="15" name="Oval 14"/>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pic>
        <p:nvPicPr>
          <p:cNvPr id="20" name="Picture 19">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2" name="Rectangle 1"/>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sp>
        <p:nvSpPr>
          <p:cNvPr id="26" name="Freeform 25">
            <a:extLst>
              <a:ext uri="{FF2B5EF4-FFF2-40B4-BE49-F238E27FC236}">
                <a16:creationId xmlns:a16="http://schemas.microsoft.com/office/drawing/2014/main" id="{EF322BE6-5EDA-2B4B-BFC0-63CC39BDDC1E}"/>
              </a:ext>
            </a:extLst>
          </p:cNvPr>
          <p:cNvSpPr/>
          <p:nvPr userDrawn="1"/>
        </p:nvSpPr>
        <p:spPr>
          <a:xfrm>
            <a:off x="64493" y="0"/>
            <a:ext cx="7190977" cy="6858000"/>
          </a:xfrm>
          <a:custGeom>
            <a:avLst/>
            <a:gdLst>
              <a:gd name="connsiteX0" fmla="*/ 0 w 7190977"/>
              <a:gd name="connsiteY0" fmla="*/ 0 h 6858000"/>
              <a:gd name="connsiteX1" fmla="*/ 4438764 w 7190977"/>
              <a:gd name="connsiteY1" fmla="*/ 0 h 6858000"/>
              <a:gd name="connsiteX2" fmla="*/ 4530081 w 7190977"/>
              <a:gd name="connsiteY2" fmla="*/ 46770 h 6858000"/>
              <a:gd name="connsiteX3" fmla="*/ 7190977 w 7190977"/>
              <a:gd name="connsiteY3" fmla="*/ 4517549 h 6858000"/>
              <a:gd name="connsiteX4" fmla="*/ 6689596 w 7190977"/>
              <a:gd name="connsiteY4" fmla="*/ 6721866 h 6858000"/>
              <a:gd name="connsiteX5" fmla="*/ 6619872 w 7190977"/>
              <a:gd name="connsiteY5" fmla="*/ 6858000 h 6858000"/>
              <a:gd name="connsiteX6" fmla="*/ 0 w 7190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0977" h="6858000">
                <a:moveTo>
                  <a:pt x="0" y="0"/>
                </a:moveTo>
                <a:lnTo>
                  <a:pt x="4438764" y="0"/>
                </a:lnTo>
                <a:lnTo>
                  <a:pt x="4530081" y="46770"/>
                </a:lnTo>
                <a:cubicBezTo>
                  <a:pt x="6115031" y="907766"/>
                  <a:pt x="7190977" y="2587007"/>
                  <a:pt x="7190977" y="4517549"/>
                </a:cubicBezTo>
                <a:cubicBezTo>
                  <a:pt x="7190977" y="5307317"/>
                  <a:pt x="7010912" y="6055027"/>
                  <a:pt x="6689596" y="6721866"/>
                </a:cubicBezTo>
                <a:lnTo>
                  <a:pt x="6619872" y="6858000"/>
                </a:lnTo>
                <a:lnTo>
                  <a:pt x="0" y="6858000"/>
                </a:lnTo>
                <a:close/>
              </a:path>
            </a:pathLst>
          </a:custGeom>
          <a:solidFill>
            <a:schemeClr val="tx1">
              <a:lumMod val="65000"/>
              <a:lumOff val="35000"/>
              <a:alpha val="2549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27" name="Freeform 26">
            <a:extLst>
              <a:ext uri="{FF2B5EF4-FFF2-40B4-BE49-F238E27FC236}">
                <a16:creationId xmlns:a16="http://schemas.microsoft.com/office/drawing/2014/main" id="{085D34FB-5C31-654F-96AD-191ED389A0D3}"/>
              </a:ext>
            </a:extLst>
          </p:cNvPr>
          <p:cNvSpPr/>
          <p:nvPr userDrawn="1"/>
        </p:nvSpPr>
        <p:spPr>
          <a:xfrm>
            <a:off x="0" y="-21406"/>
            <a:ext cx="6528131" cy="6836595"/>
          </a:xfrm>
          <a:custGeom>
            <a:avLst/>
            <a:gdLst>
              <a:gd name="connsiteX0" fmla="*/ 0 w 6528130"/>
              <a:gd name="connsiteY0" fmla="*/ 0 h 6836594"/>
              <a:gd name="connsiteX1" fmla="*/ 4655249 w 6528130"/>
              <a:gd name="connsiteY1" fmla="*/ 0 h 6836594"/>
              <a:gd name="connsiteX2" fmla="*/ 4677865 w 6528130"/>
              <a:gd name="connsiteY2" fmla="*/ 17773 h 6836594"/>
              <a:gd name="connsiteX3" fmla="*/ 6528130 w 6528130"/>
              <a:gd name="connsiteY3" fmla="*/ 3941177 h 6836594"/>
              <a:gd name="connsiteX4" fmla="*/ 5659787 w 6528130"/>
              <a:gd name="connsiteY4" fmla="*/ 6783938 h 6836594"/>
              <a:gd name="connsiteX5" fmla="*/ 5622343 w 6528130"/>
              <a:gd name="connsiteY5" fmla="*/ 6836594 h 6836594"/>
              <a:gd name="connsiteX6" fmla="*/ 0 w 6528130"/>
              <a:gd name="connsiteY6" fmla="*/ 6836594 h 683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8130" h="6836594">
                <a:moveTo>
                  <a:pt x="0" y="0"/>
                </a:moveTo>
                <a:lnTo>
                  <a:pt x="4655249" y="0"/>
                </a:lnTo>
                <a:lnTo>
                  <a:pt x="4677865" y="17773"/>
                </a:lnTo>
                <a:cubicBezTo>
                  <a:pt x="5807868" y="950335"/>
                  <a:pt x="6528130" y="2361643"/>
                  <a:pt x="6528130" y="3941177"/>
                </a:cubicBezTo>
                <a:cubicBezTo>
                  <a:pt x="6528130" y="4994200"/>
                  <a:pt x="6208014" y="5972456"/>
                  <a:pt x="5659787" y="6783938"/>
                </a:cubicBezTo>
                <a:lnTo>
                  <a:pt x="5622343" y="6836594"/>
                </a:lnTo>
                <a:lnTo>
                  <a:pt x="0" y="6836594"/>
                </a:lnTo>
                <a:close/>
              </a:path>
            </a:pathLst>
          </a:custGeom>
          <a:solidFill>
            <a:schemeClr val="tx1">
              <a:lumMod val="65000"/>
              <a:lumOff val="3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9" name="Text Placeholder 4"/>
          <p:cNvSpPr>
            <a:spLocks noGrp="1"/>
          </p:cNvSpPr>
          <p:nvPr>
            <p:ph type="body" sz="quarter" idx="18"/>
          </p:nvPr>
        </p:nvSpPr>
        <p:spPr>
          <a:xfrm>
            <a:off x="632540" y="1651002"/>
            <a:ext cx="5213525" cy="1256792"/>
          </a:xfrm>
        </p:spPr>
        <p:txBody>
          <a:bodyPr/>
          <a:lstStyle>
            <a:lvl1pPr marL="0" indent="0">
              <a:buFont typeface="Arial" charset="0"/>
              <a:buNone/>
              <a:defRPr sz="2399">
                <a:solidFill>
                  <a:schemeClr val="bg1"/>
                </a:solidFill>
              </a:defRPr>
            </a:lvl1pPr>
          </a:lstStyle>
          <a:p>
            <a:pPr lvl="0"/>
            <a:r>
              <a:rPr lang="en-US"/>
              <a:t>Click to edit Master text styles</a:t>
            </a:r>
          </a:p>
        </p:txBody>
      </p:sp>
      <p:pic>
        <p:nvPicPr>
          <p:cNvPr id="11" name="Picture 10">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633" y="6126481"/>
            <a:ext cx="461860" cy="282715"/>
          </a:xfrm>
          <a:prstGeom prst="rect">
            <a:avLst/>
          </a:prstGeom>
        </p:spPr>
      </p:pic>
      <p:sp>
        <p:nvSpPr>
          <p:cNvPr id="12" name="Text Placeholder 2"/>
          <p:cNvSpPr>
            <a:spLocks noGrp="1"/>
          </p:cNvSpPr>
          <p:nvPr>
            <p:ph type="body" sz="quarter" idx="19"/>
          </p:nvPr>
        </p:nvSpPr>
        <p:spPr>
          <a:xfrm>
            <a:off x="632885" y="3566584"/>
            <a:ext cx="5748867" cy="2072216"/>
          </a:xfrm>
        </p:spPr>
        <p:txBody>
          <a:bodyPr/>
          <a:lstStyle>
            <a:lvl1pPr>
              <a:buClr>
                <a:schemeClr val="bg1"/>
              </a:buCl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Rectangle 12"/>
          <p:cNvSpPr/>
          <p:nvPr userDrawn="1"/>
        </p:nvSpPr>
        <p:spPr>
          <a:xfrm>
            <a:off x="941832" y="6089906"/>
            <a:ext cx="3109184" cy="379463"/>
          </a:xfrm>
          <a:prstGeom prst="rect">
            <a:avLst/>
          </a:prstGeom>
        </p:spPr>
        <p:txBody>
          <a:bodyPr wrap="none">
            <a:spAutoFit/>
          </a:bodyPr>
          <a:lstStyle/>
          <a:p>
            <a:r>
              <a:rPr lang="en-GB" sz="1866">
                <a:solidFill>
                  <a:schemeClr val="bg1"/>
                </a:solidFill>
              </a:rPr>
              <a:t>…making excellence a habit</a:t>
            </a:r>
          </a:p>
        </p:txBody>
      </p:sp>
    </p:spTree>
    <p:extLst>
      <p:ext uri="{BB962C8B-B14F-4D97-AF65-F5344CB8AC3E}">
        <p14:creationId xmlns:p14="http://schemas.microsoft.com/office/powerpoint/2010/main" val="502434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Food 2 column with 1 heading Man with veggie crat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4575"/>
            <a:ext cx="12192000" cy="6862575"/>
          </a:xfrm>
          <a:custGeom>
            <a:avLst/>
            <a:gdLst>
              <a:gd name="connsiteX0" fmla="*/ 0 w 12192000"/>
              <a:gd name="connsiteY0" fmla="*/ 0 h 6862574"/>
              <a:gd name="connsiteX1" fmla="*/ 12192000 w 12192000"/>
              <a:gd name="connsiteY1" fmla="*/ 0 h 6862574"/>
              <a:gd name="connsiteX2" fmla="*/ 12192000 w 12192000"/>
              <a:gd name="connsiteY2" fmla="*/ 6862574 h 6862574"/>
              <a:gd name="connsiteX3" fmla="*/ 0 w 12192000"/>
              <a:gd name="connsiteY3" fmla="*/ 6862574 h 6862574"/>
            </a:gdLst>
            <a:ahLst/>
            <a:cxnLst>
              <a:cxn ang="0">
                <a:pos x="connsiteX0" y="connsiteY0"/>
              </a:cxn>
              <a:cxn ang="0">
                <a:pos x="connsiteX1" y="connsiteY1"/>
              </a:cxn>
              <a:cxn ang="0">
                <a:pos x="connsiteX2" y="connsiteY2"/>
              </a:cxn>
              <a:cxn ang="0">
                <a:pos x="connsiteX3" y="connsiteY3"/>
              </a:cxn>
            </a:cxnLst>
            <a:rect l="l" t="t" r="r" b="b"/>
            <a:pathLst>
              <a:path w="12192000" h="6862574">
                <a:moveTo>
                  <a:pt x="0" y="0"/>
                </a:moveTo>
                <a:lnTo>
                  <a:pt x="12192000" y="0"/>
                </a:lnTo>
                <a:lnTo>
                  <a:pt x="12192000" y="6862574"/>
                </a:lnTo>
                <a:lnTo>
                  <a:pt x="0" y="6862574"/>
                </a:lnTo>
                <a:close/>
              </a:path>
            </a:pathLst>
          </a:custGeom>
        </p:spPr>
      </p:pic>
      <p:sp>
        <p:nvSpPr>
          <p:cNvPr id="15" name="Oval 14"/>
          <p:cNvSpPr>
            <a:spLocks noChangeAspect="1"/>
          </p:cNvSpPr>
          <p:nvPr userDrawn="1"/>
        </p:nvSpPr>
        <p:spPr>
          <a:xfrm>
            <a:off x="11596376" y="6296645"/>
            <a:ext cx="288000" cy="287911"/>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1" name="Oval 10"/>
          <p:cNvSpPr>
            <a:spLocks noChangeAspect="1"/>
          </p:cNvSpPr>
          <p:nvPr userDrawn="1"/>
        </p:nvSpPr>
        <p:spPr>
          <a:xfrm>
            <a:off x="11594592" y="630021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3" name="Freeform 12"/>
          <p:cNvSpPr>
            <a:spLocks/>
          </p:cNvSpPr>
          <p:nvPr userDrawn="1"/>
        </p:nvSpPr>
        <p:spPr>
          <a:xfrm>
            <a:off x="0" y="0"/>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bg1">
              <a:alpha val="80000"/>
            </a:schemeClr>
          </a:solidFill>
          <a:ln>
            <a:noFill/>
          </a:ln>
          <a:effectLst/>
          <a:scene3d>
            <a:camera prst="orthographicFront">
              <a:rot lat="0" lon="0" rev="10799999"/>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pic>
        <p:nvPicPr>
          <p:cNvPr id="14" name="Picture 13">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6" name="Rectangle 15"/>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pic>
        <p:nvPicPr>
          <p:cNvPr id="17" name="Picture 16">
            <a:extLst>
              <a:ext uri="{FF2B5EF4-FFF2-40B4-BE49-F238E27FC236}">
                <a16:creationId xmlns:a16="http://schemas.microsoft.com/office/drawing/2014/main" id="{19B5AD0D-9D98-0A4E-8142-05096B6B59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4633" y="6126480"/>
            <a:ext cx="461860" cy="282713"/>
          </a:xfrm>
          <a:prstGeom prst="rect">
            <a:avLst/>
          </a:prstGeom>
        </p:spPr>
      </p:pic>
      <p:sp>
        <p:nvSpPr>
          <p:cNvPr id="18" name="Rectangle 17"/>
          <p:cNvSpPr/>
          <p:nvPr userDrawn="1"/>
        </p:nvSpPr>
        <p:spPr>
          <a:xfrm>
            <a:off x="941832" y="6089906"/>
            <a:ext cx="3109184" cy="379463"/>
          </a:xfrm>
          <a:prstGeom prst="rect">
            <a:avLst/>
          </a:prstGeom>
        </p:spPr>
        <p:txBody>
          <a:bodyPr wrap="none">
            <a:spAutoFit/>
          </a:bodyPr>
          <a:lstStyle/>
          <a:p>
            <a:r>
              <a:rPr lang="en-GB" sz="1866">
                <a:solidFill>
                  <a:schemeClr val="tx1"/>
                </a:solidFill>
              </a:rPr>
              <a:t>…making excellence a habit</a:t>
            </a:r>
          </a:p>
        </p:txBody>
      </p:sp>
      <p:sp>
        <p:nvSpPr>
          <p:cNvPr id="19" name="Text Placeholder 2"/>
          <p:cNvSpPr>
            <a:spLocks noGrp="1"/>
          </p:cNvSpPr>
          <p:nvPr>
            <p:ph type="body" sz="quarter" idx="19" hasCustomPrompt="1"/>
          </p:nvPr>
        </p:nvSpPr>
        <p:spPr>
          <a:xfrm>
            <a:off x="484085" y="649225"/>
            <a:ext cx="4297680" cy="5486399"/>
          </a:xfrm>
        </p:spPr>
        <p:txBody>
          <a:bodyPr anchor="ctr"/>
          <a:lstStyle>
            <a:lvl1pPr marL="571314" indent="-571314">
              <a:buClr>
                <a:schemeClr val="tx2"/>
              </a:buClr>
              <a:buFont typeface="Arial" panose="020B0604020202020204" pitchFamily="34" charset="0"/>
              <a:buChar char="•"/>
              <a:defRPr sz="2399">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Tree>
    <p:extLst>
      <p:ext uri="{BB962C8B-B14F-4D97-AF65-F5344CB8AC3E}">
        <p14:creationId xmlns:p14="http://schemas.microsoft.com/office/powerpoint/2010/main" val="3186448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Food 2 column with 1 heading Man with veggie crate">
    <p:spTree>
      <p:nvGrpSpPr>
        <p:cNvPr id="1" name=""/>
        <p:cNvGrpSpPr/>
        <p:nvPr/>
      </p:nvGrpSpPr>
      <p:grpSpPr>
        <a:xfrm>
          <a:off x="0" y="0"/>
          <a:ext cx="0" cy="0"/>
          <a:chOff x="0" y="0"/>
          <a:chExt cx="0" cy="0"/>
        </a:xfrm>
      </p:grpSpPr>
      <p:pic>
        <p:nvPicPr>
          <p:cNvPr id="12" name="Picture 11" descr="A person standing in front of a building&#10;&#10;Description automatically generated">
            <a:extLst>
              <a:ext uri="{FF2B5EF4-FFF2-40B4-BE49-F238E27FC236}">
                <a16:creationId xmlns:a16="http://schemas.microsoft.com/office/drawing/2014/main" id="{0276F861-E18C-4A63-84EA-D5E609BCD464}"/>
              </a:ext>
            </a:extLst>
          </p:cNvPr>
          <p:cNvPicPr>
            <a:picLocks noChangeAspect="1"/>
          </p:cNvPicPr>
          <p:nvPr userDrawn="1"/>
        </p:nvPicPr>
        <p:blipFill>
          <a:blip r:embed="rId2"/>
          <a:stretch>
            <a:fillRect/>
          </a:stretch>
        </p:blipFill>
        <p:spPr>
          <a:xfrm>
            <a:off x="-43691" y="-669187"/>
            <a:ext cx="12235691" cy="8167211"/>
          </a:xfrm>
          <a:prstGeom prst="rect">
            <a:avLst/>
          </a:prstGeom>
        </p:spPr>
      </p:pic>
      <p:sp>
        <p:nvSpPr>
          <p:cNvPr id="15" name="Oval 14"/>
          <p:cNvSpPr>
            <a:spLocks noChangeAspect="1"/>
          </p:cNvSpPr>
          <p:nvPr userDrawn="1"/>
        </p:nvSpPr>
        <p:spPr>
          <a:xfrm>
            <a:off x="11596376" y="6296645"/>
            <a:ext cx="288000" cy="287911"/>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1" name="Oval 10"/>
          <p:cNvSpPr>
            <a:spLocks noChangeAspect="1"/>
          </p:cNvSpPr>
          <p:nvPr userDrawn="1"/>
        </p:nvSpPr>
        <p:spPr>
          <a:xfrm>
            <a:off x="11594592" y="630021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3" name="Freeform 12"/>
          <p:cNvSpPr>
            <a:spLocks/>
          </p:cNvSpPr>
          <p:nvPr userDrawn="1"/>
        </p:nvSpPr>
        <p:spPr>
          <a:xfrm>
            <a:off x="0" y="0"/>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bg1">
              <a:alpha val="80000"/>
            </a:schemeClr>
          </a:solidFill>
          <a:ln>
            <a:noFill/>
          </a:ln>
          <a:effectLst/>
          <a:scene3d>
            <a:camera prst="orthographicFront">
              <a:rot lat="0" lon="0" rev="10799999"/>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pic>
        <p:nvPicPr>
          <p:cNvPr id="14" name="Picture 13">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6" name="Rectangle 15"/>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pic>
        <p:nvPicPr>
          <p:cNvPr id="17" name="Picture 16">
            <a:extLst>
              <a:ext uri="{FF2B5EF4-FFF2-40B4-BE49-F238E27FC236}">
                <a16:creationId xmlns:a16="http://schemas.microsoft.com/office/drawing/2014/main" id="{19B5AD0D-9D98-0A4E-8142-05096B6B59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4633" y="6126480"/>
            <a:ext cx="461860" cy="282713"/>
          </a:xfrm>
          <a:prstGeom prst="rect">
            <a:avLst/>
          </a:prstGeom>
        </p:spPr>
      </p:pic>
      <p:sp>
        <p:nvSpPr>
          <p:cNvPr id="18" name="Rectangle 17"/>
          <p:cNvSpPr/>
          <p:nvPr userDrawn="1"/>
        </p:nvSpPr>
        <p:spPr>
          <a:xfrm>
            <a:off x="941832" y="6089906"/>
            <a:ext cx="3109184" cy="379463"/>
          </a:xfrm>
          <a:prstGeom prst="rect">
            <a:avLst/>
          </a:prstGeom>
        </p:spPr>
        <p:txBody>
          <a:bodyPr wrap="none">
            <a:spAutoFit/>
          </a:bodyPr>
          <a:lstStyle/>
          <a:p>
            <a:r>
              <a:rPr lang="en-GB" sz="1866">
                <a:solidFill>
                  <a:schemeClr val="tx1"/>
                </a:solidFill>
              </a:rPr>
              <a:t>…making excellence a habit</a:t>
            </a:r>
          </a:p>
        </p:txBody>
      </p:sp>
      <p:sp>
        <p:nvSpPr>
          <p:cNvPr id="19" name="Text Placeholder 2"/>
          <p:cNvSpPr>
            <a:spLocks noGrp="1"/>
          </p:cNvSpPr>
          <p:nvPr>
            <p:ph type="body" sz="quarter" idx="19" hasCustomPrompt="1"/>
          </p:nvPr>
        </p:nvSpPr>
        <p:spPr>
          <a:xfrm>
            <a:off x="484085" y="649225"/>
            <a:ext cx="4297680" cy="5486399"/>
          </a:xfrm>
        </p:spPr>
        <p:txBody>
          <a:bodyPr anchor="ctr"/>
          <a:lstStyle>
            <a:lvl1pPr marL="571314" indent="-571314">
              <a:buClr>
                <a:schemeClr val="tx2"/>
              </a:buClr>
              <a:buFont typeface="Arial" panose="020B0604020202020204" pitchFamily="34" charset="0"/>
              <a:buChar char="•"/>
              <a:defRPr sz="2399">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Tree>
    <p:extLst>
      <p:ext uri="{BB962C8B-B14F-4D97-AF65-F5344CB8AC3E}">
        <p14:creationId xmlns:p14="http://schemas.microsoft.com/office/powerpoint/2010/main" val="1908586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Food 2 column with 1 heading Man with veggie crat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5" name="Oval 14"/>
          <p:cNvSpPr>
            <a:spLocks noChangeAspect="1"/>
          </p:cNvSpPr>
          <p:nvPr userDrawn="1"/>
        </p:nvSpPr>
        <p:spPr>
          <a:xfrm>
            <a:off x="11596376" y="6296645"/>
            <a:ext cx="288000" cy="287911"/>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1" name="Oval 10"/>
          <p:cNvSpPr>
            <a:spLocks noChangeAspect="1"/>
          </p:cNvSpPr>
          <p:nvPr userDrawn="1"/>
        </p:nvSpPr>
        <p:spPr>
          <a:xfrm>
            <a:off x="11594592" y="630021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3" name="Freeform 12"/>
          <p:cNvSpPr>
            <a:spLocks/>
          </p:cNvSpPr>
          <p:nvPr userDrawn="1"/>
        </p:nvSpPr>
        <p:spPr>
          <a:xfrm>
            <a:off x="0" y="0"/>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bg1">
              <a:alpha val="80000"/>
            </a:schemeClr>
          </a:solidFill>
          <a:ln>
            <a:noFill/>
          </a:ln>
          <a:effectLst/>
          <a:scene3d>
            <a:camera prst="orthographicFront">
              <a:rot lat="0" lon="0" rev="10799999"/>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pic>
        <p:nvPicPr>
          <p:cNvPr id="14" name="Picture 13">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6" name="Rectangle 15"/>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pic>
        <p:nvPicPr>
          <p:cNvPr id="17" name="Picture 16">
            <a:extLst>
              <a:ext uri="{FF2B5EF4-FFF2-40B4-BE49-F238E27FC236}">
                <a16:creationId xmlns:a16="http://schemas.microsoft.com/office/drawing/2014/main" id="{19B5AD0D-9D98-0A4E-8142-05096B6B59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4633" y="6126480"/>
            <a:ext cx="461860" cy="282713"/>
          </a:xfrm>
          <a:prstGeom prst="rect">
            <a:avLst/>
          </a:prstGeom>
        </p:spPr>
      </p:pic>
      <p:sp>
        <p:nvSpPr>
          <p:cNvPr id="18" name="Rectangle 17"/>
          <p:cNvSpPr/>
          <p:nvPr userDrawn="1"/>
        </p:nvSpPr>
        <p:spPr>
          <a:xfrm>
            <a:off x="941832" y="6089906"/>
            <a:ext cx="3109184" cy="379463"/>
          </a:xfrm>
          <a:prstGeom prst="rect">
            <a:avLst/>
          </a:prstGeom>
        </p:spPr>
        <p:txBody>
          <a:bodyPr wrap="none">
            <a:spAutoFit/>
          </a:bodyPr>
          <a:lstStyle/>
          <a:p>
            <a:r>
              <a:rPr lang="en-GB" sz="1866">
                <a:solidFill>
                  <a:schemeClr val="tx1"/>
                </a:solidFill>
              </a:rPr>
              <a:t>…making excellence a habit</a:t>
            </a:r>
          </a:p>
        </p:txBody>
      </p:sp>
      <p:sp>
        <p:nvSpPr>
          <p:cNvPr id="19" name="Text Placeholder 2"/>
          <p:cNvSpPr>
            <a:spLocks noGrp="1"/>
          </p:cNvSpPr>
          <p:nvPr>
            <p:ph type="body" sz="quarter" idx="19" hasCustomPrompt="1"/>
          </p:nvPr>
        </p:nvSpPr>
        <p:spPr>
          <a:xfrm>
            <a:off x="484085" y="649225"/>
            <a:ext cx="4297680" cy="5486399"/>
          </a:xfrm>
        </p:spPr>
        <p:txBody>
          <a:bodyPr anchor="ctr"/>
          <a:lstStyle>
            <a:lvl1pPr marL="571314" indent="-571314">
              <a:buClr>
                <a:schemeClr val="tx2"/>
              </a:buClr>
              <a:buFont typeface="Arial" panose="020B0604020202020204" pitchFamily="34" charset="0"/>
              <a:buChar char="•"/>
              <a:defRPr sz="2399">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Tree>
    <p:extLst>
      <p:ext uri="{BB962C8B-B14F-4D97-AF65-F5344CB8AC3E}">
        <p14:creationId xmlns:p14="http://schemas.microsoft.com/office/powerpoint/2010/main" val="2389547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Generic Multiuse box mostly white bubble right aligned city">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12700"/>
            <a:ext cx="12192001" cy="6870700"/>
          </a:xfrm>
          <a:prstGeom prst="rect">
            <a:avLst/>
          </a:prstGeom>
          <a:scene3d>
            <a:camera prst="orthographicFront">
              <a:rot lat="0" lon="10800000" rev="0"/>
            </a:camera>
            <a:lightRig rig="threePt" dir="t"/>
          </a:scene3d>
        </p:spPr>
      </p:pic>
      <p:graphicFrame>
        <p:nvGraphicFramePr>
          <p:cNvPr id="2" name="Object 1" hidden="1"/>
          <p:cNvGraphicFramePr>
            <a:graphicFrameLocks noChangeAspect="1"/>
          </p:cNvGraphicFramePr>
          <p:nvPr userDrawn="1">
            <p:custDataLst>
              <p:tags r:id="rId2"/>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12302" name="think-cell Slide" r:id="rId5" imgW="360" imgH="360" progId="TCLayout.ActiveDocument.1">
                  <p:embed/>
                </p:oleObj>
              </mc:Choice>
              <mc:Fallback>
                <p:oleObj name="think-cell Slide" r:id="rId5" imgW="360" imgH="360" progId="TCLayout.ActiveDocument.1">
                  <p:embed/>
                  <p:pic>
                    <p:nvPicPr>
                      <p:cNvPr id="2" name="Object 1" hidden="1"/>
                      <p:cNvPicPr/>
                      <p:nvPr/>
                    </p:nvPicPr>
                    <p:blipFill>
                      <a:blip r:embed="rId6"/>
                      <a:stretch>
                        <a:fillRect/>
                      </a:stretch>
                    </p:blipFill>
                    <p:spPr>
                      <a:xfrm>
                        <a:off x="2119" y="2118"/>
                        <a:ext cx="2117" cy="2117"/>
                      </a:xfrm>
                      <a:prstGeom prst="rect">
                        <a:avLst/>
                      </a:prstGeom>
                    </p:spPr>
                  </p:pic>
                </p:oleObj>
              </mc:Fallback>
            </mc:AlternateContent>
          </a:graphicData>
        </a:graphic>
      </p:graphicFrame>
      <p:sp>
        <p:nvSpPr>
          <p:cNvPr id="19" name="Oval 18">
            <a:extLst>
              <a:ext uri="{FF2B5EF4-FFF2-40B4-BE49-F238E27FC236}">
                <a16:creationId xmlns:a16="http://schemas.microsoft.com/office/drawing/2014/main" id="{FAD7D370-2FAF-E745-922C-4B846A395128}"/>
              </a:ext>
            </a:extLst>
          </p:cNvPr>
          <p:cNvSpPr>
            <a:spLocks noChangeAspect="1"/>
          </p:cNvSpPr>
          <p:nvPr userDrawn="1"/>
        </p:nvSpPr>
        <p:spPr>
          <a:xfrm>
            <a:off x="11596377"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2" name="Freeform 11"/>
          <p:cNvSpPr/>
          <p:nvPr userDrawn="1"/>
        </p:nvSpPr>
        <p:spPr>
          <a:xfrm>
            <a:off x="-1" y="-12699"/>
            <a:ext cx="7543800" cy="6870700"/>
          </a:xfrm>
          <a:custGeom>
            <a:avLst/>
            <a:gdLst>
              <a:gd name="connsiteX0" fmla="*/ 0 w 7474529"/>
              <a:gd name="connsiteY0" fmla="*/ 0 h 6857999"/>
              <a:gd name="connsiteX1" fmla="*/ 5769055 w 7474529"/>
              <a:gd name="connsiteY1" fmla="*/ 0 h 6857999"/>
              <a:gd name="connsiteX2" fmla="*/ 5949740 w 7474529"/>
              <a:gd name="connsiteY2" fmla="*/ 172267 h 6857999"/>
              <a:gd name="connsiteX3" fmla="*/ 7474529 w 7474529"/>
              <a:gd name="connsiteY3" fmla="*/ 3853433 h 6857999"/>
              <a:gd name="connsiteX4" fmla="*/ 6585434 w 7474529"/>
              <a:gd name="connsiteY4" fmla="*/ 6764132 h 6857999"/>
              <a:gd name="connsiteX5" fmla="*/ 6518684 w 7474529"/>
              <a:gd name="connsiteY5" fmla="*/ 6857999 h 6857999"/>
              <a:gd name="connsiteX6" fmla="*/ 0 w 747452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4529" h="6857999">
                <a:moveTo>
                  <a:pt x="0" y="0"/>
                </a:moveTo>
                <a:lnTo>
                  <a:pt x="5769055" y="0"/>
                </a:lnTo>
                <a:lnTo>
                  <a:pt x="5949740" y="172267"/>
                </a:lnTo>
                <a:cubicBezTo>
                  <a:pt x="6891833" y="1114360"/>
                  <a:pt x="7474529" y="2415848"/>
                  <a:pt x="7474529" y="3853433"/>
                </a:cubicBezTo>
                <a:cubicBezTo>
                  <a:pt x="7474529" y="4931622"/>
                  <a:pt x="7146763" y="5933257"/>
                  <a:pt x="6585434" y="6764132"/>
                </a:cubicBezTo>
                <a:lnTo>
                  <a:pt x="6518684" y="6857999"/>
                </a:lnTo>
                <a:lnTo>
                  <a:pt x="0" y="6857999"/>
                </a:lnTo>
                <a:close/>
              </a:path>
            </a:pathLst>
          </a:custGeom>
          <a:solidFill>
            <a:schemeClr val="accent1">
              <a:shade val="80000"/>
              <a:satMod val="150000"/>
              <a:alpha val="80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Tahoma"/>
                <a:ea typeface="+mn-ea"/>
                <a:cs typeface="+mn-cs"/>
              </a:rPr>
              <a:t> </a:t>
            </a:r>
          </a:p>
        </p:txBody>
      </p:sp>
      <p:pic>
        <p:nvPicPr>
          <p:cNvPr id="13" name="Picture 12">
            <a:extLst>
              <a:ext uri="{FF2B5EF4-FFF2-40B4-BE49-F238E27FC236}">
                <a16:creationId xmlns:a16="http://schemas.microsoft.com/office/drawing/2014/main" id="{19B5AD0D-9D98-0A4E-8142-05096B6B59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5" name="Rectangle 14"/>
          <p:cNvSpPr/>
          <p:nvPr userDrawn="1"/>
        </p:nvSpPr>
        <p:spPr>
          <a:xfrm>
            <a:off x="945945" y="6091460"/>
            <a:ext cx="3109184" cy="379463"/>
          </a:xfrm>
          <a:prstGeom prst="rect">
            <a:avLst/>
          </a:prstGeom>
        </p:spPr>
        <p:txBody>
          <a:bodyPr wrap="none">
            <a:spAutoFit/>
          </a:bodyPr>
          <a:lstStyle/>
          <a:p>
            <a:pPr marL="0" marR="0" lvl="0" indent="0" algn="l" defTabSz="914080"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FFFFFF"/>
                </a:solidFill>
                <a:effectLst/>
                <a:uLnTx/>
                <a:uFillTx/>
                <a:latin typeface="Tahoma"/>
                <a:ea typeface="+mn-ea"/>
                <a:cs typeface="+mn-cs"/>
              </a:rPr>
              <a:t>…making excellence a habit</a:t>
            </a:r>
          </a:p>
        </p:txBody>
      </p:sp>
      <p:sp>
        <p:nvSpPr>
          <p:cNvPr id="16" name="Text Placeholder 2"/>
          <p:cNvSpPr>
            <a:spLocks noGrp="1"/>
          </p:cNvSpPr>
          <p:nvPr>
            <p:ph type="body" sz="quarter" idx="20"/>
          </p:nvPr>
        </p:nvSpPr>
        <p:spPr>
          <a:xfrm>
            <a:off x="457201" y="671514"/>
            <a:ext cx="5643563" cy="5355982"/>
          </a:xfrm>
        </p:spPr>
        <p:txBody>
          <a:bodyPr anchor="ctr" anchorCtr="0"/>
          <a:lstStyle>
            <a:lvl1pPr>
              <a:buClr>
                <a:schemeClr val="bg1"/>
              </a:buCl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61746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pply Chain 2 column with 1 heading Woman sorting oranges">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3425"/>
          </a:xfrm>
          <a:custGeom>
            <a:avLst/>
            <a:gdLst>
              <a:gd name="connsiteX0" fmla="*/ 0 w 12192000"/>
              <a:gd name="connsiteY0" fmla="*/ 0 h 6853426"/>
              <a:gd name="connsiteX1" fmla="*/ 12192000 w 12192000"/>
              <a:gd name="connsiteY1" fmla="*/ 0 h 6853426"/>
              <a:gd name="connsiteX2" fmla="*/ 12192000 w 12192000"/>
              <a:gd name="connsiteY2" fmla="*/ 6853426 h 6853426"/>
              <a:gd name="connsiteX3" fmla="*/ 0 w 12192000"/>
              <a:gd name="connsiteY3" fmla="*/ 6853426 h 6853426"/>
            </a:gdLst>
            <a:ahLst/>
            <a:cxnLst>
              <a:cxn ang="0">
                <a:pos x="connsiteX0" y="connsiteY0"/>
              </a:cxn>
              <a:cxn ang="0">
                <a:pos x="connsiteX1" y="connsiteY1"/>
              </a:cxn>
              <a:cxn ang="0">
                <a:pos x="connsiteX2" y="connsiteY2"/>
              </a:cxn>
              <a:cxn ang="0">
                <a:pos x="connsiteX3" y="connsiteY3"/>
              </a:cxn>
            </a:cxnLst>
            <a:rect l="l" t="t" r="r" b="b"/>
            <a:pathLst>
              <a:path w="12192000" h="6853426">
                <a:moveTo>
                  <a:pt x="0" y="0"/>
                </a:moveTo>
                <a:lnTo>
                  <a:pt x="12192000" y="0"/>
                </a:lnTo>
                <a:lnTo>
                  <a:pt x="12192000" y="6853426"/>
                </a:lnTo>
                <a:lnTo>
                  <a:pt x="0" y="6853426"/>
                </a:lnTo>
                <a:close/>
              </a:path>
            </a:pathLst>
          </a:custGeom>
        </p:spPr>
      </p:pic>
      <p:sp>
        <p:nvSpPr>
          <p:cNvPr id="14" name="Freeform 13"/>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15" name="Oval 14"/>
          <p:cNvSpPr>
            <a:spLocks noChangeAspect="1"/>
          </p:cNvSpPr>
          <p:nvPr userDrawn="1"/>
        </p:nvSpPr>
        <p:spPr>
          <a:xfrm>
            <a:off x="11596376" y="6296645"/>
            <a:ext cx="288000" cy="287911"/>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sp>
        <p:nvSpPr>
          <p:cNvPr id="11" name="Oval 10"/>
          <p:cNvSpPr>
            <a:spLocks noChangeAspect="1"/>
          </p:cNvSpPr>
          <p:nvPr userDrawn="1"/>
        </p:nvSpPr>
        <p:spPr>
          <a:xfrm>
            <a:off x="11594592" y="6300216"/>
            <a:ext cx="288000" cy="2879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schemeClr val="tx1"/>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chemeClr val="tx1"/>
              </a:solidFill>
              <a:effectLst/>
              <a:uLnTx/>
              <a:uFillTx/>
              <a:latin typeface="Tahoma"/>
              <a:ea typeface="+mn-ea"/>
              <a:cs typeface="Tahoma"/>
            </a:endParaRPr>
          </a:p>
        </p:txBody>
      </p:sp>
      <p:sp>
        <p:nvSpPr>
          <p:cNvPr id="17" name="Text Placeholder 2"/>
          <p:cNvSpPr>
            <a:spLocks noGrp="1"/>
          </p:cNvSpPr>
          <p:nvPr>
            <p:ph type="body" sz="quarter" idx="21" hasCustomPrompt="1"/>
          </p:nvPr>
        </p:nvSpPr>
        <p:spPr>
          <a:xfrm>
            <a:off x="7406640" y="649225"/>
            <a:ext cx="4297680" cy="5486399"/>
          </a:xfrm>
        </p:spPr>
        <p:txBody>
          <a:bodyPr anchor="ctr"/>
          <a:lstStyle>
            <a:lvl1pPr marL="571314" indent="-571314">
              <a:buClr>
                <a:schemeClr val="bg1"/>
              </a:buClr>
              <a:buFont typeface="Arial" panose="020B0604020202020204" pitchFamily="34" charset="0"/>
              <a:buChar cha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
        <p:nvSpPr>
          <p:cNvPr id="13" name="Text Placeholder 4"/>
          <p:cNvSpPr>
            <a:spLocks noGrp="1"/>
          </p:cNvSpPr>
          <p:nvPr>
            <p:ph type="body" sz="quarter" idx="18" hasCustomPrompt="1"/>
          </p:nvPr>
        </p:nvSpPr>
        <p:spPr>
          <a:xfrm>
            <a:off x="457201" y="649225"/>
            <a:ext cx="5483577" cy="664973"/>
          </a:xfrm>
        </p:spPr>
        <p:txBody>
          <a:bodyPr/>
          <a:lstStyle>
            <a:lvl1pPr marL="0" indent="0">
              <a:buFont typeface="Arial" charset="0"/>
              <a:buNone/>
              <a:defRPr sz="3199">
                <a:solidFill>
                  <a:schemeClr val="accent2">
                    <a:lumMod val="60000"/>
                    <a:lumOff val="40000"/>
                  </a:schemeClr>
                </a:solidFill>
              </a:defRPr>
            </a:lvl1pPr>
          </a:lstStyle>
          <a:p>
            <a:pPr lvl="0"/>
            <a:r>
              <a:rPr lang="en-US"/>
              <a:t>Headline</a:t>
            </a:r>
          </a:p>
        </p:txBody>
      </p:sp>
      <p:sp>
        <p:nvSpPr>
          <p:cNvPr id="19" name="Text Placeholder 4"/>
          <p:cNvSpPr>
            <a:spLocks noGrp="1"/>
          </p:cNvSpPr>
          <p:nvPr>
            <p:ph type="body" sz="quarter" idx="22" hasCustomPrompt="1"/>
          </p:nvPr>
        </p:nvSpPr>
        <p:spPr>
          <a:xfrm>
            <a:off x="457201" y="1418584"/>
            <a:ext cx="5483577" cy="1546614"/>
          </a:xfrm>
        </p:spPr>
        <p:txBody>
          <a:bodyPr/>
          <a:lstStyle>
            <a:lvl1pPr marL="0" indent="0">
              <a:buFont typeface="Arial" charset="0"/>
              <a:buNone/>
              <a:defRPr sz="3199">
                <a:solidFill>
                  <a:schemeClr val="bg1"/>
                </a:solidFill>
              </a:defRPr>
            </a:lvl1pPr>
          </a:lstStyle>
          <a:p>
            <a:pPr lvl="0"/>
            <a:r>
              <a:rPr lang="en-US"/>
              <a:t>Text goes here and may continue to another line or lines below as necessary</a:t>
            </a:r>
          </a:p>
        </p:txBody>
      </p:sp>
      <p:pic>
        <p:nvPicPr>
          <p:cNvPr id="16" name="Picture 15">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18" name="Rectangle 17"/>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pic>
        <p:nvPicPr>
          <p:cNvPr id="21" name="Picture 20">
            <a:extLst>
              <a:ext uri="{FF2B5EF4-FFF2-40B4-BE49-F238E27FC236}">
                <a16:creationId xmlns:a16="http://schemas.microsoft.com/office/drawing/2014/main" id="{19B5AD0D-9D98-0A4E-8142-05096B6B59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4633" y="6126480"/>
            <a:ext cx="461860" cy="282713"/>
          </a:xfrm>
          <a:prstGeom prst="rect">
            <a:avLst/>
          </a:prstGeom>
        </p:spPr>
      </p:pic>
      <p:sp>
        <p:nvSpPr>
          <p:cNvPr id="22" name="Rectangle 21"/>
          <p:cNvSpPr/>
          <p:nvPr userDrawn="1"/>
        </p:nvSpPr>
        <p:spPr>
          <a:xfrm>
            <a:off x="941832" y="6089906"/>
            <a:ext cx="3109184" cy="379463"/>
          </a:xfrm>
          <a:prstGeom prst="rect">
            <a:avLst/>
          </a:prstGeom>
        </p:spPr>
        <p:txBody>
          <a:bodyPr wrap="none">
            <a:spAutoFit/>
          </a:bodyPr>
          <a:lstStyle/>
          <a:p>
            <a:r>
              <a:rPr lang="en-GB" sz="1866">
                <a:solidFill>
                  <a:schemeClr val="tx1"/>
                </a:solidFill>
              </a:rPr>
              <a:t>…making excellence a habit</a:t>
            </a:r>
          </a:p>
        </p:txBody>
      </p:sp>
    </p:spTree>
    <p:extLst>
      <p:ext uri="{BB962C8B-B14F-4D97-AF65-F5344CB8AC3E}">
        <p14:creationId xmlns:p14="http://schemas.microsoft.com/office/powerpoint/2010/main" val="3823161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o we are Slide 3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116" y="1"/>
            <a:ext cx="12192000" cy="6858000"/>
          </a:xfrm>
          <a:prstGeom prst="rect">
            <a:avLst/>
          </a:prstGeom>
        </p:spPr>
      </p:pic>
      <p:sp>
        <p:nvSpPr>
          <p:cNvPr id="11" name="Freeform 10"/>
          <p:cNvSpPr/>
          <p:nvPr userDrawn="1"/>
        </p:nvSpPr>
        <p:spPr>
          <a:xfrm>
            <a:off x="-1" y="2"/>
            <a:ext cx="7543800" cy="6857999"/>
          </a:xfrm>
          <a:custGeom>
            <a:avLst/>
            <a:gdLst>
              <a:gd name="connsiteX0" fmla="*/ 0 w 7474529"/>
              <a:gd name="connsiteY0" fmla="*/ 0 h 6857999"/>
              <a:gd name="connsiteX1" fmla="*/ 5769055 w 7474529"/>
              <a:gd name="connsiteY1" fmla="*/ 0 h 6857999"/>
              <a:gd name="connsiteX2" fmla="*/ 5949740 w 7474529"/>
              <a:gd name="connsiteY2" fmla="*/ 172267 h 6857999"/>
              <a:gd name="connsiteX3" fmla="*/ 7474529 w 7474529"/>
              <a:gd name="connsiteY3" fmla="*/ 3853433 h 6857999"/>
              <a:gd name="connsiteX4" fmla="*/ 6585434 w 7474529"/>
              <a:gd name="connsiteY4" fmla="*/ 6764132 h 6857999"/>
              <a:gd name="connsiteX5" fmla="*/ 6518684 w 7474529"/>
              <a:gd name="connsiteY5" fmla="*/ 6857999 h 6857999"/>
              <a:gd name="connsiteX6" fmla="*/ 0 w 747452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4529" h="6857999">
                <a:moveTo>
                  <a:pt x="0" y="0"/>
                </a:moveTo>
                <a:lnTo>
                  <a:pt x="5769055" y="0"/>
                </a:lnTo>
                <a:lnTo>
                  <a:pt x="5949740" y="172267"/>
                </a:lnTo>
                <a:cubicBezTo>
                  <a:pt x="6891833" y="1114360"/>
                  <a:pt x="7474529" y="2415848"/>
                  <a:pt x="7474529" y="3853433"/>
                </a:cubicBezTo>
                <a:cubicBezTo>
                  <a:pt x="7474529" y="4931622"/>
                  <a:pt x="7146763" y="5933257"/>
                  <a:pt x="6585434" y="6764132"/>
                </a:cubicBezTo>
                <a:lnTo>
                  <a:pt x="6518684" y="6857999"/>
                </a:lnTo>
                <a:lnTo>
                  <a:pt x="0" y="6857999"/>
                </a:lnTo>
                <a:close/>
              </a:path>
            </a:pathLst>
          </a:custGeom>
          <a:solidFill>
            <a:schemeClr val="accent1">
              <a:shade val="80000"/>
              <a:satMod val="150000"/>
              <a:alpha val="80000"/>
            </a:schemeClr>
          </a:solidFill>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08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Tahoma"/>
                <a:ea typeface="+mn-ea"/>
                <a:cs typeface="+mn-cs"/>
              </a:rPr>
              <a:t> </a:t>
            </a:r>
          </a:p>
        </p:txBody>
      </p:sp>
      <p:pic>
        <p:nvPicPr>
          <p:cNvPr id="21" name="Picture 20">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22" name="Rectangle 21"/>
          <p:cNvSpPr/>
          <p:nvPr userDrawn="1"/>
        </p:nvSpPr>
        <p:spPr>
          <a:xfrm>
            <a:off x="945945" y="6091460"/>
            <a:ext cx="3109184" cy="379463"/>
          </a:xfrm>
          <a:prstGeom prst="rect">
            <a:avLst/>
          </a:prstGeom>
        </p:spPr>
        <p:txBody>
          <a:bodyPr wrap="none">
            <a:spAutoFit/>
          </a:bodyPr>
          <a:lstStyle/>
          <a:p>
            <a:pPr marL="0" marR="0" lvl="0" indent="0" algn="l" defTabSz="914080" rtl="0" eaLnBrk="1" fontAlgn="auto" latinLnBrk="0" hangingPunct="1">
              <a:lnSpc>
                <a:spcPct val="100000"/>
              </a:lnSpc>
              <a:spcBef>
                <a:spcPts val="0"/>
              </a:spcBef>
              <a:spcAft>
                <a:spcPts val="0"/>
              </a:spcAft>
              <a:buClrTx/>
              <a:buSzTx/>
              <a:buFontTx/>
              <a:buNone/>
              <a:tabLst/>
              <a:defRPr/>
            </a:pPr>
            <a:r>
              <a:rPr kumimoji="0" lang="en-GB" sz="1866" b="0" i="0" u="none" strike="noStrike" kern="1200" cap="none" spc="0" normalizeH="0" baseline="0" noProof="0">
                <a:ln>
                  <a:noFill/>
                </a:ln>
                <a:solidFill>
                  <a:srgbClr val="FFFFFF"/>
                </a:solidFill>
                <a:effectLst/>
                <a:uLnTx/>
                <a:uFillTx/>
                <a:latin typeface="Tahoma"/>
                <a:ea typeface="+mn-ea"/>
                <a:cs typeface="+mn-cs"/>
              </a:rPr>
              <a:t>…making excellence a habit</a:t>
            </a:r>
          </a:p>
        </p:txBody>
      </p:sp>
      <p:sp>
        <p:nvSpPr>
          <p:cNvPr id="23" name="Oval 22"/>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8" name="Text Placeholder 4"/>
          <p:cNvSpPr>
            <a:spLocks noGrp="1"/>
          </p:cNvSpPr>
          <p:nvPr>
            <p:ph type="body" sz="quarter" idx="19"/>
          </p:nvPr>
        </p:nvSpPr>
        <p:spPr>
          <a:xfrm>
            <a:off x="7504655" y="457200"/>
            <a:ext cx="4292551" cy="5634259"/>
          </a:xfrm>
        </p:spPr>
        <p:txBody>
          <a:bodyPr/>
          <a:lstStyle>
            <a:lvl1pPr marL="0" indent="0">
              <a:buFont typeface="Arial" charset="0"/>
              <a:buNone/>
              <a:defRPr sz="3199">
                <a:solidFill>
                  <a:schemeClr val="bg1"/>
                </a:solidFill>
              </a:defRPr>
            </a:lvl1pPr>
          </a:lstStyle>
          <a:p>
            <a:pPr lvl="0"/>
            <a:r>
              <a:rPr lang="en-US"/>
              <a:t>Click to edit Master text styles</a:t>
            </a:r>
          </a:p>
        </p:txBody>
      </p:sp>
      <p:sp>
        <p:nvSpPr>
          <p:cNvPr id="9" name="Text Placeholder 2"/>
          <p:cNvSpPr>
            <a:spLocks noGrp="1"/>
          </p:cNvSpPr>
          <p:nvPr>
            <p:ph type="body" sz="quarter" idx="20"/>
          </p:nvPr>
        </p:nvSpPr>
        <p:spPr>
          <a:xfrm>
            <a:off x="457201" y="671514"/>
            <a:ext cx="5643563" cy="5355982"/>
          </a:xfrm>
        </p:spPr>
        <p:txBody>
          <a:bodyPr anchor="ctr" anchorCtr="0"/>
          <a:lstStyle>
            <a:lvl1pPr>
              <a:buClr>
                <a:schemeClr val="bg1"/>
              </a:buCl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38762011"/>
      </p:ext>
    </p:extLst>
  </p:cSld>
  <p:clrMapOvr>
    <a:masterClrMapping/>
  </p:clrMapOvr>
  <p:extLst>
    <p:ext uri="{DCECCB84-F9BA-43D5-87BE-67443E8EF086}">
      <p15:sldGuideLst xmlns:p15="http://schemas.microsoft.com/office/powerpoint/2012/main">
        <p15:guide id="1" orient="horz" pos="2787">
          <p15:clr>
            <a:srgbClr val="FBAE40"/>
          </p15:clr>
        </p15:guide>
        <p15:guide id="2" pos="1882">
          <p15:clr>
            <a:srgbClr val="FBAE40"/>
          </p15:clr>
        </p15:guide>
        <p15:guide id="3" pos="2045">
          <p15:clr>
            <a:srgbClr val="FBAE40"/>
          </p15:clr>
        </p15:guide>
        <p15:guide id="4" pos="3716">
          <p15:clr>
            <a:srgbClr val="FBAE40"/>
          </p15:clr>
        </p15:guide>
        <p15:guide id="5" pos="387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o we are Slide 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5" y="-21405"/>
            <a:ext cx="12192000" cy="6858000"/>
          </a:xfrm>
          <a:prstGeom prst="rect">
            <a:avLst/>
          </a:prstGeom>
        </p:spPr>
      </p:pic>
      <p:sp>
        <p:nvSpPr>
          <p:cNvPr id="15" name="Oval 14"/>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algn="ctr" defTabSz="457230" fontAlgn="auto">
              <a:spcBef>
                <a:spcPts val="0"/>
              </a:spcBef>
              <a:spcAft>
                <a:spcPts val="0"/>
              </a:spcAf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mn-lt"/>
                <a:ea typeface="+mn-ea"/>
                <a:cs typeface="Tahoma"/>
              </a:rPr>
              <a:pPr algn="ctr" defTabSz="457230" fontAlgn="auto">
                <a:spcBef>
                  <a:spcPts val="0"/>
                </a:spcBef>
                <a:spcAft>
                  <a:spcPts val="0"/>
                </a:spcAft>
                <a:defRPr/>
              </a:pPr>
              <a:t>‹#›</a:t>
            </a:fld>
            <a:endParaRPr lang="en-GB" sz="933" b="1" baseline="0" noProof="0">
              <a:solidFill>
                <a:srgbClr val="FF2B1F"/>
              </a:solidFill>
              <a:latin typeface="Tahoma"/>
              <a:cs typeface="Tahoma"/>
            </a:endParaRPr>
          </a:p>
        </p:txBody>
      </p:sp>
      <p:pic>
        <p:nvPicPr>
          <p:cNvPr id="20" name="Picture 19">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086" y="6124436"/>
            <a:ext cx="461860" cy="282715"/>
          </a:xfrm>
          <a:prstGeom prst="rect">
            <a:avLst/>
          </a:prstGeom>
        </p:spPr>
      </p:pic>
      <p:sp>
        <p:nvSpPr>
          <p:cNvPr id="2" name="Rectangle 1"/>
          <p:cNvSpPr/>
          <p:nvPr userDrawn="1"/>
        </p:nvSpPr>
        <p:spPr>
          <a:xfrm>
            <a:off x="945945" y="6091460"/>
            <a:ext cx="3109184" cy="379463"/>
          </a:xfrm>
          <a:prstGeom prst="rect">
            <a:avLst/>
          </a:prstGeom>
        </p:spPr>
        <p:txBody>
          <a:bodyPr wrap="none">
            <a:spAutoFit/>
          </a:bodyPr>
          <a:lstStyle/>
          <a:p>
            <a:r>
              <a:rPr lang="en-GB" sz="1866">
                <a:solidFill>
                  <a:schemeClr val="bg1"/>
                </a:solidFill>
              </a:rPr>
              <a:t>…making excellence a habit</a:t>
            </a:r>
          </a:p>
        </p:txBody>
      </p:sp>
      <p:sp>
        <p:nvSpPr>
          <p:cNvPr id="26" name="Freeform 25">
            <a:extLst>
              <a:ext uri="{FF2B5EF4-FFF2-40B4-BE49-F238E27FC236}">
                <a16:creationId xmlns:a16="http://schemas.microsoft.com/office/drawing/2014/main" id="{EF322BE6-5EDA-2B4B-BFC0-63CC39BDDC1E}"/>
              </a:ext>
            </a:extLst>
          </p:cNvPr>
          <p:cNvSpPr/>
          <p:nvPr userDrawn="1"/>
        </p:nvSpPr>
        <p:spPr>
          <a:xfrm>
            <a:off x="64493" y="0"/>
            <a:ext cx="7190977" cy="6858000"/>
          </a:xfrm>
          <a:custGeom>
            <a:avLst/>
            <a:gdLst>
              <a:gd name="connsiteX0" fmla="*/ 0 w 7190977"/>
              <a:gd name="connsiteY0" fmla="*/ 0 h 6858000"/>
              <a:gd name="connsiteX1" fmla="*/ 4438764 w 7190977"/>
              <a:gd name="connsiteY1" fmla="*/ 0 h 6858000"/>
              <a:gd name="connsiteX2" fmla="*/ 4530081 w 7190977"/>
              <a:gd name="connsiteY2" fmla="*/ 46770 h 6858000"/>
              <a:gd name="connsiteX3" fmla="*/ 7190977 w 7190977"/>
              <a:gd name="connsiteY3" fmla="*/ 4517549 h 6858000"/>
              <a:gd name="connsiteX4" fmla="*/ 6689596 w 7190977"/>
              <a:gd name="connsiteY4" fmla="*/ 6721866 h 6858000"/>
              <a:gd name="connsiteX5" fmla="*/ 6619872 w 7190977"/>
              <a:gd name="connsiteY5" fmla="*/ 6858000 h 6858000"/>
              <a:gd name="connsiteX6" fmla="*/ 0 w 7190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0977" h="6858000">
                <a:moveTo>
                  <a:pt x="0" y="0"/>
                </a:moveTo>
                <a:lnTo>
                  <a:pt x="4438764" y="0"/>
                </a:lnTo>
                <a:lnTo>
                  <a:pt x="4530081" y="46770"/>
                </a:lnTo>
                <a:cubicBezTo>
                  <a:pt x="6115031" y="907766"/>
                  <a:pt x="7190977" y="2587007"/>
                  <a:pt x="7190977" y="4517549"/>
                </a:cubicBezTo>
                <a:cubicBezTo>
                  <a:pt x="7190977" y="5307317"/>
                  <a:pt x="7010912" y="6055027"/>
                  <a:pt x="6689596" y="6721866"/>
                </a:cubicBezTo>
                <a:lnTo>
                  <a:pt x="6619872" y="6858000"/>
                </a:lnTo>
                <a:lnTo>
                  <a:pt x="0" y="6858000"/>
                </a:lnTo>
                <a:close/>
              </a:path>
            </a:pathLst>
          </a:custGeom>
          <a:solidFill>
            <a:schemeClr val="tx1">
              <a:lumMod val="65000"/>
              <a:lumOff val="35000"/>
              <a:alpha val="2549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27" name="Freeform 26">
            <a:extLst>
              <a:ext uri="{FF2B5EF4-FFF2-40B4-BE49-F238E27FC236}">
                <a16:creationId xmlns:a16="http://schemas.microsoft.com/office/drawing/2014/main" id="{085D34FB-5C31-654F-96AD-191ED389A0D3}"/>
              </a:ext>
            </a:extLst>
          </p:cNvPr>
          <p:cNvSpPr/>
          <p:nvPr userDrawn="1"/>
        </p:nvSpPr>
        <p:spPr>
          <a:xfrm>
            <a:off x="0" y="-21406"/>
            <a:ext cx="6528131" cy="6836595"/>
          </a:xfrm>
          <a:custGeom>
            <a:avLst/>
            <a:gdLst>
              <a:gd name="connsiteX0" fmla="*/ 0 w 6528130"/>
              <a:gd name="connsiteY0" fmla="*/ 0 h 6836594"/>
              <a:gd name="connsiteX1" fmla="*/ 4655249 w 6528130"/>
              <a:gd name="connsiteY1" fmla="*/ 0 h 6836594"/>
              <a:gd name="connsiteX2" fmla="*/ 4677865 w 6528130"/>
              <a:gd name="connsiteY2" fmla="*/ 17773 h 6836594"/>
              <a:gd name="connsiteX3" fmla="*/ 6528130 w 6528130"/>
              <a:gd name="connsiteY3" fmla="*/ 3941177 h 6836594"/>
              <a:gd name="connsiteX4" fmla="*/ 5659787 w 6528130"/>
              <a:gd name="connsiteY4" fmla="*/ 6783938 h 6836594"/>
              <a:gd name="connsiteX5" fmla="*/ 5622343 w 6528130"/>
              <a:gd name="connsiteY5" fmla="*/ 6836594 h 6836594"/>
              <a:gd name="connsiteX6" fmla="*/ 0 w 6528130"/>
              <a:gd name="connsiteY6" fmla="*/ 6836594 h 683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8130" h="6836594">
                <a:moveTo>
                  <a:pt x="0" y="0"/>
                </a:moveTo>
                <a:lnTo>
                  <a:pt x="4655249" y="0"/>
                </a:lnTo>
                <a:lnTo>
                  <a:pt x="4677865" y="17773"/>
                </a:lnTo>
                <a:cubicBezTo>
                  <a:pt x="5807868" y="950335"/>
                  <a:pt x="6528130" y="2361643"/>
                  <a:pt x="6528130" y="3941177"/>
                </a:cubicBezTo>
                <a:cubicBezTo>
                  <a:pt x="6528130" y="4994200"/>
                  <a:pt x="6208014" y="5972456"/>
                  <a:pt x="5659787" y="6783938"/>
                </a:cubicBezTo>
                <a:lnTo>
                  <a:pt x="5622343" y="6836594"/>
                </a:lnTo>
                <a:lnTo>
                  <a:pt x="0" y="6836594"/>
                </a:lnTo>
                <a:close/>
              </a:path>
            </a:pathLst>
          </a:custGeom>
          <a:solidFill>
            <a:schemeClr val="tx1">
              <a:lumMod val="65000"/>
              <a:lumOff val="3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9" name="Text Placeholder 4"/>
          <p:cNvSpPr>
            <a:spLocks noGrp="1"/>
          </p:cNvSpPr>
          <p:nvPr>
            <p:ph type="body" sz="quarter" idx="18"/>
          </p:nvPr>
        </p:nvSpPr>
        <p:spPr>
          <a:xfrm>
            <a:off x="632884" y="2066975"/>
            <a:ext cx="5213525" cy="1256792"/>
          </a:xfrm>
        </p:spPr>
        <p:txBody>
          <a:bodyPr/>
          <a:lstStyle>
            <a:lvl1pPr marL="0" indent="0">
              <a:buFont typeface="Arial" charset="0"/>
              <a:buNone/>
              <a:defRPr sz="2399">
                <a:solidFill>
                  <a:schemeClr val="bg1"/>
                </a:solidFill>
              </a:defRPr>
            </a:lvl1pPr>
          </a:lstStyle>
          <a:p>
            <a:pPr lvl="0"/>
            <a:r>
              <a:rPr lang="en-US"/>
              <a:t>Click to edit Master text styles</a:t>
            </a:r>
          </a:p>
        </p:txBody>
      </p:sp>
      <p:pic>
        <p:nvPicPr>
          <p:cNvPr id="11" name="Picture 10">
            <a:extLst>
              <a:ext uri="{FF2B5EF4-FFF2-40B4-BE49-F238E27FC236}">
                <a16:creationId xmlns:a16="http://schemas.microsoft.com/office/drawing/2014/main" id="{19B5AD0D-9D98-0A4E-8142-05096B6B59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633" y="6126481"/>
            <a:ext cx="461860" cy="282715"/>
          </a:xfrm>
          <a:prstGeom prst="rect">
            <a:avLst/>
          </a:prstGeom>
        </p:spPr>
      </p:pic>
      <p:sp>
        <p:nvSpPr>
          <p:cNvPr id="12" name="Text Placeholder 2"/>
          <p:cNvSpPr>
            <a:spLocks noGrp="1"/>
          </p:cNvSpPr>
          <p:nvPr>
            <p:ph type="body" sz="quarter" idx="19"/>
          </p:nvPr>
        </p:nvSpPr>
        <p:spPr>
          <a:xfrm>
            <a:off x="632885" y="3566584"/>
            <a:ext cx="5748867" cy="2072216"/>
          </a:xfrm>
        </p:spPr>
        <p:txBody>
          <a:bodyPr/>
          <a:lstStyle>
            <a:lvl1pPr>
              <a:buClr>
                <a:schemeClr val="bg1"/>
              </a:buCl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Rectangle 12"/>
          <p:cNvSpPr/>
          <p:nvPr userDrawn="1"/>
        </p:nvSpPr>
        <p:spPr>
          <a:xfrm>
            <a:off x="941832" y="6089906"/>
            <a:ext cx="3109184" cy="379463"/>
          </a:xfrm>
          <a:prstGeom prst="rect">
            <a:avLst/>
          </a:prstGeom>
        </p:spPr>
        <p:txBody>
          <a:bodyPr wrap="none">
            <a:spAutoFit/>
          </a:bodyPr>
          <a:lstStyle/>
          <a:p>
            <a:r>
              <a:rPr lang="en-GB" sz="1866">
                <a:solidFill>
                  <a:schemeClr val="bg1"/>
                </a:solidFill>
              </a:rPr>
              <a:t>…making excellence a habit</a:t>
            </a:r>
          </a:p>
        </p:txBody>
      </p:sp>
    </p:spTree>
    <p:extLst>
      <p:ext uri="{BB962C8B-B14F-4D97-AF65-F5344CB8AC3E}">
        <p14:creationId xmlns:p14="http://schemas.microsoft.com/office/powerpoint/2010/main" val="1732312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1" name="Freeform 10"/>
          <p:cNvSpPr>
            <a:spLocks/>
          </p:cNvSpPr>
          <p:nvPr userDrawn="1"/>
        </p:nvSpPr>
        <p:spPr>
          <a:xfrm>
            <a:off x="6248401" y="-4575"/>
            <a:ext cx="5943600" cy="6858000"/>
          </a:xfrm>
          <a:custGeom>
            <a:avLst/>
            <a:gdLst>
              <a:gd name="connsiteX0" fmla="*/ 1244322 w 5513293"/>
              <a:gd name="connsiteY0" fmla="*/ 0 h 6849495"/>
              <a:gd name="connsiteX1" fmla="*/ 5513293 w 5513293"/>
              <a:gd name="connsiteY1" fmla="*/ 0 h 6849495"/>
              <a:gd name="connsiteX2" fmla="*/ 5513293 w 5513293"/>
              <a:gd name="connsiteY2" fmla="*/ 6849495 h 6849495"/>
              <a:gd name="connsiteX3" fmla="*/ 1151628 w 5513293"/>
              <a:gd name="connsiteY3" fmla="*/ 6849495 h 6849495"/>
              <a:gd name="connsiteX4" fmla="*/ 1092649 w 5513293"/>
              <a:gd name="connsiteY4" fmla="*/ 6774444 h 6849495"/>
              <a:gd name="connsiteX5" fmla="*/ 0 w 5513293"/>
              <a:gd name="connsiteY5" fmla="*/ 3483725 h 6849495"/>
              <a:gd name="connsiteX6" fmla="*/ 1092649 w 5513293"/>
              <a:gd name="connsiteY6" fmla="*/ 193005 h 68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293" h="6849495">
                <a:moveTo>
                  <a:pt x="1244322" y="0"/>
                </a:moveTo>
                <a:lnTo>
                  <a:pt x="5513293" y="0"/>
                </a:lnTo>
                <a:lnTo>
                  <a:pt x="5513293" y="6849495"/>
                </a:lnTo>
                <a:lnTo>
                  <a:pt x="1151628" y="6849495"/>
                </a:lnTo>
                <a:lnTo>
                  <a:pt x="1092649" y="6774444"/>
                </a:lnTo>
                <a:cubicBezTo>
                  <a:pt x="406396" y="5856815"/>
                  <a:pt x="0" y="4717730"/>
                  <a:pt x="0" y="3483725"/>
                </a:cubicBezTo>
                <a:cubicBezTo>
                  <a:pt x="0" y="2249720"/>
                  <a:pt x="406397" y="1110634"/>
                  <a:pt x="1092649" y="193005"/>
                </a:cubicBezTo>
                <a:close/>
              </a:path>
            </a:pathLst>
          </a:cu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2399"/>
              <a:t> </a:t>
            </a:r>
          </a:p>
        </p:txBody>
      </p:sp>
      <p:sp>
        <p:nvSpPr>
          <p:cNvPr id="5" name="Title 2">
            <a:extLst>
              <a:ext uri="{FF2B5EF4-FFF2-40B4-BE49-F238E27FC236}">
                <a16:creationId xmlns:a16="http://schemas.microsoft.com/office/drawing/2014/main" id="{5A327810-B771-E64E-A0E0-5C055961309C}"/>
              </a:ext>
            </a:extLst>
          </p:cNvPr>
          <p:cNvSpPr txBox="1">
            <a:spLocks/>
          </p:cNvSpPr>
          <p:nvPr userDrawn="1"/>
        </p:nvSpPr>
        <p:spPr>
          <a:xfrm>
            <a:off x="333119" y="4314297"/>
            <a:ext cx="5450305" cy="170826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pPr defTabSz="1218774"/>
            <a:endParaRPr lang="en-GB" sz="3731">
              <a:solidFill>
                <a:srgbClr val="FFFFFF"/>
              </a:solidFill>
              <a:latin typeface="Tahoma"/>
            </a:endParaRP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9951" y="6294457"/>
            <a:ext cx="461860" cy="282715"/>
          </a:xfrm>
          <a:prstGeom prst="rect">
            <a:avLst/>
          </a:prstGeom>
        </p:spPr>
      </p:pic>
      <p:sp>
        <p:nvSpPr>
          <p:cNvPr id="7" name="Footer Placeholder 8">
            <a:extLst>
              <a:ext uri="{FF2B5EF4-FFF2-40B4-BE49-F238E27FC236}">
                <a16:creationId xmlns:a16="http://schemas.microsoft.com/office/drawing/2014/main" id="{4DC63F11-51AE-E74A-8B1C-65B73B5F92F6}"/>
              </a:ext>
            </a:extLst>
          </p:cNvPr>
          <p:cNvSpPr txBox="1">
            <a:spLocks/>
          </p:cNvSpPr>
          <p:nvPr userDrawn="1"/>
        </p:nvSpPr>
        <p:spPr>
          <a:xfrm>
            <a:off x="887144" y="6323941"/>
            <a:ext cx="4896280" cy="149101"/>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080"/>
            <a:r>
              <a:rPr lang="en-GB" sz="1599">
                <a:solidFill>
                  <a:srgbClr val="FFFFFF"/>
                </a:solidFill>
                <a:latin typeface="Tahoma"/>
              </a:rPr>
              <a:t>…making excellence a habit</a:t>
            </a:r>
          </a:p>
        </p:txBody>
      </p:sp>
      <p:sp>
        <p:nvSpPr>
          <p:cNvPr id="19" name="Oval 18"/>
          <p:cNvSpPr>
            <a:spLocks noChangeAspect="1"/>
          </p:cNvSpPr>
          <p:nvPr userDrawn="1"/>
        </p:nvSpPr>
        <p:spPr>
          <a:xfrm>
            <a:off x="11594592" y="6300216"/>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
        <p:nvSpPr>
          <p:cNvPr id="12" name="Title 1"/>
          <p:cNvSpPr>
            <a:spLocks noGrp="1"/>
          </p:cNvSpPr>
          <p:nvPr>
            <p:ph type="title"/>
          </p:nvPr>
        </p:nvSpPr>
        <p:spPr>
          <a:xfrm>
            <a:off x="391585" y="447674"/>
            <a:ext cx="4800600" cy="5029201"/>
          </a:xfrm>
        </p:spPr>
        <p:txBody>
          <a:bodyPr/>
          <a:lstStyle>
            <a:lvl1pPr>
              <a:defRPr sz="3199">
                <a:solidFill>
                  <a:schemeClr val="bg1"/>
                </a:solidFill>
              </a:defRPr>
            </a:lvl1pPr>
          </a:lstStyle>
          <a:p>
            <a:r>
              <a:rPr lang="en-US"/>
              <a:t>Click to edit Master title style</a:t>
            </a:r>
          </a:p>
        </p:txBody>
      </p:sp>
      <p:sp>
        <p:nvSpPr>
          <p:cNvPr id="9" name="Text Placeholder 2"/>
          <p:cNvSpPr>
            <a:spLocks noGrp="1"/>
          </p:cNvSpPr>
          <p:nvPr>
            <p:ph type="body" sz="quarter" idx="20"/>
          </p:nvPr>
        </p:nvSpPr>
        <p:spPr>
          <a:xfrm>
            <a:off x="7498081" y="666579"/>
            <a:ext cx="4393883" cy="5355982"/>
          </a:xfrm>
        </p:spPr>
        <p:txBody>
          <a:bodyPr anchor="ctr" anchorCtr="0"/>
          <a:lstStyle>
            <a:lvl1pPr>
              <a:buClr>
                <a:schemeClr val="bg1"/>
              </a:buClr>
              <a:defRPr sz="23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1504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localhost/Fluid%20Design%20Studio%20%E2%80%93%20Clients%20:%20Projects/Cold%20Chain%20Federation/CCF%20Powerpoint%20Template/Design%201/JPEGs/CCF%20PPT%20Slides%2016x9%20D1-03.jp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79.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78.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microsoft.com/office/2007/relationships/hdphoto" Target="../media/hdphoto2.wdp"/><Relationship Id="rId5" Type="http://schemas.openxmlformats.org/officeDocument/2006/relationships/slideLayout" Target="../slideLayouts/slideLayout121.xml"/><Relationship Id="rId10" Type="http://schemas.openxmlformats.org/officeDocument/2006/relationships/image" Target="../media/image77.png"/><Relationship Id="rId4" Type="http://schemas.openxmlformats.org/officeDocument/2006/relationships/slideLayout" Target="../slideLayouts/slideLayout12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hyperlink" Target="https://www.instagram.com/jacobsconnects/" TargetMode="External"/><Relationship Id="rId18" Type="http://schemas.openxmlformats.org/officeDocument/2006/relationships/image" Target="../media/image18.png"/><Relationship Id="rId3" Type="http://schemas.openxmlformats.org/officeDocument/2006/relationships/slideLayout" Target="../slideLayouts/slideLayout45.xml"/><Relationship Id="rId21" Type="http://schemas.openxmlformats.org/officeDocument/2006/relationships/hyperlink" Target="https://www.youtube.com/user/jacobsworldwide" TargetMode="External"/><Relationship Id="rId7" Type="http://schemas.openxmlformats.org/officeDocument/2006/relationships/slideLayout" Target="../slideLayouts/slideLayout49.xml"/><Relationship Id="rId12" Type="http://schemas.openxmlformats.org/officeDocument/2006/relationships/image" Target="../media/image15.png"/><Relationship Id="rId17" Type="http://schemas.openxmlformats.org/officeDocument/2006/relationships/hyperlink" Target="https://twitter.com/JacobsConnects" TargetMode="External"/><Relationship Id="rId2" Type="http://schemas.openxmlformats.org/officeDocument/2006/relationships/slideLayout" Target="../slideLayouts/slideLayout44.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5" Type="http://schemas.openxmlformats.org/officeDocument/2006/relationships/hyperlink" Target="https://www.facebook.com/JacobsConnects/" TargetMode="External"/><Relationship Id="rId10" Type="http://schemas.openxmlformats.org/officeDocument/2006/relationships/slideLayout" Target="../slideLayouts/slideLayout52.xml"/><Relationship Id="rId19" Type="http://schemas.openxmlformats.org/officeDocument/2006/relationships/hyperlink" Target="https://www.linkedin.com/company/jacobs/" TargetMode="Externa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6.png"/><Relationship Id="rId22"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3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8.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CF PPT Slides 16x9 D1-03.jpg" descr="/Fluid Design Studio – Clients : Projects/Cold Chain Federation/CCF Powerpoint Template/Design 1/JPEGs/CCF PPT Slides 16x9 D1-03.jpg">
            <a:extLst>
              <a:ext uri="{FF2B5EF4-FFF2-40B4-BE49-F238E27FC236}">
                <a16:creationId xmlns:a16="http://schemas.microsoft.com/office/drawing/2014/main" id="{F2D3F47C-FC4C-4E18-9BA3-9CFA55E9CEF0}"/>
              </a:ext>
            </a:extLst>
          </p:cNvPr>
          <p:cNvPicPr>
            <a:picLocks noChangeAspect="1"/>
          </p:cNvPicPr>
          <p:nvPr userDrawn="1"/>
        </p:nvPicPr>
        <p:blipFill>
          <a:blip r:embed="rId12" r:link="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26A82E2-5ABE-4FF3-B71A-E7BB0D05AD7A}"/>
              </a:ext>
            </a:extLst>
          </p:cNvPr>
          <p:cNvSpPr>
            <a:spLocks noGrp="1"/>
          </p:cNvSpPr>
          <p:nvPr>
            <p:ph type="title"/>
          </p:nvPr>
        </p:nvSpPr>
        <p:spPr>
          <a:xfrm>
            <a:off x="838200" y="410210"/>
            <a:ext cx="8782050" cy="7794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BDD8C25-2E3F-4259-99D5-027AB24A0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Date Placeholder 2">
            <a:extLst>
              <a:ext uri="{FF2B5EF4-FFF2-40B4-BE49-F238E27FC236}">
                <a16:creationId xmlns:a16="http://schemas.microsoft.com/office/drawing/2014/main" id="{ADEB4607-E81A-46F9-9ECA-F8DF6EB22938}"/>
              </a:ext>
            </a:extLst>
          </p:cNvPr>
          <p:cNvSpPr>
            <a:spLocks noGrp="1"/>
          </p:cNvSpPr>
          <p:nvPr>
            <p:ph type="dt" sz="half" idx="2"/>
          </p:nvPr>
        </p:nvSpPr>
        <p:spPr>
          <a:xfrm>
            <a:off x="2058981" y="6265228"/>
            <a:ext cx="1404725" cy="345122"/>
          </a:xfrm>
          <a:prstGeom prst="rect">
            <a:avLst/>
          </a:prstGeom>
        </p:spPr>
        <p:txBody>
          <a:bodyPr/>
          <a:lstStyle>
            <a:lvl1pPr>
              <a:defRPr>
                <a:solidFill>
                  <a:schemeClr val="bg1"/>
                </a:solidFill>
              </a:defRPr>
            </a:lvl1pPr>
          </a:lstStyle>
          <a:p>
            <a:r>
              <a:rPr lang="en-GB"/>
              <a:t>25 June 2019</a:t>
            </a:r>
            <a:endParaRPr lang="en-GB" dirty="0"/>
          </a:p>
        </p:txBody>
      </p:sp>
      <p:sp>
        <p:nvSpPr>
          <p:cNvPr id="13" name="Footer Placeholder 3">
            <a:extLst>
              <a:ext uri="{FF2B5EF4-FFF2-40B4-BE49-F238E27FC236}">
                <a16:creationId xmlns:a16="http://schemas.microsoft.com/office/drawing/2014/main" id="{638AFD80-EA83-4B9A-B016-F85FB7D4D73C}"/>
              </a:ext>
            </a:extLst>
          </p:cNvPr>
          <p:cNvSpPr>
            <a:spLocks noGrp="1"/>
          </p:cNvSpPr>
          <p:nvPr>
            <p:ph type="ftr" sz="quarter" idx="3"/>
          </p:nvPr>
        </p:nvSpPr>
        <p:spPr>
          <a:xfrm>
            <a:off x="3885737" y="6265227"/>
            <a:ext cx="4343399" cy="345123"/>
          </a:xfrm>
          <a:prstGeom prst="rect">
            <a:avLst/>
          </a:prstGeom>
        </p:spPr>
        <p:txBody>
          <a:bodyPr/>
          <a:lstStyle>
            <a:lvl1pPr>
              <a:defRPr>
                <a:solidFill>
                  <a:schemeClr val="bg1"/>
                </a:solidFill>
              </a:defRPr>
            </a:lvl1pPr>
          </a:lstStyle>
          <a:p>
            <a:r>
              <a:rPr lang="en-GB"/>
              <a:t>Federation Launch </a:t>
            </a:r>
            <a:endParaRPr lang="en-GB" dirty="0"/>
          </a:p>
        </p:txBody>
      </p:sp>
      <p:sp>
        <p:nvSpPr>
          <p:cNvPr id="14" name="Slide Number Placeholder 4">
            <a:extLst>
              <a:ext uri="{FF2B5EF4-FFF2-40B4-BE49-F238E27FC236}">
                <a16:creationId xmlns:a16="http://schemas.microsoft.com/office/drawing/2014/main" id="{1FD4E1EE-0662-402D-B082-BCE62D62651A}"/>
              </a:ext>
            </a:extLst>
          </p:cNvPr>
          <p:cNvSpPr>
            <a:spLocks noGrp="1"/>
          </p:cNvSpPr>
          <p:nvPr>
            <p:ph type="sldNum" sz="quarter" idx="4"/>
          </p:nvPr>
        </p:nvSpPr>
        <p:spPr>
          <a:xfrm>
            <a:off x="11353800" y="6265226"/>
            <a:ext cx="761073" cy="345122"/>
          </a:xfrm>
          <a:prstGeom prst="rect">
            <a:avLst/>
          </a:prstGeom>
        </p:spPr>
        <p:txBody>
          <a:bodyPr/>
          <a:lstStyle>
            <a:lvl1pPr>
              <a:defRPr>
                <a:solidFill>
                  <a:schemeClr val="bg1"/>
                </a:solidFill>
              </a:defRPr>
            </a:lvl1pPr>
          </a:lstStyle>
          <a:p>
            <a:fld id="{8BB6EC64-D4BD-4025-B7D1-BC722B4B27DA}" type="slidenum">
              <a:rPr lang="en-GB" smtClean="0"/>
              <a:pPr/>
              <a:t>‹#›</a:t>
            </a:fld>
            <a:endParaRPr lang="en-GB" dirty="0"/>
          </a:p>
        </p:txBody>
      </p:sp>
    </p:spTree>
    <p:extLst>
      <p:ext uri="{BB962C8B-B14F-4D97-AF65-F5344CB8AC3E}">
        <p14:creationId xmlns:p14="http://schemas.microsoft.com/office/powerpoint/2010/main" val="30618525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60" r:id="rId6"/>
    <p:sldLayoutId id="2147483650" r:id="rId7"/>
    <p:sldLayoutId id="2147483652" r:id="rId8"/>
    <p:sldLayoutId id="2147483654" r:id="rId9"/>
    <p:sldLayoutId id="2147483655"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51EFA-E40A-40AE-BD16-49FF5361EB71}"/>
              </a:ext>
            </a:extLst>
          </p:cNvPr>
          <p:cNvSpPr/>
          <p:nvPr userDrawn="1"/>
        </p:nvSpPr>
        <p:spPr>
          <a:xfrm>
            <a:off x="0" y="6274051"/>
            <a:ext cx="12192000" cy="58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Opteon.png">
            <a:extLst>
              <a:ext uri="{FF2B5EF4-FFF2-40B4-BE49-F238E27FC236}">
                <a16:creationId xmlns:a16="http://schemas.microsoft.com/office/drawing/2014/main" id="{4D18CBB7-2F1A-4A9A-8BD4-0BFFDFCD50DD}"/>
              </a:ext>
            </a:extLst>
          </p:cNvPr>
          <p:cNvPicPr>
            <a:picLocks noChangeAspect="1"/>
          </p:cNvPicPr>
          <p:nvPr userDrawn="1"/>
        </p:nvPicPr>
        <p:blipFill>
          <a:blip r:embed="rId10" cstate="email">
            <a:extLst>
              <a:ext uri="{BEBA8EAE-BF5A-486C-A8C5-ECC9F3942E4B}">
                <a14:imgProps xmlns:a14="http://schemas.microsoft.com/office/drawing/2010/main">
                  <a14:imgLayer r:embed="rId11">
                    <a14:imgEffect>
                      <a14:backgroundRemoval t="7660" b="90213" l="8498" r="92734">
                        <a14:foregroundMark x1="43350" y1="31915" x2="43350" y2="31915"/>
                        <a14:foregroundMark x1="54310" y1="48085" x2="54310" y2="48085"/>
                        <a14:foregroundMark x1="59236" y1="44681" x2="59236" y2="44681"/>
                        <a14:foregroundMark x1="70936" y1="53617" x2="70936" y2="53617"/>
                        <a14:foregroundMark x1="74261" y1="57021" x2="74261" y2="57021"/>
                        <a14:foregroundMark x1="83251" y1="57021" x2="83251" y2="57021"/>
                        <a14:foregroundMark x1="30296" y1="84681" x2="30296" y2="84681"/>
                        <a14:foregroundMark x1="29680" y1="84681" x2="29680" y2="84681"/>
                        <a14:foregroundMark x1="28818" y1="83404" x2="28818" y2="83404"/>
                        <a14:foregroundMark x1="28448" y1="83404" x2="28448" y2="83404"/>
                        <a14:foregroundMark x1="29187" y1="81277" x2="29187" y2="81277"/>
                        <a14:foregroundMark x1="17118" y1="16596" x2="17118" y2="16596"/>
                        <a14:foregroundMark x1="15640" y1="21277" x2="15640" y2="21277"/>
                        <a14:foregroundMark x1="92857" y1="42979" x2="92857" y2="42979"/>
                        <a14:foregroundMark x1="92365" y1="42979" x2="92365" y2="42979"/>
                        <a14:foregroundMark x1="91256" y1="42979" x2="91256" y2="42979"/>
                        <a14:foregroundMark x1="8498" y1="31489" x2="8498" y2="31489"/>
                        <a14:foregroundMark x1="19335" y1="7660" x2="19335" y2="7660"/>
                        <a14:foregroundMark x1="18966" y1="90213" x2="18966" y2="90213"/>
                      </a14:backgroundRemoval>
                    </a14:imgEffect>
                  </a14:imgLayer>
                </a14:imgProps>
              </a:ext>
              <a:ext uri="{28A0092B-C50C-407E-A947-70E740481C1C}">
                <a14:useLocalDpi xmlns:a14="http://schemas.microsoft.com/office/drawing/2010/main"/>
              </a:ext>
            </a:extLst>
          </a:blip>
          <a:srcRect/>
          <a:stretch>
            <a:fillRect/>
          </a:stretch>
        </p:blipFill>
        <p:spPr bwMode="auto">
          <a:xfrm>
            <a:off x="577388" y="6347850"/>
            <a:ext cx="171873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emours_logo_300dpi.png">
            <a:extLst>
              <a:ext uri="{FF2B5EF4-FFF2-40B4-BE49-F238E27FC236}">
                <a16:creationId xmlns:a16="http://schemas.microsoft.com/office/drawing/2014/main" id="{ED594650-2B7A-4840-8C93-8EAFDFC4C30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998399" y="6381844"/>
            <a:ext cx="1204437" cy="301109"/>
          </a:xfrm>
          <a:prstGeom prst="rect">
            <a:avLst/>
          </a:prstGeom>
        </p:spPr>
      </p:pic>
      <p:pic>
        <p:nvPicPr>
          <p:cNvPr id="17" name="Picture 16">
            <a:extLst>
              <a:ext uri="{FF2B5EF4-FFF2-40B4-BE49-F238E27FC236}">
                <a16:creationId xmlns:a16="http://schemas.microsoft.com/office/drawing/2014/main" id="{CB6FC0CB-0FAF-45AF-A369-54720FE7F26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4068"/>
            <a:ext cx="12192000" cy="1236617"/>
          </a:xfrm>
          <a:prstGeom prst="rect">
            <a:avLst/>
          </a:prstGeom>
        </p:spPr>
      </p:pic>
      <p:sp>
        <p:nvSpPr>
          <p:cNvPr id="21" name="Date Placeholder 4">
            <a:extLst>
              <a:ext uri="{FF2B5EF4-FFF2-40B4-BE49-F238E27FC236}">
                <a16:creationId xmlns:a16="http://schemas.microsoft.com/office/drawing/2014/main" id="{4EC55CAA-CDBC-442B-B68C-D5881FD91718}"/>
              </a:ext>
            </a:extLst>
          </p:cNvPr>
          <p:cNvSpPr txBox="1">
            <a:spLocks/>
          </p:cNvSpPr>
          <p:nvPr userDrawn="1"/>
        </p:nvSpPr>
        <p:spPr>
          <a:xfrm>
            <a:off x="8153400" y="6355375"/>
            <a:ext cx="1655192" cy="365125"/>
          </a:xfrm>
          <a:prstGeom prst="rect">
            <a:avLst/>
          </a:prstGeom>
        </p:spPr>
        <p:txBody>
          <a:bodyPr vert="horz" lIns="91440" tIns="45720" rIns="91440" bIns="45720" rtlCol="0" anchor="ctr"/>
          <a:lstStyle>
            <a:defPPr>
              <a:defRPr lang="en-US"/>
            </a:defPPr>
            <a:lvl1pPr algn="ctr">
              <a:defRPr sz="900">
                <a:solidFill>
                  <a:schemeClr val="tx1">
                    <a:tint val="75000"/>
                  </a:schemeClr>
                </a:solidFill>
                <a:latin typeface="Arial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D0BE7C-2566-4A4C-BA36-3316FCA2DA4A}" type="datetime4">
              <a:rPr lang="en-US" sz="900" smtClean="0">
                <a:solidFill>
                  <a:prstClr val="black">
                    <a:tint val="75000"/>
                  </a:prstClr>
                </a:solidFill>
              </a:rPr>
              <a:pPr/>
              <a:t>January 26, 2022</a:t>
            </a:fld>
            <a:endParaRPr lang="en-IN" sz="900" dirty="0">
              <a:solidFill>
                <a:prstClr val="black">
                  <a:tint val="75000"/>
                </a:prstClr>
              </a:solidFill>
            </a:endParaRPr>
          </a:p>
        </p:txBody>
      </p:sp>
      <p:sp>
        <p:nvSpPr>
          <p:cNvPr id="23" name="Date Placeholder 3">
            <a:extLst>
              <a:ext uri="{FF2B5EF4-FFF2-40B4-BE49-F238E27FC236}">
                <a16:creationId xmlns:a16="http://schemas.microsoft.com/office/drawing/2014/main" id="{7EE27B06-5A4D-4C56-8890-D08255B950F4}"/>
              </a:ext>
            </a:extLst>
          </p:cNvPr>
          <p:cNvSpPr txBox="1">
            <a:spLocks/>
          </p:cNvSpPr>
          <p:nvPr userDrawn="1"/>
        </p:nvSpPr>
        <p:spPr>
          <a:xfrm>
            <a:off x="5056094" y="6721474"/>
            <a:ext cx="2079812" cy="136526"/>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a:solidFill>
                  <a:prstClr val="white"/>
                </a:solidFill>
                <a:latin typeface="ArialMT"/>
              </a:rPr>
              <a:t>Public</a:t>
            </a:r>
          </a:p>
        </p:txBody>
      </p:sp>
      <p:sp>
        <p:nvSpPr>
          <p:cNvPr id="24" name="Slide Number Placeholder 6">
            <a:extLst>
              <a:ext uri="{FF2B5EF4-FFF2-40B4-BE49-F238E27FC236}">
                <a16:creationId xmlns:a16="http://schemas.microsoft.com/office/drawing/2014/main" id="{3BA78428-09FC-4893-9631-061F784069E3}"/>
              </a:ext>
            </a:extLst>
          </p:cNvPr>
          <p:cNvSpPr txBox="1">
            <a:spLocks/>
          </p:cNvSpPr>
          <p:nvPr userDrawn="1"/>
        </p:nvSpPr>
        <p:spPr>
          <a:xfrm>
            <a:off x="11375666" y="6396108"/>
            <a:ext cx="688449" cy="365125"/>
          </a:xfrm>
          <a:prstGeom prst="rect">
            <a:avLst/>
          </a:prstGeom>
        </p:spPr>
        <p:txBody>
          <a:bodyP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EBCD14-7CF0-422B-A36C-5F22A91D8BEA}" type="slidenum">
              <a:rPr lang="en-IN" sz="900" smtClean="0">
                <a:solidFill>
                  <a:prstClr val="black">
                    <a:tint val="75000"/>
                  </a:prstClr>
                </a:solidFill>
                <a:latin typeface="ArialMT"/>
              </a:rPr>
              <a:pPr/>
              <a:t>‹#›</a:t>
            </a:fld>
            <a:endParaRPr lang="en-IN" sz="900" dirty="0">
              <a:solidFill>
                <a:prstClr val="black">
                  <a:tint val="75000"/>
                </a:prstClr>
              </a:solidFill>
              <a:latin typeface="ArialMT"/>
            </a:endParaRPr>
          </a:p>
        </p:txBody>
      </p:sp>
    </p:spTree>
    <p:extLst>
      <p:ext uri="{BB962C8B-B14F-4D97-AF65-F5344CB8AC3E}">
        <p14:creationId xmlns:p14="http://schemas.microsoft.com/office/powerpoint/2010/main" val="169311372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23" r:id="rId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322AD5B3-3B33-42B7-835C-2FF58760D069}" type="datetime1">
              <a:rPr lang="en-GB" smtClean="0"/>
              <a:t>26/01/2022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r>
              <a:rPr lang="en-GB"/>
              <a:t>www.climadesign.co.uk</a:t>
            </a: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46523A7-F443-4D69-B2A1-29A491DC473D}" type="slidenum">
              <a:rPr lang="en-GB" smtClean="0"/>
              <a:t>‹#›</a:t>
            </a:fld>
            <a:endParaRPr lang="en-GB"/>
          </a:p>
        </p:txBody>
      </p:sp>
    </p:spTree>
    <p:extLst>
      <p:ext uri="{BB962C8B-B14F-4D97-AF65-F5344CB8AC3E}">
        <p14:creationId xmlns:p14="http://schemas.microsoft.com/office/powerpoint/2010/main" val="66361090"/>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200646590"/>
      </p:ext>
    </p:extLst>
  </p:cSld>
  <p:clrMap bg1="lt1" tx1="dk1" bg2="lt2" tx2="dk2" accent1="accent1" accent2="accent2" accent3="accent3" accent4="accent4" accent5="accent5" accent6="accent6" hlink="hlink" folHlink="folHlink"/>
  <p:sldLayoutIdLst>
    <p:sldLayoutId id="2147483767" r:id="rId1"/>
    <p:sldLayoutId id="2147483768"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54695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2326061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Jacobs-strapline2_BL">
            <a:extLst>
              <a:ext uri="{FF2B5EF4-FFF2-40B4-BE49-F238E27FC236}">
                <a16:creationId xmlns:a16="http://schemas.microsoft.com/office/drawing/2014/main" id="{B7C72B4C-D4EE-4060-92A4-55A572B1AD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23889" y="5903003"/>
            <a:ext cx="4663440" cy="520438"/>
          </a:xfrm>
          <a:prstGeom prst="rect">
            <a:avLst/>
          </a:prstGeom>
        </p:spPr>
      </p:pic>
      <p:pic>
        <p:nvPicPr>
          <p:cNvPr id="12" name="Picture 11">
            <a:hlinkClick r:id="rId13"/>
            <a:extLst>
              <a:ext uri="{FF2B5EF4-FFF2-40B4-BE49-F238E27FC236}">
                <a16:creationId xmlns:a16="http://schemas.microsoft.com/office/drawing/2014/main" id="{1271B511-7453-4BD2-90BF-4667740059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495011" y="5971207"/>
            <a:ext cx="394199" cy="358555"/>
          </a:xfrm>
          <a:prstGeom prst="rect">
            <a:avLst/>
          </a:prstGeom>
        </p:spPr>
      </p:pic>
      <p:pic>
        <p:nvPicPr>
          <p:cNvPr id="13" name="Picture 12">
            <a:hlinkClick r:id="rId15"/>
            <a:extLst>
              <a:ext uri="{FF2B5EF4-FFF2-40B4-BE49-F238E27FC236}">
                <a16:creationId xmlns:a16="http://schemas.microsoft.com/office/drawing/2014/main" id="{F457920C-1F13-4ACD-BE7D-62E84E64DC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5537" t="13310" r="21972" b="13201"/>
          <a:stretch/>
        </p:blipFill>
        <p:spPr>
          <a:xfrm>
            <a:off x="10678519" y="5901394"/>
            <a:ext cx="344291" cy="438422"/>
          </a:xfrm>
          <a:prstGeom prst="rect">
            <a:avLst/>
          </a:prstGeom>
        </p:spPr>
      </p:pic>
      <p:pic>
        <p:nvPicPr>
          <p:cNvPr id="14" name="Picture 13">
            <a:hlinkClick r:id="rId17"/>
            <a:extLst>
              <a:ext uri="{FF2B5EF4-FFF2-40B4-BE49-F238E27FC236}">
                <a16:creationId xmlns:a16="http://schemas.microsoft.com/office/drawing/2014/main" id="{723CF156-ED6A-44CD-A0D6-F21D1E506CD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067977" y="5970957"/>
            <a:ext cx="485651" cy="358805"/>
          </a:xfrm>
          <a:prstGeom prst="rect">
            <a:avLst/>
          </a:prstGeom>
        </p:spPr>
      </p:pic>
      <p:pic>
        <p:nvPicPr>
          <p:cNvPr id="15" name="Picture 14">
            <a:hlinkClick r:id="rId19"/>
            <a:extLst>
              <a:ext uri="{FF2B5EF4-FFF2-40B4-BE49-F238E27FC236}">
                <a16:creationId xmlns:a16="http://schemas.microsoft.com/office/drawing/2014/main" id="{3EA1D2B5-F841-4730-BA18-15FFB498B64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17602" t="17667" r="15208" b="16821"/>
          <a:stretch/>
        </p:blipFill>
        <p:spPr>
          <a:xfrm>
            <a:off x="8836199" y="5909121"/>
            <a:ext cx="485651" cy="430694"/>
          </a:xfrm>
          <a:prstGeom prst="rect">
            <a:avLst/>
          </a:prstGeom>
        </p:spPr>
      </p:pic>
      <p:pic>
        <p:nvPicPr>
          <p:cNvPr id="16" name="Picture 15">
            <a:hlinkClick r:id="rId21"/>
            <a:extLst>
              <a:ext uri="{FF2B5EF4-FFF2-40B4-BE49-F238E27FC236}">
                <a16:creationId xmlns:a16="http://schemas.microsoft.com/office/drawing/2014/main" id="{5597E482-64AD-46FE-9924-4E07B1A29C6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15082" b="14257"/>
          <a:stretch/>
        </p:blipFill>
        <p:spPr>
          <a:xfrm>
            <a:off x="11147701" y="5970956"/>
            <a:ext cx="546459" cy="368859"/>
          </a:xfrm>
          <a:prstGeom prst="rect">
            <a:avLst/>
          </a:prstGeom>
        </p:spPr>
      </p:pic>
    </p:spTree>
    <p:extLst>
      <p:ext uri="{BB962C8B-B14F-4D97-AF65-F5344CB8AC3E}">
        <p14:creationId xmlns:p14="http://schemas.microsoft.com/office/powerpoint/2010/main" val="428140931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39893859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371" y="212643"/>
            <a:ext cx="11318400" cy="555363"/>
          </a:xfrm>
          <a:prstGeom prst="rect">
            <a:avLst/>
          </a:prstGeom>
        </p:spPr>
        <p:txBody>
          <a:bodyPr vert="horz" lIns="0" tIns="0" rIns="0" bIns="0" rtlCol="0" anchor="b">
            <a:normAutofit/>
          </a:bodyPr>
          <a:lstStyle/>
          <a:p>
            <a:r>
              <a:rPr lang="en-US"/>
              <a:t>Click to edit Master title style</a:t>
            </a:r>
            <a:endParaRPr lang="en-GB" dirty="0"/>
          </a:p>
        </p:txBody>
      </p:sp>
      <p:sp>
        <p:nvSpPr>
          <p:cNvPr id="3" name="Text Placeholder 2"/>
          <p:cNvSpPr>
            <a:spLocks noGrp="1"/>
          </p:cNvSpPr>
          <p:nvPr>
            <p:ph type="body" idx="1"/>
          </p:nvPr>
        </p:nvSpPr>
        <p:spPr>
          <a:xfrm>
            <a:off x="431371" y="1365251"/>
            <a:ext cx="11318400" cy="4440767"/>
          </a:xfrm>
          <a:prstGeom prst="rect">
            <a:avLst/>
          </a:prstGeom>
        </p:spPr>
        <p:txBody>
          <a:bodyPr vert="horz" lIns="0" tIns="0" rIns="0" bIns="0" rtlCol="0">
            <a:normAutofit/>
          </a:bodyPr>
          <a:lstStyle/>
          <a:p>
            <a:pPr lvl="0"/>
            <a:r>
              <a:rPr lang="en-US" dirty="0"/>
              <a:t>Click to edit Master text styles</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97600" y="6442283"/>
            <a:ext cx="5198400" cy="203075"/>
          </a:xfrm>
          <a:prstGeom prst="rect">
            <a:avLst/>
          </a:prstGeom>
        </p:spPr>
        <p:txBody>
          <a:bodyPr vert="horz" lIns="91440" tIns="0" rIns="0" bIns="0" rtlCol="0" anchor="ctr"/>
          <a:lstStyle>
            <a:lvl1pPr algn="l">
              <a:defRPr sz="800">
                <a:solidFill>
                  <a:schemeClr val="bg1"/>
                </a:solidFill>
              </a:defRPr>
            </a:lvl1pPr>
          </a:lstStyle>
          <a:p>
            <a:fld id="{C7C79E38-4B98-4486-ACE3-8F4D05091078}" type="datetime1">
              <a:rPr lang="en-GB" smtClean="0"/>
              <a:pPr/>
              <a:t>26/01/2022</a:t>
            </a:fld>
            <a:endParaRPr lang="en-GB" dirty="0"/>
          </a:p>
        </p:txBody>
      </p:sp>
      <p:sp>
        <p:nvSpPr>
          <p:cNvPr id="5" name="Footer Placeholder 4"/>
          <p:cNvSpPr>
            <a:spLocks noGrp="1"/>
          </p:cNvSpPr>
          <p:nvPr>
            <p:ph type="ftr" sz="quarter" idx="3"/>
          </p:nvPr>
        </p:nvSpPr>
        <p:spPr>
          <a:xfrm>
            <a:off x="897600" y="6261315"/>
            <a:ext cx="5198400" cy="149101"/>
          </a:xfrm>
          <a:prstGeom prst="rect">
            <a:avLst/>
          </a:prstGeom>
        </p:spPr>
        <p:txBody>
          <a:bodyPr vert="horz" lIns="91440" tIns="0" rIns="0" bIns="0" rtlCol="0" anchor="t"/>
          <a:lstStyle>
            <a:lvl1pPr algn="l">
              <a:defRPr sz="800">
                <a:solidFill>
                  <a:schemeClr val="tx1"/>
                </a:solidFill>
              </a:defRPr>
            </a:lvl1pPr>
          </a:lstStyle>
          <a:p>
            <a:r>
              <a:rPr lang="en-GB" dirty="0"/>
              <a:t>Copyright © 2019 BSI. All rights reserved</a:t>
            </a:r>
          </a:p>
        </p:txBody>
      </p:sp>
      <p:pic>
        <p:nvPicPr>
          <p:cNvPr id="7" name="Picture 6"/>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31373" y="6096000"/>
            <a:ext cx="456577" cy="2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a:spLocks/>
          </p:cNvSpPr>
          <p:nvPr/>
        </p:nvSpPr>
        <p:spPr>
          <a:xfrm>
            <a:off x="11568651" y="6134400"/>
            <a:ext cx="384000" cy="38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Slide Number Placeholder 5"/>
          <p:cNvSpPr>
            <a:spLocks noGrp="1"/>
          </p:cNvSpPr>
          <p:nvPr>
            <p:ph type="sldNum" sz="quarter" idx="4"/>
          </p:nvPr>
        </p:nvSpPr>
        <p:spPr>
          <a:xfrm>
            <a:off x="11609739" y="6144000"/>
            <a:ext cx="301824" cy="365125"/>
          </a:xfrm>
          <a:prstGeom prst="rect">
            <a:avLst/>
          </a:prstGeom>
        </p:spPr>
        <p:txBody>
          <a:bodyPr vert="horz" lIns="0" tIns="0" rIns="0" bIns="0" rtlCol="0" anchor="ctr"/>
          <a:lstStyle>
            <a:lvl1pPr algn="ctr">
              <a:defRPr sz="933">
                <a:solidFill>
                  <a:schemeClr val="bg1"/>
                </a:solidFill>
              </a:defRPr>
            </a:lvl1pPr>
          </a:lstStyle>
          <a:p>
            <a:fld id="{C1B07ACB-AE6F-47F7-B02A-AE02D6CD5526}" type="slidenum">
              <a:rPr lang="en-GB" smtClean="0"/>
              <a:pPr/>
              <a:t>‹#›</a:t>
            </a:fld>
            <a:endParaRPr lang="en-GB" dirty="0"/>
          </a:p>
        </p:txBody>
      </p:sp>
    </p:spTree>
    <p:extLst>
      <p:ext uri="{BB962C8B-B14F-4D97-AF65-F5344CB8AC3E}">
        <p14:creationId xmlns:p14="http://schemas.microsoft.com/office/powerpoint/2010/main" val="168164464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Lst>
  <p:hf hdr="0"/>
  <p:txStyles>
    <p:titleStyle>
      <a:lvl1pPr algn="l" defTabSz="1219170" rtl="0" eaLnBrk="1" latinLnBrk="0" hangingPunct="1">
        <a:spcBef>
          <a:spcPct val="0"/>
        </a:spcBef>
        <a:buNone/>
        <a:defRPr sz="3200" b="1" kern="1200">
          <a:solidFill>
            <a:schemeClr val="tx1"/>
          </a:solidFill>
          <a:latin typeface="+mj-lt"/>
          <a:ea typeface="+mj-ea"/>
          <a:cs typeface="+mj-cs"/>
        </a:defRPr>
      </a:lvl1pPr>
    </p:titleStyle>
    <p:bodyStyle>
      <a:lvl1pPr marL="0" indent="0" algn="l" defTabSz="1219170" rtl="0" eaLnBrk="1" latinLnBrk="0" hangingPunct="1">
        <a:spcBef>
          <a:spcPts val="533"/>
        </a:spcBef>
        <a:spcAft>
          <a:spcPts val="533"/>
        </a:spcAft>
        <a:buFont typeface="Arial" pitchFamily="34" charset="0"/>
        <a:buNone/>
        <a:defRPr sz="2400" b="0" kern="1200">
          <a:solidFill>
            <a:schemeClr val="tx1"/>
          </a:solidFill>
          <a:latin typeface="+mn-lt"/>
          <a:ea typeface="+mn-ea"/>
          <a:cs typeface="+mn-cs"/>
        </a:defRPr>
      </a:lvl1pPr>
      <a:lvl2pPr marL="0" indent="0" algn="l" defTabSz="1219170" rtl="0" eaLnBrk="1" latinLnBrk="0" hangingPunct="1">
        <a:spcBef>
          <a:spcPts val="533"/>
        </a:spcBef>
        <a:spcAft>
          <a:spcPts val="533"/>
        </a:spcAft>
        <a:buFont typeface="Arial" pitchFamily="34" charset="0"/>
        <a:buNone/>
        <a:defRPr sz="2133" kern="1200">
          <a:solidFill>
            <a:schemeClr val="tx1"/>
          </a:solidFill>
          <a:latin typeface="+mn-lt"/>
          <a:ea typeface="+mn-ea"/>
          <a:cs typeface="+mn-cs"/>
        </a:defRPr>
      </a:lvl2pPr>
      <a:lvl3pPr marL="239178" indent="-239178" algn="l" defTabSz="1219170" rtl="0" eaLnBrk="1" latinLnBrk="0" hangingPunct="1">
        <a:spcBef>
          <a:spcPts val="400"/>
        </a:spcBef>
        <a:spcAft>
          <a:spcPts val="400"/>
        </a:spcAft>
        <a:buClr>
          <a:schemeClr val="tx2"/>
        </a:buClr>
        <a:buFont typeface="Arial" pitchFamily="34" charset="0"/>
        <a:buChar char="•"/>
        <a:defRPr sz="2133" kern="1200">
          <a:solidFill>
            <a:schemeClr val="tx1"/>
          </a:solidFill>
          <a:latin typeface="+mn-lt"/>
          <a:ea typeface="+mn-ea"/>
          <a:cs typeface="+mn-cs"/>
        </a:defRPr>
      </a:lvl3pPr>
      <a:lvl4pPr marL="480472" indent="-241294" algn="l" defTabSz="1219170" rtl="0" eaLnBrk="1" latinLnBrk="0" hangingPunct="1">
        <a:spcBef>
          <a:spcPts val="400"/>
        </a:spcBef>
        <a:spcAft>
          <a:spcPts val="400"/>
        </a:spcAft>
        <a:buClr>
          <a:schemeClr val="accent2"/>
        </a:buClr>
        <a:buFont typeface="Arial" pitchFamily="34" charset="0"/>
        <a:buChar char="•"/>
        <a:defRPr sz="1867" kern="1200">
          <a:solidFill>
            <a:schemeClr val="tx1"/>
          </a:solidFill>
          <a:latin typeface="+mn-lt"/>
          <a:ea typeface="+mn-ea"/>
          <a:cs typeface="+mn-cs"/>
        </a:defRPr>
      </a:lvl4pPr>
      <a:lvl5pPr marL="0" indent="0" algn="l" defTabSz="1219170" rtl="0" eaLnBrk="1" latinLnBrk="0" hangingPunct="1">
        <a:spcBef>
          <a:spcPts val="533"/>
        </a:spcBef>
        <a:spcAft>
          <a:spcPts val="533"/>
        </a:spcAft>
        <a:buFont typeface="Arial" pitchFamily="34" charset="0"/>
        <a:buNone/>
        <a:defRPr sz="1867" kern="1200">
          <a:solidFill>
            <a:schemeClr val="accent2"/>
          </a:solidFill>
          <a:latin typeface="+mn-lt"/>
          <a:ea typeface="+mn-ea"/>
          <a:cs typeface="+mn-cs"/>
        </a:defRPr>
      </a:lvl5pPr>
      <a:lvl6pPr marL="0" indent="0" algn="l" defTabSz="1219170" rtl="0" eaLnBrk="1" latinLnBrk="0" hangingPunct="1">
        <a:spcBef>
          <a:spcPts val="533"/>
        </a:spcBef>
        <a:spcAft>
          <a:spcPts val="533"/>
        </a:spcAft>
        <a:buFont typeface="Arial" pitchFamily="34" charset="0"/>
        <a:buNone/>
        <a:defRPr sz="2400" b="1" kern="1200">
          <a:solidFill>
            <a:schemeClr val="accent2"/>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bg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2"/>
          <p:cNvSpPr>
            <a:spLocks noGrp="1"/>
          </p:cNvSpPr>
          <p:nvPr>
            <p:ph type="title"/>
          </p:nvPr>
        </p:nvSpPr>
        <p:spPr>
          <a:xfrm>
            <a:off x="391585" y="447677"/>
            <a:ext cx="8271152" cy="415658"/>
          </a:xfrm>
          <a:prstGeom prst="rect">
            <a:avLst/>
          </a:prstGeom>
        </p:spPr>
        <p:txBody>
          <a:bodyPr vert="horz" lIns="0" tIns="0" rIns="0" bIns="0" rtlCol="0" anchor="t" anchorCtr="0">
            <a:noAutofit/>
          </a:bodyPr>
          <a:lstStyle/>
          <a:p>
            <a:r>
              <a:rPr lang="en-US"/>
              <a:t>Click to edit Master title style</a:t>
            </a:r>
            <a:endParaRPr lang="en-GB"/>
          </a:p>
        </p:txBody>
      </p:sp>
      <p:sp>
        <p:nvSpPr>
          <p:cNvPr id="2" name="Text Placeholder 1"/>
          <p:cNvSpPr>
            <a:spLocks noGrp="1"/>
          </p:cNvSpPr>
          <p:nvPr>
            <p:ph type="body" idx="1"/>
          </p:nvPr>
        </p:nvSpPr>
        <p:spPr>
          <a:xfrm>
            <a:off x="391589" y="1300772"/>
            <a:ext cx="5704415" cy="4753814"/>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Oval 7"/>
          <p:cNvSpPr>
            <a:spLocks noChangeAspect="1"/>
          </p:cNvSpPr>
          <p:nvPr userDrawn="1"/>
        </p:nvSpPr>
        <p:spPr>
          <a:xfrm>
            <a:off x="11596376" y="6296645"/>
            <a:ext cx="288000" cy="28791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0" anchor="ctr" anchorCtr="0"/>
          <a:lstStyle/>
          <a:p>
            <a:pPr marL="0" marR="0" lvl="0" indent="0" algn="ctr" defTabSz="457230" rtl="0" eaLnBrk="1" fontAlgn="auto" latinLnBrk="0" hangingPunct="1">
              <a:lnSpc>
                <a:spcPct val="100000"/>
              </a:lnSpc>
              <a:spcBef>
                <a:spcPts val="0"/>
              </a:spcBef>
              <a:spcAft>
                <a:spcPts val="0"/>
              </a:spcAft>
              <a:buClrTx/>
              <a:buSzTx/>
              <a:buFontTx/>
              <a:buNone/>
              <a:tabLst/>
              <a:defRPr/>
            </a:pPr>
            <a:fld id="{5FD93D62-856F-C740-8182-07A25516D1B4}" type="slidenum">
              <a:rPr kumimoji="0" lang="en-GB" sz="933" b="0" i="0" u="none" strike="noStrike" kern="1200" cap="none" spc="0" normalizeH="0" baseline="0" noProof="0" smtClean="0">
                <a:ln>
                  <a:noFill/>
                </a:ln>
                <a:solidFill>
                  <a:prstClr val="white"/>
                </a:solidFill>
                <a:effectLst/>
                <a:uLnTx/>
                <a:uFillTx/>
                <a:latin typeface="Tahoma"/>
                <a:ea typeface="+mn-ea"/>
                <a:cs typeface="Tahoma"/>
              </a:rPr>
              <a:pPr marL="0" marR="0" lvl="0" indent="0" algn="ctr" defTabSz="457230" rtl="0" eaLnBrk="1" fontAlgn="auto" latinLnBrk="0" hangingPunct="1">
                <a:lnSpc>
                  <a:spcPct val="100000"/>
                </a:lnSpc>
                <a:spcBef>
                  <a:spcPts val="0"/>
                </a:spcBef>
                <a:spcAft>
                  <a:spcPts val="0"/>
                </a:spcAft>
                <a:buClrTx/>
                <a:buSzTx/>
                <a:buFontTx/>
                <a:buNone/>
                <a:tabLst/>
                <a:defRPr/>
              </a:pPr>
              <a:t>‹#›</a:t>
            </a:fld>
            <a:endParaRPr kumimoji="0" lang="en-GB" sz="933" b="1" i="0" u="none" strike="noStrike" kern="1200" cap="none" spc="0" normalizeH="0" baseline="0" noProof="0">
              <a:ln>
                <a:noFill/>
              </a:ln>
              <a:solidFill>
                <a:srgbClr val="FF2B1F"/>
              </a:solidFill>
              <a:effectLst/>
              <a:uLnTx/>
              <a:uFillTx/>
              <a:latin typeface="Tahoma"/>
              <a:ea typeface="+mn-ea"/>
              <a:cs typeface="Tahoma"/>
            </a:endParaRPr>
          </a:p>
        </p:txBody>
      </p:sp>
    </p:spTree>
    <p:extLst>
      <p:ext uri="{BB962C8B-B14F-4D97-AF65-F5344CB8AC3E}">
        <p14:creationId xmlns:p14="http://schemas.microsoft.com/office/powerpoint/2010/main" val="304817291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2" r:id="rId19"/>
    <p:sldLayoutId id="2147483894" r:id="rId20"/>
  </p:sldLayoutIdLst>
  <p:hf hdr="0" ftr="0" dt="0"/>
  <p:txStyles>
    <p:titleStyle>
      <a:lvl1pPr algn="l" defTabSz="1218774" rtl="0" eaLnBrk="1" latinLnBrk="0" hangingPunct="1">
        <a:lnSpc>
          <a:spcPct val="90000"/>
        </a:lnSpc>
        <a:spcBef>
          <a:spcPct val="0"/>
        </a:spcBef>
        <a:buNone/>
        <a:defRPr sz="2932" kern="1200">
          <a:solidFill>
            <a:schemeClr val="tx1"/>
          </a:solidFill>
          <a:latin typeface="+mj-lt"/>
          <a:ea typeface="+mj-ea"/>
          <a:cs typeface="+mj-cs"/>
        </a:defRPr>
      </a:lvl1pPr>
    </p:titleStyle>
    <p:bodyStyle>
      <a:lvl1pPr marL="304693" indent="-304693" algn="l" defTabSz="1218774" rtl="0" eaLnBrk="1" latinLnBrk="0" hangingPunct="1">
        <a:lnSpc>
          <a:spcPct val="110000"/>
        </a:lnSpc>
        <a:spcBef>
          <a:spcPts val="1333"/>
        </a:spcBef>
        <a:buClr>
          <a:schemeClr val="tx2"/>
        </a:buClr>
        <a:buSzPct val="104000"/>
        <a:buFont typeface="Arial" panose="020B0604020202020204" pitchFamily="34" charset="0"/>
        <a:buChar char="•"/>
        <a:defRPr sz="1866" kern="1200">
          <a:solidFill>
            <a:schemeClr val="tx1"/>
          </a:solidFill>
          <a:latin typeface="+mn-lt"/>
          <a:ea typeface="+mn-ea"/>
          <a:cs typeface="+mn-cs"/>
        </a:defRPr>
      </a:lvl1pPr>
      <a:lvl2pPr marL="914080" indent="-304693" algn="l" defTabSz="1218774" rtl="0" eaLnBrk="1" latinLnBrk="0" hangingPunct="1">
        <a:lnSpc>
          <a:spcPct val="110000"/>
        </a:lnSpc>
        <a:spcBef>
          <a:spcPts val="666"/>
        </a:spcBef>
        <a:buClr>
          <a:schemeClr val="accent2"/>
        </a:buClr>
        <a:buFont typeface="Arial" panose="020B0604020202020204" pitchFamily="34" charset="0"/>
        <a:buChar char="•"/>
        <a:defRPr sz="1599" kern="1200">
          <a:solidFill>
            <a:schemeClr val="tx1"/>
          </a:solidFill>
          <a:latin typeface="+mn-lt"/>
          <a:ea typeface="+mn-ea"/>
          <a:cs typeface="+mn-cs"/>
        </a:defRPr>
      </a:lvl2pPr>
      <a:lvl3pPr marL="1523467" indent="-304693" algn="l" defTabSz="1218774" rtl="0" eaLnBrk="1" latinLnBrk="0" hangingPunct="1">
        <a:lnSpc>
          <a:spcPct val="110000"/>
        </a:lnSpc>
        <a:spcBef>
          <a:spcPts val="666"/>
        </a:spcBef>
        <a:buClr>
          <a:schemeClr val="accent2"/>
        </a:buClr>
        <a:buFont typeface="Tahoma" pitchFamily="34" charset="0"/>
        <a:buChar char="̵"/>
        <a:defRPr sz="1599" kern="1200">
          <a:solidFill>
            <a:schemeClr val="tx1"/>
          </a:solidFill>
          <a:latin typeface="+mn-lt"/>
          <a:ea typeface="+mn-ea"/>
          <a:cs typeface="+mn-cs"/>
        </a:defRPr>
      </a:lvl3pPr>
      <a:lvl4pPr marL="2132853" indent="-304693" algn="l" defTabSz="1218774" rtl="0" eaLnBrk="1" latinLnBrk="0" hangingPunct="1">
        <a:lnSpc>
          <a:spcPct val="110000"/>
        </a:lnSpc>
        <a:spcBef>
          <a:spcPts val="666"/>
        </a:spcBef>
        <a:buClr>
          <a:schemeClr val="accent3"/>
        </a:buClr>
        <a:buFont typeface="Tahoma" pitchFamily="34" charset="0"/>
        <a:buChar char="̵"/>
        <a:defRPr sz="1599" kern="1200">
          <a:solidFill>
            <a:schemeClr val="tx1"/>
          </a:solidFill>
          <a:latin typeface="+mn-lt"/>
          <a:ea typeface="+mn-ea"/>
          <a:cs typeface="+mn-cs"/>
        </a:defRPr>
      </a:lvl4pPr>
      <a:lvl5pPr marL="2742239" indent="-304693" algn="l" defTabSz="1218774" rtl="0" eaLnBrk="1" latinLnBrk="0" hangingPunct="1">
        <a:lnSpc>
          <a:spcPct val="110000"/>
        </a:lnSpc>
        <a:spcBef>
          <a:spcPts val="666"/>
        </a:spcBef>
        <a:buClr>
          <a:schemeClr val="accent3"/>
        </a:buClr>
        <a:buFont typeface="Tahoma" pitchFamily="34" charset="0"/>
        <a:buChar char="̵"/>
        <a:defRPr sz="1599" kern="1200">
          <a:solidFill>
            <a:schemeClr val="tx1"/>
          </a:solidFill>
          <a:latin typeface="+mn-lt"/>
          <a:ea typeface="+mn-ea"/>
          <a:cs typeface="+mn-cs"/>
        </a:defRPr>
      </a:lvl5pPr>
      <a:lvl6pPr marL="3351626" indent="-304693" algn="l" defTabSz="121877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6pPr>
      <a:lvl7pPr marL="3961014" indent="-304693" algn="l" defTabSz="121877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7pPr>
      <a:lvl8pPr marL="4570401" indent="-304693" algn="l" defTabSz="121877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8pPr>
      <a:lvl9pPr marL="5179787" indent="-304693" algn="l" defTabSz="1218774" rtl="0" eaLnBrk="1" latinLnBrk="0" hangingPunct="1">
        <a:lnSpc>
          <a:spcPct val="90000"/>
        </a:lnSpc>
        <a:spcBef>
          <a:spcPts val="666"/>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774" rtl="0" eaLnBrk="1" latinLnBrk="0" hangingPunct="1">
        <a:defRPr sz="2399" kern="1200">
          <a:solidFill>
            <a:schemeClr val="tx1"/>
          </a:solidFill>
          <a:latin typeface="+mn-lt"/>
          <a:ea typeface="+mn-ea"/>
          <a:cs typeface="+mn-cs"/>
        </a:defRPr>
      </a:lvl1pPr>
      <a:lvl2pPr marL="609387" algn="l" defTabSz="1218774" rtl="0" eaLnBrk="1" latinLnBrk="0" hangingPunct="1">
        <a:defRPr sz="2399" kern="1200">
          <a:solidFill>
            <a:schemeClr val="tx1"/>
          </a:solidFill>
          <a:latin typeface="+mn-lt"/>
          <a:ea typeface="+mn-ea"/>
          <a:cs typeface="+mn-cs"/>
        </a:defRPr>
      </a:lvl2pPr>
      <a:lvl3pPr marL="1218774" algn="l" defTabSz="1218774" rtl="0" eaLnBrk="1" latinLnBrk="0" hangingPunct="1">
        <a:defRPr sz="2399" kern="1200">
          <a:solidFill>
            <a:schemeClr val="tx1"/>
          </a:solidFill>
          <a:latin typeface="+mn-lt"/>
          <a:ea typeface="+mn-ea"/>
          <a:cs typeface="+mn-cs"/>
        </a:defRPr>
      </a:lvl3pPr>
      <a:lvl4pPr marL="1828160" algn="l" defTabSz="1218774" rtl="0" eaLnBrk="1" latinLnBrk="0" hangingPunct="1">
        <a:defRPr sz="2399" kern="1200">
          <a:solidFill>
            <a:schemeClr val="tx1"/>
          </a:solidFill>
          <a:latin typeface="+mn-lt"/>
          <a:ea typeface="+mn-ea"/>
          <a:cs typeface="+mn-cs"/>
        </a:defRPr>
      </a:lvl4pPr>
      <a:lvl5pPr marL="2437546" algn="l" defTabSz="1218774" rtl="0" eaLnBrk="1" latinLnBrk="0" hangingPunct="1">
        <a:defRPr sz="2399" kern="1200">
          <a:solidFill>
            <a:schemeClr val="tx1"/>
          </a:solidFill>
          <a:latin typeface="+mn-lt"/>
          <a:ea typeface="+mn-ea"/>
          <a:cs typeface="+mn-cs"/>
        </a:defRPr>
      </a:lvl5pPr>
      <a:lvl6pPr marL="3046933" algn="l" defTabSz="1218774" rtl="0" eaLnBrk="1" latinLnBrk="0" hangingPunct="1">
        <a:defRPr sz="2399" kern="1200">
          <a:solidFill>
            <a:schemeClr val="tx1"/>
          </a:solidFill>
          <a:latin typeface="+mn-lt"/>
          <a:ea typeface="+mn-ea"/>
          <a:cs typeface="+mn-cs"/>
        </a:defRPr>
      </a:lvl6pPr>
      <a:lvl7pPr marL="3656321" algn="l" defTabSz="1218774" rtl="0" eaLnBrk="1" latinLnBrk="0" hangingPunct="1">
        <a:defRPr sz="2399" kern="1200">
          <a:solidFill>
            <a:schemeClr val="tx1"/>
          </a:solidFill>
          <a:latin typeface="+mn-lt"/>
          <a:ea typeface="+mn-ea"/>
          <a:cs typeface="+mn-cs"/>
        </a:defRPr>
      </a:lvl7pPr>
      <a:lvl8pPr marL="4265707" algn="l" defTabSz="1218774" rtl="0" eaLnBrk="1" latinLnBrk="0" hangingPunct="1">
        <a:defRPr sz="2399" kern="1200">
          <a:solidFill>
            <a:schemeClr val="tx1"/>
          </a:solidFill>
          <a:latin typeface="+mn-lt"/>
          <a:ea typeface="+mn-ea"/>
          <a:cs typeface="+mn-cs"/>
        </a:defRPr>
      </a:lvl8pPr>
      <a:lvl9pPr marL="4875094" algn="l" defTabSz="1218774"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3">
          <p15:clr>
            <a:srgbClr val="F26B43"/>
          </p15:clr>
        </p15:guide>
        <p15:guide id="2" pos="5546">
          <p15:clr>
            <a:srgbClr val="F26B43"/>
          </p15:clr>
        </p15:guide>
        <p15:guide id="3" orient="horz" pos="212">
          <p15:clr>
            <a:srgbClr val="F26B43"/>
          </p15:clr>
        </p15:guide>
        <p15:guide id="4" orient="horz" pos="3027">
          <p15:clr>
            <a:srgbClr val="F26B43"/>
          </p15:clr>
        </p15:guide>
        <p15:guide id="8" orient="horz" pos="70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CAA4-95A8-42EB-9145-6DE533311E04}" type="datetimeFigureOut">
              <a:rPr lang="en-GB" smtClean="0"/>
              <a:t>26/01/2022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9402F-397E-4A2F-8004-53A5D066B512}" type="slidenum">
              <a:rPr lang="en-GB" smtClean="0"/>
              <a:t>‹#›</a:t>
            </a:fld>
            <a:endParaRPr lang="en-GB"/>
          </a:p>
        </p:txBody>
      </p:sp>
    </p:spTree>
    <p:extLst>
      <p:ext uri="{BB962C8B-B14F-4D97-AF65-F5344CB8AC3E}">
        <p14:creationId xmlns:p14="http://schemas.microsoft.com/office/powerpoint/2010/main" val="58921991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xml"/><Relationship Id="rId1" Type="http://schemas.openxmlformats.org/officeDocument/2006/relationships/slideLayout" Target="../slideLayouts/slideLayout116.xml"/><Relationship Id="rId5" Type="http://schemas.openxmlformats.org/officeDocument/2006/relationships/image" Target="../media/image96.png"/><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xml"/><Relationship Id="rId1" Type="http://schemas.openxmlformats.org/officeDocument/2006/relationships/slideLayout" Target="../slideLayouts/slideLayout116.xml"/><Relationship Id="rId5" Type="http://schemas.openxmlformats.org/officeDocument/2006/relationships/image" Target="../media/image96.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xml"/><Relationship Id="rId1" Type="http://schemas.openxmlformats.org/officeDocument/2006/relationships/slideLayout" Target="../slideLayouts/slideLayout116.xml"/><Relationship Id="rId5" Type="http://schemas.openxmlformats.org/officeDocument/2006/relationships/image" Target="../media/image98.jpeg"/><Relationship Id="rId4" Type="http://schemas.openxmlformats.org/officeDocument/2006/relationships/image" Target="../media/image97.jpeg"/></Relationships>
</file>

<file path=ppt/slides/_rels/slide1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xml"/><Relationship Id="rId1" Type="http://schemas.openxmlformats.org/officeDocument/2006/relationships/slideLayout" Target="../slideLayouts/slideLayout116.xml"/><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16.xml"/><Relationship Id="rId4" Type="http://schemas.openxmlformats.org/officeDocument/2006/relationships/image" Target="../media/image93.emf"/></Relationships>
</file>

<file path=ppt/slides/_rels/slide1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file://localhost/Fluid%20Design%20Studio%20%E2%80%93%20Clients%20:%20Projects/Cold%20Chain%20Federation/CCF%20Powerpoint%20Template/Design%201/JPEGs/CCF%20PPT%20Slides%2016x9%20D1-03.jpg" TargetMode="External"/><Relationship Id="rId2" Type="http://schemas.openxmlformats.org/officeDocument/2006/relationships/image" Target="../media/image85.jpeg"/><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jpe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116.xml"/><Relationship Id="rId4" Type="http://schemas.openxmlformats.org/officeDocument/2006/relationships/image" Target="../media/image93.emf"/></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7.xml"/><Relationship Id="rId18" Type="http://schemas.openxmlformats.org/officeDocument/2006/relationships/image" Target="../media/image195.png"/><Relationship Id="rId3" Type="http://schemas.openxmlformats.org/officeDocument/2006/relationships/image" Target="../media/image100.png"/><Relationship Id="rId7" Type="http://schemas.openxmlformats.org/officeDocument/2006/relationships/image" Target="../media/image150.png"/><Relationship Id="rId12" Type="http://schemas.openxmlformats.org/officeDocument/2006/relationships/image" Target="../media/image170.png"/><Relationship Id="rId17" Type="http://schemas.openxmlformats.org/officeDocument/2006/relationships/customXml" Target="../ink/ink10.xml"/><Relationship Id="rId2" Type="http://schemas.openxmlformats.org/officeDocument/2006/relationships/notesSlide" Target="../notesSlides/notesSlide17.xml"/><Relationship Id="rId16" Type="http://schemas.openxmlformats.org/officeDocument/2006/relationships/customXml" Target="../ink/ink9.xml"/><Relationship Id="rId1" Type="http://schemas.openxmlformats.org/officeDocument/2006/relationships/slideLayout" Target="../slideLayouts/slideLayout116.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image" Target="../media/image102.png"/><Relationship Id="rId15" Type="http://schemas.openxmlformats.org/officeDocument/2006/relationships/image" Target="../media/image181.png"/><Relationship Id="rId10" Type="http://schemas.openxmlformats.org/officeDocument/2006/relationships/customXml" Target="../ink/ink5.xml"/><Relationship Id="rId4" Type="http://schemas.openxmlformats.org/officeDocument/2006/relationships/image" Target="../media/image92.jpg"/><Relationship Id="rId9" Type="http://schemas.openxmlformats.org/officeDocument/2006/relationships/image" Target="../media/image160.png"/><Relationship Id="rId14" Type="http://schemas.openxmlformats.org/officeDocument/2006/relationships/customXml" Target="../ink/ink8.xml"/></Relationships>
</file>

<file path=ppt/slides/_rels/slide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23.xml"/><Relationship Id="rId6" Type="http://schemas.openxmlformats.org/officeDocument/2006/relationships/image" Target="../media/image105.png"/><Relationship Id="rId5" Type="http://schemas.microsoft.com/office/2007/relationships/hdphoto" Target="../media/hdphoto3.wdp"/><Relationship Id="rId4" Type="http://schemas.openxmlformats.org/officeDocument/2006/relationships/image" Target="../media/image104.png"/><Relationship Id="rId9" Type="http://schemas.openxmlformats.org/officeDocument/2006/relationships/image" Target="../media/image107.jpe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23.xml"/><Relationship Id="rId5" Type="http://schemas.openxmlformats.org/officeDocument/2006/relationships/image" Target="../media/image110.png"/><Relationship Id="rId4" Type="http://schemas.openxmlformats.org/officeDocument/2006/relationships/image" Target="../media/image109.jpe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23.xml"/><Relationship Id="rId4" Type="http://schemas.openxmlformats.org/officeDocument/2006/relationships/image" Target="../media/image1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1.xml"/><Relationship Id="rId1" Type="http://schemas.openxmlformats.org/officeDocument/2006/relationships/slideLayout" Target="../slideLayouts/slideLayout123.xml"/><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2.xml"/><Relationship Id="rId1" Type="http://schemas.openxmlformats.org/officeDocument/2006/relationships/slideLayout" Target="../slideLayouts/slideLayout123.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123.xml"/><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12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image" Target="../media/image126.jpg"/><Relationship Id="rId1" Type="http://schemas.openxmlformats.org/officeDocument/2006/relationships/slideLayout" Target="../slideLayouts/slideLayout123.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microsoft.com/office/2007/relationships/hdphoto" Target="../media/hdphoto4.wdp"/><Relationship Id="rId9" Type="http://schemas.openxmlformats.org/officeDocument/2006/relationships/image" Target="../media/image1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23.xml"/><Relationship Id="rId4" Type="http://schemas.openxmlformats.org/officeDocument/2006/relationships/hyperlink" Target="http://mesdax.e-monsite.com/pages/zone-interdite-1.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123.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7.xml"/><Relationship Id="rId1" Type="http://schemas.openxmlformats.org/officeDocument/2006/relationships/slideLayout" Target="../slideLayouts/slideLayout123.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8.xml"/><Relationship Id="rId1" Type="http://schemas.openxmlformats.org/officeDocument/2006/relationships/slideLayout" Target="../slideLayouts/slideLayout123.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9.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123.xml"/><Relationship Id="rId6" Type="http://schemas.openxmlformats.org/officeDocument/2006/relationships/image" Target="../media/image151.jpeg"/><Relationship Id="rId11" Type="http://schemas.openxmlformats.org/officeDocument/2006/relationships/image" Target="../media/image156.png"/><Relationship Id="rId5" Type="http://schemas.openxmlformats.org/officeDocument/2006/relationships/image" Target="../media/image150.jpe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0.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69.jpeg"/><Relationship Id="rId18" Type="http://schemas.openxmlformats.org/officeDocument/2006/relationships/image" Target="../media/image173.jpe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8.jpeg"/><Relationship Id="rId17" Type="http://schemas.openxmlformats.org/officeDocument/2006/relationships/image" Target="../media/image172.jpeg"/><Relationship Id="rId2" Type="http://schemas.openxmlformats.org/officeDocument/2006/relationships/image" Target="../media/image159.jpeg"/><Relationship Id="rId16" Type="http://schemas.microsoft.com/office/2007/relationships/hdphoto" Target="../media/hdphoto6.wdp"/><Relationship Id="rId1" Type="http://schemas.openxmlformats.org/officeDocument/2006/relationships/slideLayout" Target="../slideLayouts/slideLayout122.xml"/><Relationship Id="rId6" Type="http://schemas.openxmlformats.org/officeDocument/2006/relationships/image" Target="../media/image163.jpeg"/><Relationship Id="rId11" Type="http://schemas.microsoft.com/office/2007/relationships/hdphoto" Target="../media/hdphoto5.wdp"/><Relationship Id="rId5" Type="http://schemas.openxmlformats.org/officeDocument/2006/relationships/image" Target="../media/image162.png"/><Relationship Id="rId15" Type="http://schemas.openxmlformats.org/officeDocument/2006/relationships/image" Target="../media/image171.png"/><Relationship Id="rId10" Type="http://schemas.openxmlformats.org/officeDocument/2006/relationships/image" Target="../media/image167.png"/><Relationship Id="rId19" Type="http://schemas.openxmlformats.org/officeDocument/2006/relationships/image" Target="../media/image174.png"/><Relationship Id="rId4" Type="http://schemas.openxmlformats.org/officeDocument/2006/relationships/image" Target="../media/image161.jpeg"/><Relationship Id="rId9" Type="http://schemas.openxmlformats.org/officeDocument/2006/relationships/image" Target="../media/image166.jpeg"/><Relationship Id="rId14" Type="http://schemas.openxmlformats.org/officeDocument/2006/relationships/image" Target="../media/image170.jpeg"/></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123.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81.jpeg"/><Relationship Id="rId7" Type="http://schemas.openxmlformats.org/officeDocument/2006/relationships/image" Target="../media/image185.png"/><Relationship Id="rId2" Type="http://schemas.openxmlformats.org/officeDocument/2006/relationships/notesSlide" Target="../notesSlides/notesSlide30.xml"/><Relationship Id="rId1" Type="http://schemas.openxmlformats.org/officeDocument/2006/relationships/slideLayout" Target="../slideLayouts/slideLayout123.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jpeg"/></Relationships>
</file>

<file path=ppt/slides/_rels/slide43.xml.rels><?xml version="1.0" encoding="UTF-8" standalone="yes"?>
<Relationships xmlns="http://schemas.openxmlformats.org/package/2006/relationships"><Relationship Id="rId3" Type="http://schemas.openxmlformats.org/officeDocument/2006/relationships/image" Target="../media/image187.png"/><Relationship Id="rId7" Type="http://schemas.microsoft.com/office/2007/relationships/hdphoto" Target="../media/hdphoto8.wdp"/><Relationship Id="rId2" Type="http://schemas.openxmlformats.org/officeDocument/2006/relationships/image" Target="../media/image186.png"/><Relationship Id="rId1" Type="http://schemas.openxmlformats.org/officeDocument/2006/relationships/slideLayout" Target="../slideLayouts/slideLayout123.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4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1.xml"/><Relationship Id="rId1" Type="http://schemas.openxmlformats.org/officeDocument/2006/relationships/slideLayout" Target="../slideLayouts/slideLayout123.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4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microsoft.com/office/2007/relationships/hdphoto" Target="../media/hdphoto10.wdp"/><Relationship Id="rId2" Type="http://schemas.openxmlformats.org/officeDocument/2006/relationships/notesSlide" Target="../notesSlides/notesSlide32.xml"/><Relationship Id="rId1" Type="http://schemas.openxmlformats.org/officeDocument/2006/relationships/slideLayout" Target="../slideLayouts/slideLayout123.xml"/><Relationship Id="rId6" Type="http://schemas.openxmlformats.org/officeDocument/2006/relationships/image" Target="../media/image193.png"/><Relationship Id="rId5" Type="http://schemas.microsoft.com/office/2007/relationships/hdphoto" Target="../media/hdphoto9.wdp"/><Relationship Id="rId4" Type="http://schemas.openxmlformats.org/officeDocument/2006/relationships/image" Target="../media/image192.png"/><Relationship Id="rId9" Type="http://schemas.microsoft.com/office/2007/relationships/hdphoto" Target="../media/hdphoto11.wdp"/></Relationships>
</file>

<file path=ppt/slides/_rels/slide4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climadesign.co.uk/" TargetMode="External"/><Relationship Id="rId1" Type="http://schemas.openxmlformats.org/officeDocument/2006/relationships/slideLayout" Target="../slideLayouts/slideLayout125.xml"/><Relationship Id="rId4" Type="http://schemas.openxmlformats.org/officeDocument/2006/relationships/image" Target="../media/image196.png"/></Relationships>
</file>

<file path=ppt/slides/_rels/slide49.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www.climadesign.co.uk/" TargetMode="External"/><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image" Target="../media/image196.png"/><Relationship Id="rId1" Type="http://schemas.openxmlformats.org/officeDocument/2006/relationships/slideLayout" Target="../slideLayouts/slideLayout125.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svg"/><Relationship Id="rId4" Type="http://schemas.openxmlformats.org/officeDocument/2006/relationships/image" Target="../media/image89.png"/><Relationship Id="rId9" Type="http://schemas.openxmlformats.org/officeDocument/2006/relationships/image" Target="../media/image201.png"/></Relationships>
</file>

<file path=ppt/slides/_rels/slide51.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5" Type="http://schemas.openxmlformats.org/officeDocument/2006/relationships/image" Target="../media/image205.jpe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8" Type="http://schemas.openxmlformats.org/officeDocument/2006/relationships/image" Target="../media/image206.emf"/><Relationship Id="rId3" Type="http://schemas.openxmlformats.org/officeDocument/2006/relationships/image" Target="../media/image196.png"/><Relationship Id="rId7" Type="http://schemas.openxmlformats.org/officeDocument/2006/relationships/package" Target="../embeddings/Microsoft_Excel_Worksheet.xlsx"/><Relationship Id="rId2" Type="http://schemas.openxmlformats.org/officeDocument/2006/relationships/slideLayout" Target="../slideLayouts/slideLayout125.xml"/><Relationship Id="rId1" Type="http://schemas.openxmlformats.org/officeDocument/2006/relationships/vmlDrawing" Target="../drawings/vmlDrawing3.vml"/><Relationship Id="rId6" Type="http://schemas.openxmlformats.org/officeDocument/2006/relationships/image" Target="../media/image207.png"/><Relationship Id="rId5" Type="http://schemas.openxmlformats.org/officeDocument/2006/relationships/image" Target="../media/image89.png"/><Relationship Id="rId4" Type="http://schemas.openxmlformats.org/officeDocument/2006/relationships/hyperlink" Target="http://www.climadesign.co.uk/"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5" Type="http://schemas.openxmlformats.org/officeDocument/2006/relationships/image" Target="../media/image208.emf"/><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jp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http://www.climadesign.co.uk/" TargetMode="External"/><Relationship Id="rId7" Type="http://schemas.openxmlformats.org/officeDocument/2006/relationships/image" Target="../media/image211.png"/><Relationship Id="rId2" Type="http://schemas.openxmlformats.org/officeDocument/2006/relationships/image" Target="../media/image196.png"/><Relationship Id="rId1" Type="http://schemas.openxmlformats.org/officeDocument/2006/relationships/slideLayout" Target="../slideLayouts/slideLayout125.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image" Target="../media/image196.png"/><Relationship Id="rId7" Type="http://schemas.openxmlformats.org/officeDocument/2006/relationships/package" Target="../embeddings/Microsoft_Excel_Worksheet1.xlsx"/><Relationship Id="rId2" Type="http://schemas.openxmlformats.org/officeDocument/2006/relationships/slideLayout" Target="../slideLayouts/slideLayout125.xml"/><Relationship Id="rId1" Type="http://schemas.openxmlformats.org/officeDocument/2006/relationships/vmlDrawing" Target="../drawings/vmlDrawing4.vml"/><Relationship Id="rId6" Type="http://schemas.openxmlformats.org/officeDocument/2006/relationships/image" Target="../media/image213.png"/><Relationship Id="rId5" Type="http://schemas.openxmlformats.org/officeDocument/2006/relationships/image" Target="../media/image89.png"/><Relationship Id="rId4" Type="http://schemas.openxmlformats.org/officeDocument/2006/relationships/hyperlink" Target="http://www.climadesign.co.uk/" TargetMode="External"/></Relationships>
</file>

<file path=ppt/slides/_rels/slide6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hyperlink" Target="http://www.climadesign.co.uk/" TargetMode="External"/><Relationship Id="rId7" Type="http://schemas.openxmlformats.org/officeDocument/2006/relationships/image" Target="../media/image216.png"/><Relationship Id="rId2" Type="http://schemas.openxmlformats.org/officeDocument/2006/relationships/image" Target="../media/image196.png"/><Relationship Id="rId1" Type="http://schemas.openxmlformats.org/officeDocument/2006/relationships/slideLayout" Target="../slideLayouts/slideLayout125.xml"/><Relationship Id="rId6" Type="http://schemas.openxmlformats.org/officeDocument/2006/relationships/image" Target="../media/image215.jpeg"/><Relationship Id="rId5" Type="http://schemas.openxmlformats.org/officeDocument/2006/relationships/image" Target="../media/image214.png"/><Relationship Id="rId10" Type="http://schemas.openxmlformats.org/officeDocument/2006/relationships/image" Target="../media/image218.png"/><Relationship Id="rId4" Type="http://schemas.openxmlformats.org/officeDocument/2006/relationships/image" Target="../media/image89.png"/><Relationship Id="rId9" Type="http://schemas.openxmlformats.org/officeDocument/2006/relationships/image" Target="../media/image217.jpeg"/></Relationships>
</file>

<file path=ppt/slides/_rels/slide63.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5" Type="http://schemas.openxmlformats.org/officeDocument/2006/relationships/image" Target="../media/image221.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5" Type="http://schemas.openxmlformats.org/officeDocument/2006/relationships/image" Target="../media/image222.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5" Type="http://schemas.openxmlformats.org/officeDocument/2006/relationships/image" Target="../media/image223.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15.xml"/><Relationship Id="rId6" Type="http://schemas.openxmlformats.org/officeDocument/2006/relationships/customXml" Target="../ink/ink2.xml"/><Relationship Id="rId5" Type="http://schemas.openxmlformats.org/officeDocument/2006/relationships/image" Target="../media/image4.png"/><Relationship Id="rId4" Type="http://schemas.openxmlformats.org/officeDocument/2006/relationships/customXml" Target="../ink/ink1.xml"/></Relationships>
</file>

<file path=ppt/slides/_rels/slide70.xml.rels><?xml version="1.0" encoding="UTF-8" standalone="yes"?>
<Relationships xmlns="http://schemas.openxmlformats.org/package/2006/relationships"><Relationship Id="rId3" Type="http://schemas.openxmlformats.org/officeDocument/2006/relationships/hyperlink" Target="http://www.climadesign.co.uk/" TargetMode="External"/><Relationship Id="rId2" Type="http://schemas.openxmlformats.org/officeDocument/2006/relationships/image" Target="../media/image196.png"/><Relationship Id="rId1" Type="http://schemas.openxmlformats.org/officeDocument/2006/relationships/slideLayout" Target="../slideLayouts/slideLayout125.xml"/><Relationship Id="rId6" Type="http://schemas.openxmlformats.org/officeDocument/2006/relationships/hyperlink" Target="http://www.ryan-jayberg.co.uk/" TargetMode="External"/><Relationship Id="rId5" Type="http://schemas.openxmlformats.org/officeDocument/2006/relationships/image" Target="../media/image224.jp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0.xml"/><Relationship Id="rId4" Type="http://schemas.openxmlformats.org/officeDocument/2006/relationships/image" Target="../media/image228.jpg"/></Relationships>
</file>

<file path=ppt/slides/_rels/slide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xml"/><Relationship Id="rId1" Type="http://schemas.openxmlformats.org/officeDocument/2006/relationships/slideLayout" Target="../slideLayouts/slideLayout116.xml"/><Relationship Id="rId4" Type="http://schemas.openxmlformats.org/officeDocument/2006/relationships/image" Target="../media/image93.emf"/></Relationships>
</file>

<file path=ppt/slides/_rels/slide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xml"/><Relationship Id="rId1" Type="http://schemas.openxmlformats.org/officeDocument/2006/relationships/slideLayout" Target="../slideLayouts/slideLayout116.xml"/><Relationship Id="rId4" Type="http://schemas.openxmlformats.org/officeDocument/2006/relationships/image" Target="../media/image9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4402F9B-9CDA-41FD-BB1B-8586D4E28069}"/>
              </a:ext>
            </a:extLst>
          </p:cNvPr>
          <p:cNvSpPr txBox="1"/>
          <p:nvPr/>
        </p:nvSpPr>
        <p:spPr>
          <a:xfrm>
            <a:off x="1108784" y="2731532"/>
            <a:ext cx="9974425" cy="256775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Webinars for Cold Chain Professionals</a:t>
            </a:r>
          </a:p>
          <a:p>
            <a:pPr marL="0" marR="0" lvl="0" indent="0" algn="ctr" defTabSz="457200" rtl="0" eaLnBrk="1" fontAlgn="auto" latinLnBrk="0" hangingPunct="1">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COMPLIANCE WEEK DAY 2: THE FUTURE OF REFRIGERANTS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STARTING AT </a:t>
            </a:r>
            <a:r>
              <a:rPr lang="en-GB" sz="3200" dirty="0">
                <a:solidFill>
                  <a:srgbClr val="000000"/>
                </a:solidFill>
                <a:latin typeface="Darwin Ess Rd" panose="00000500000000000000" pitchFamily="50" charset="0"/>
              </a:rPr>
              <a:t>10:30AM</a:t>
            </a:r>
            <a:r>
              <a:rPr kumimoji="0" lang="en-GB" sz="32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 </a:t>
            </a:r>
          </a:p>
        </p:txBody>
      </p:sp>
      <p:pic>
        <p:nvPicPr>
          <p:cNvPr id="7" name="Picture 6">
            <a:extLst>
              <a:ext uri="{FF2B5EF4-FFF2-40B4-BE49-F238E27FC236}">
                <a16:creationId xmlns:a16="http://schemas.microsoft.com/office/drawing/2014/main" id="{CF0E4A38-F58E-4962-AFF7-2D638B4FA1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3360" y="53053"/>
            <a:ext cx="4405275" cy="2938921"/>
          </a:xfrm>
          <a:prstGeom prst="rect">
            <a:avLst/>
          </a:prstGeom>
        </p:spPr>
      </p:pic>
      <p:sp>
        <p:nvSpPr>
          <p:cNvPr id="2" name="Rectangle 1">
            <a:extLst>
              <a:ext uri="{FF2B5EF4-FFF2-40B4-BE49-F238E27FC236}">
                <a16:creationId xmlns:a16="http://schemas.microsoft.com/office/drawing/2014/main" id="{AE2A81C0-133F-43CF-98D6-A506599555F1}"/>
              </a:ext>
            </a:extLst>
          </p:cNvPr>
          <p:cNvSpPr/>
          <p:nvPr/>
        </p:nvSpPr>
        <p:spPr>
          <a:xfrm>
            <a:off x="8070112" y="5338160"/>
            <a:ext cx="3927701" cy="128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B735C78D-3DC6-46BB-94EA-7B9AB3B9A2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99" t="9809" r="15401" b="6349"/>
          <a:stretch/>
        </p:blipFill>
        <p:spPr bwMode="auto">
          <a:xfrm>
            <a:off x="10581654" y="5482048"/>
            <a:ext cx="1416159" cy="104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A218C2D-C220-40D3-AA55-142CC5BB7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38" y="5520834"/>
            <a:ext cx="1500320" cy="10470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61D021-49ED-4089-923B-C105FAEA36BE}"/>
              </a:ext>
            </a:extLst>
          </p:cNvPr>
          <p:cNvSpPr txBox="1"/>
          <p:nvPr/>
        </p:nvSpPr>
        <p:spPr>
          <a:xfrm>
            <a:off x="8065169" y="5331899"/>
            <a:ext cx="2403289" cy="338554"/>
          </a:xfrm>
          <a:prstGeom prst="rect">
            <a:avLst/>
          </a:prstGeom>
          <a:noFill/>
        </p:spPr>
        <p:txBody>
          <a:bodyPr wrap="square" rtlCol="0">
            <a:spAutoFit/>
          </a:bodyPr>
          <a:lstStyle/>
          <a:p>
            <a:r>
              <a:rPr lang="en-GB" sz="1600" dirty="0">
                <a:solidFill>
                  <a:srgbClr val="000000"/>
                </a:solidFill>
                <a:latin typeface="Darwin Ess Rd" panose="00000500000000000000" pitchFamily="50" charset="0"/>
              </a:rPr>
              <a:t>Supported by:</a:t>
            </a:r>
          </a:p>
        </p:txBody>
      </p:sp>
    </p:spTree>
    <p:extLst>
      <p:ext uri="{BB962C8B-B14F-4D97-AF65-F5344CB8AC3E}">
        <p14:creationId xmlns:p14="http://schemas.microsoft.com/office/powerpoint/2010/main" val="4242840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Brexit implications for the sector</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9509"/>
            <a:ext cx="2068204" cy="900546"/>
          </a:xfrm>
          <a:prstGeom prst="rect">
            <a:avLst/>
          </a:prstGeom>
        </p:spPr>
      </p:pic>
      <p:sp>
        <p:nvSpPr>
          <p:cNvPr id="6" name="TextBox 5"/>
          <p:cNvSpPr txBox="1"/>
          <p:nvPr/>
        </p:nvSpPr>
        <p:spPr>
          <a:xfrm>
            <a:off x="1524000" y="992390"/>
            <a:ext cx="7755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Virgin Refrigerant</a:t>
            </a:r>
          </a:p>
        </p:txBody>
      </p:sp>
      <p:sp>
        <p:nvSpPr>
          <p:cNvPr id="10" name="Rectangle: Rounded Corners 9">
            <a:extLst>
              <a:ext uri="{FF2B5EF4-FFF2-40B4-BE49-F238E27FC236}">
                <a16:creationId xmlns:a16="http://schemas.microsoft.com/office/drawing/2014/main" id="{82140B65-7B01-4FAF-BCDB-534D8E59A6C6}"/>
              </a:ext>
            </a:extLst>
          </p:cNvPr>
          <p:cNvSpPr/>
          <p:nvPr/>
        </p:nvSpPr>
        <p:spPr>
          <a:xfrm>
            <a:off x="2402958" y="2094611"/>
            <a:ext cx="5847907" cy="266877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From Northern Ireland to and from the 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Requires QUOTA to move.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Essentially obtain your refrigerant and any item that CONTAINS refrigerant in Northern Ireland.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DO NOT transport between the UK and Ireland.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60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The F-Gas Review – what can we expect?</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9509"/>
            <a:ext cx="2068204" cy="900546"/>
          </a:xfrm>
          <a:prstGeom prst="rect">
            <a:avLst/>
          </a:prstGeom>
        </p:spPr>
      </p:pic>
      <p:sp>
        <p:nvSpPr>
          <p:cNvPr id="6" name="TextBox 5"/>
          <p:cNvSpPr txBox="1"/>
          <p:nvPr/>
        </p:nvSpPr>
        <p:spPr>
          <a:xfrm>
            <a:off x="1524000" y="1183781"/>
            <a:ext cx="775546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EC517/2014 revision proposals expected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Q1/2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pre-charged splits argument rearing up again?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Upskilling / Re-training? Flammable refrigerant use.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Illegal cylinders and imports not on quota?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Will the UK follow suit or go further?</a:t>
            </a:r>
          </a:p>
        </p:txBody>
      </p:sp>
    </p:spTree>
    <p:extLst>
      <p:ext uri="{BB962C8B-B14F-4D97-AF65-F5344CB8AC3E}">
        <p14:creationId xmlns:p14="http://schemas.microsoft.com/office/powerpoint/2010/main" val="274919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Who can the certification bodies give a certificate to?</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7362"/>
            <a:ext cx="2068204" cy="904839"/>
          </a:xfrm>
          <a:prstGeom prst="rect">
            <a:avLst/>
          </a:prstGeom>
        </p:spPr>
      </p:pic>
      <p:sp>
        <p:nvSpPr>
          <p:cNvPr id="6" name="TextBox 5"/>
          <p:cNvSpPr txBox="1"/>
          <p:nvPr/>
        </p:nvSpPr>
        <p:spPr>
          <a:xfrm>
            <a:off x="7429500" y="1220470"/>
            <a:ext cx="456609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certification bodies are bound by implementing regulation 2067/2015 where it states in Article 6 that only companies who employ properly certified engineers / technicians can be given a valid company F-Gas certificate.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F-Gas EC517/2014 Article 3 states that only certified people can carry out any installation, servicing, maintenance, repair or decommissioning work</a:t>
            </a:r>
          </a:p>
        </p:txBody>
      </p:sp>
      <p:pic>
        <p:nvPicPr>
          <p:cNvPr id="8" name="Content Placeholder 7">
            <a:extLst>
              <a:ext uri="{FF2B5EF4-FFF2-40B4-BE49-F238E27FC236}">
                <a16:creationId xmlns:a16="http://schemas.microsoft.com/office/drawing/2014/main" id="{C1D68E72-51C4-4FD5-A46A-224985304B15}"/>
              </a:ext>
            </a:extLst>
          </p:cNvPr>
          <p:cNvPicPr>
            <a:picLocks noGrp="1" noChangeAspect="1"/>
          </p:cNvPicPr>
          <p:nvPr>
            <p:ph idx="1"/>
          </p:nvPr>
        </p:nvPicPr>
        <p:blipFill>
          <a:blip r:embed="rId4"/>
          <a:stretch>
            <a:fillRect/>
          </a:stretch>
        </p:blipFill>
        <p:spPr>
          <a:xfrm>
            <a:off x="343094" y="992187"/>
            <a:ext cx="6838950" cy="3171825"/>
          </a:xfrm>
          <a:prstGeom prst="rect">
            <a:avLst/>
          </a:prstGeom>
        </p:spPr>
      </p:pic>
      <p:pic>
        <p:nvPicPr>
          <p:cNvPr id="7" name="Picture 6">
            <a:extLst>
              <a:ext uri="{FF2B5EF4-FFF2-40B4-BE49-F238E27FC236}">
                <a16:creationId xmlns:a16="http://schemas.microsoft.com/office/drawing/2014/main" id="{B68E4A4F-5F18-4987-897D-C5CC5FB6C487}"/>
              </a:ext>
            </a:extLst>
          </p:cNvPr>
          <p:cNvPicPr>
            <a:picLocks noChangeAspect="1"/>
          </p:cNvPicPr>
          <p:nvPr/>
        </p:nvPicPr>
        <p:blipFill>
          <a:blip r:embed="rId5"/>
          <a:stretch>
            <a:fillRect/>
          </a:stretch>
        </p:blipFill>
        <p:spPr>
          <a:xfrm>
            <a:off x="343094" y="4420039"/>
            <a:ext cx="8799809" cy="1439743"/>
          </a:xfrm>
          <a:prstGeom prst="rect">
            <a:avLst/>
          </a:prstGeom>
        </p:spPr>
      </p:pic>
    </p:spTree>
    <p:extLst>
      <p:ext uri="{BB962C8B-B14F-4D97-AF65-F5344CB8AC3E}">
        <p14:creationId xmlns:p14="http://schemas.microsoft.com/office/powerpoint/2010/main" val="15653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Who can the certification bodies give a certificate to?</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7362"/>
            <a:ext cx="2068204" cy="904839"/>
          </a:xfrm>
          <a:prstGeom prst="rect">
            <a:avLst/>
          </a:prstGeom>
        </p:spPr>
      </p:pic>
      <p:sp>
        <p:nvSpPr>
          <p:cNvPr id="6" name="TextBox 5"/>
          <p:cNvSpPr txBox="1"/>
          <p:nvPr/>
        </p:nvSpPr>
        <p:spPr>
          <a:xfrm>
            <a:off x="7429500" y="1220470"/>
            <a:ext cx="456609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certification bodies are bound by implementing regulation 2067/2015 where it states in Article 6 that only companies who employ properly certified engineers / technicians can be given a valid company F-Gas certificate.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F-Gas EC517/2014 Article 3 states that only certified people can carry out any installation, servicing, maintenance, repair or decommissioning work</a:t>
            </a:r>
          </a:p>
        </p:txBody>
      </p:sp>
      <p:pic>
        <p:nvPicPr>
          <p:cNvPr id="8" name="Content Placeholder 7">
            <a:extLst>
              <a:ext uri="{FF2B5EF4-FFF2-40B4-BE49-F238E27FC236}">
                <a16:creationId xmlns:a16="http://schemas.microsoft.com/office/drawing/2014/main" id="{C1D68E72-51C4-4FD5-A46A-224985304B15}"/>
              </a:ext>
            </a:extLst>
          </p:cNvPr>
          <p:cNvPicPr>
            <a:picLocks noGrp="1" noChangeAspect="1"/>
          </p:cNvPicPr>
          <p:nvPr>
            <p:ph idx="1"/>
          </p:nvPr>
        </p:nvPicPr>
        <p:blipFill>
          <a:blip r:embed="rId4"/>
          <a:stretch>
            <a:fillRect/>
          </a:stretch>
        </p:blipFill>
        <p:spPr>
          <a:xfrm>
            <a:off x="343094" y="992187"/>
            <a:ext cx="6838950" cy="3171825"/>
          </a:xfrm>
          <a:prstGeom prst="rect">
            <a:avLst/>
          </a:prstGeom>
        </p:spPr>
      </p:pic>
      <p:pic>
        <p:nvPicPr>
          <p:cNvPr id="7" name="Picture 6">
            <a:extLst>
              <a:ext uri="{FF2B5EF4-FFF2-40B4-BE49-F238E27FC236}">
                <a16:creationId xmlns:a16="http://schemas.microsoft.com/office/drawing/2014/main" id="{B68E4A4F-5F18-4987-897D-C5CC5FB6C487}"/>
              </a:ext>
            </a:extLst>
          </p:cNvPr>
          <p:cNvPicPr>
            <a:picLocks noChangeAspect="1"/>
          </p:cNvPicPr>
          <p:nvPr/>
        </p:nvPicPr>
        <p:blipFill>
          <a:blip r:embed="rId5"/>
          <a:stretch>
            <a:fillRect/>
          </a:stretch>
        </p:blipFill>
        <p:spPr>
          <a:xfrm>
            <a:off x="343094" y="4420039"/>
            <a:ext cx="8799809" cy="1439743"/>
          </a:xfrm>
          <a:prstGeom prst="rect">
            <a:avLst/>
          </a:prstGeom>
        </p:spPr>
      </p:pic>
    </p:spTree>
    <p:extLst>
      <p:ext uri="{BB962C8B-B14F-4D97-AF65-F5344CB8AC3E}">
        <p14:creationId xmlns:p14="http://schemas.microsoft.com/office/powerpoint/2010/main" val="338276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Are practical skills adequate?</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7362"/>
            <a:ext cx="2068204" cy="904839"/>
          </a:xfrm>
          <a:prstGeom prst="rect">
            <a:avLst/>
          </a:prstGeom>
        </p:spPr>
      </p:pic>
      <p:pic>
        <p:nvPicPr>
          <p:cNvPr id="1026" name="Picture 2">
            <a:extLst>
              <a:ext uri="{FF2B5EF4-FFF2-40B4-BE49-F238E27FC236}">
                <a16:creationId xmlns:a16="http://schemas.microsoft.com/office/drawing/2014/main" id="{5611882B-6AF1-4C9C-AE3E-8BF314FC16F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81058" y="1623120"/>
            <a:ext cx="4815679" cy="3611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C68FBED-9841-44A1-BF43-D1203819C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1268731"/>
            <a:ext cx="673641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79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Are practical skills adequate?</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7362"/>
            <a:ext cx="2068204" cy="904839"/>
          </a:xfrm>
          <a:prstGeom prst="rect">
            <a:avLst/>
          </a:prstGeom>
        </p:spPr>
      </p:pic>
      <p:pic>
        <p:nvPicPr>
          <p:cNvPr id="2050" name="Picture 2" descr="Image">
            <a:extLst>
              <a:ext uri="{FF2B5EF4-FFF2-40B4-BE49-F238E27FC236}">
                <a16:creationId xmlns:a16="http://schemas.microsoft.com/office/drawing/2014/main" id="{49C7D313-08FE-4972-8938-3C2957DB92D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8431" y="1123950"/>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Scroll: Horizontal 4">
            <a:extLst>
              <a:ext uri="{FF2B5EF4-FFF2-40B4-BE49-F238E27FC236}">
                <a16:creationId xmlns:a16="http://schemas.microsoft.com/office/drawing/2014/main" id="{F08818FC-9509-473A-A25D-9AB97B620181}"/>
              </a:ext>
            </a:extLst>
          </p:cNvPr>
          <p:cNvSpPr/>
          <p:nvPr/>
        </p:nvSpPr>
        <p:spPr>
          <a:xfrm rot="21298356">
            <a:off x="2552700" y="3867149"/>
            <a:ext cx="4533900" cy="1533792"/>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Soon to incorporate the ACRIB Flammables module</a:t>
            </a:r>
          </a:p>
        </p:txBody>
      </p:sp>
      <p:sp>
        <p:nvSpPr>
          <p:cNvPr id="7" name="TextBox 6">
            <a:extLst>
              <a:ext uri="{FF2B5EF4-FFF2-40B4-BE49-F238E27FC236}">
                <a16:creationId xmlns:a16="http://schemas.microsoft.com/office/drawing/2014/main" id="{CA51C552-ABD7-4D9F-8486-732972132B64}"/>
              </a:ext>
            </a:extLst>
          </p:cNvPr>
          <p:cNvSpPr txBox="1"/>
          <p:nvPr/>
        </p:nvSpPr>
        <p:spPr>
          <a:xfrm>
            <a:off x="5715000" y="138287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thebesa.com/academy/f-gas-renewal</a:t>
            </a:r>
          </a:p>
        </p:txBody>
      </p:sp>
    </p:spTree>
    <p:extLst>
      <p:ext uri="{BB962C8B-B14F-4D97-AF65-F5344CB8AC3E}">
        <p14:creationId xmlns:p14="http://schemas.microsoft.com/office/powerpoint/2010/main" val="1285355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The F-Gas Phase Down</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36" y="5400942"/>
            <a:ext cx="2096564" cy="917680"/>
          </a:xfrm>
          <a:prstGeom prst="rect">
            <a:avLst/>
          </a:prstGeom>
        </p:spPr>
      </p:pic>
      <p:pic>
        <p:nvPicPr>
          <p:cNvPr id="5" name="Content Placeholder 3"/>
          <p:cNvPicPr>
            <a:picLocks noGrp="1" noChangeAspect="1"/>
          </p:cNvPicPr>
          <p:nvPr>
            <p:ph idx="1"/>
          </p:nvPr>
        </p:nvPicPr>
        <p:blipFill>
          <a:blip r:embed="rId4"/>
          <a:stretch>
            <a:fillRect/>
          </a:stretch>
        </p:blipFill>
        <p:spPr>
          <a:xfrm>
            <a:off x="88552" y="1543050"/>
            <a:ext cx="8098215" cy="4126230"/>
          </a:xfrm>
          <a:prstGeom prst="rect">
            <a:avLst/>
          </a:prstGeom>
        </p:spPr>
      </p:pic>
      <p:sp>
        <p:nvSpPr>
          <p:cNvPr id="7" name="TextBox 6"/>
          <p:cNvSpPr txBox="1"/>
          <p:nvPr/>
        </p:nvSpPr>
        <p:spPr>
          <a:xfrm>
            <a:off x="1840230" y="896719"/>
            <a:ext cx="3314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There is now 55% less refrigerant placed on market than in 2015</a:t>
            </a:r>
          </a:p>
        </p:txBody>
      </p:sp>
      <p:sp>
        <p:nvSpPr>
          <p:cNvPr id="8" name="Rounded Rectangle 7"/>
          <p:cNvSpPr/>
          <p:nvPr/>
        </p:nvSpPr>
        <p:spPr>
          <a:xfrm>
            <a:off x="1645920" y="891540"/>
            <a:ext cx="3646170" cy="651510"/>
          </a:xfrm>
          <a:prstGeom prst="roundRect">
            <a:avLst/>
          </a:prstGeom>
          <a:noFill/>
          <a:ln w="19050">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8398081" y="1543050"/>
            <a:ext cx="3394710"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are now in a situation where the total refrigerant placed on the market annually has an average GWP of no more than 900 just to maintain the status quo.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Growth in the market creates a bigger problem.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If we increase the number of systems in use then that figure needs to be even lower!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ounded Rectangle 1"/>
          <p:cNvSpPr/>
          <p:nvPr/>
        </p:nvSpPr>
        <p:spPr>
          <a:xfrm>
            <a:off x="3176186" y="2449102"/>
            <a:ext cx="1978744" cy="899888"/>
          </a:xfrm>
          <a:prstGeom prst="roundRect">
            <a:avLst/>
          </a:prstGeom>
          <a:noFill/>
          <a:ln w="381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p:cNvCxnSpPr/>
          <p:nvPr/>
        </p:nvCxnSpPr>
        <p:spPr>
          <a:xfrm flipH="1">
            <a:off x="5292090" y="2308860"/>
            <a:ext cx="3017520" cy="4800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88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Extract from EN378-1-2016 Annex 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0845" y="1302897"/>
            <a:ext cx="4294275" cy="4682587"/>
          </a:xfrm>
        </p:spPr>
      </p:pic>
      <p:sp>
        <p:nvSpPr>
          <p:cNvPr id="6" name="TextBox 5"/>
          <p:cNvSpPr txBox="1"/>
          <p:nvPr/>
        </p:nvSpPr>
        <p:spPr>
          <a:xfrm>
            <a:off x="6016978" y="1885244"/>
            <a:ext cx="547511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4-series of refrigerants that we want use as alternatives to 404A all contain R32 to some extent: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Between 10 and 30%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the commercial refrigeration alternatives….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6085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Refrigerant Options: small to medium duty</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36" y="5400942"/>
            <a:ext cx="2096564" cy="917680"/>
          </a:xfrm>
          <a:prstGeom prst="rect">
            <a:avLst/>
          </a:prstGeom>
        </p:spPr>
      </p:pic>
      <p:graphicFrame>
        <p:nvGraphicFramePr>
          <p:cNvPr id="5" name="Content Placeholder 4"/>
          <p:cNvGraphicFramePr>
            <a:graphicFrameLocks noGrp="1"/>
          </p:cNvGraphicFramePr>
          <p:nvPr>
            <p:ph idx="1"/>
          </p:nvPr>
        </p:nvGraphicFramePr>
        <p:xfrm>
          <a:off x="320040" y="1065367"/>
          <a:ext cx="6480810" cy="3095152"/>
        </p:xfrm>
        <a:graphic>
          <a:graphicData uri="http://schemas.openxmlformats.org/drawingml/2006/table">
            <a:tbl>
              <a:tblPr>
                <a:tableStyleId>{5C22544A-7EE6-4342-B048-85BDC9FD1C3A}</a:tableStyleId>
              </a:tblPr>
              <a:tblGrid>
                <a:gridCol w="2211828">
                  <a:extLst>
                    <a:ext uri="{9D8B030D-6E8A-4147-A177-3AD203B41FA5}">
                      <a16:colId xmlns:a16="http://schemas.microsoft.com/office/drawing/2014/main" val="87415002"/>
                    </a:ext>
                  </a:extLst>
                </a:gridCol>
                <a:gridCol w="1175516">
                  <a:extLst>
                    <a:ext uri="{9D8B030D-6E8A-4147-A177-3AD203B41FA5}">
                      <a16:colId xmlns:a16="http://schemas.microsoft.com/office/drawing/2014/main" val="815185351"/>
                    </a:ext>
                  </a:extLst>
                </a:gridCol>
                <a:gridCol w="1732341">
                  <a:extLst>
                    <a:ext uri="{9D8B030D-6E8A-4147-A177-3AD203B41FA5}">
                      <a16:colId xmlns:a16="http://schemas.microsoft.com/office/drawing/2014/main" val="891761882"/>
                    </a:ext>
                  </a:extLst>
                </a:gridCol>
                <a:gridCol w="1361125">
                  <a:extLst>
                    <a:ext uri="{9D8B030D-6E8A-4147-A177-3AD203B41FA5}">
                      <a16:colId xmlns:a16="http://schemas.microsoft.com/office/drawing/2014/main" val="4093873532"/>
                    </a:ext>
                  </a:extLst>
                </a:gridCol>
              </a:tblGrid>
              <a:tr h="386894">
                <a:tc>
                  <a:txBody>
                    <a:bodyPr/>
                    <a:lstStyle/>
                    <a:p>
                      <a:pPr algn="ctr" fontAlgn="b"/>
                      <a:r>
                        <a:rPr lang="en-GB" sz="1100" u="none" strike="noStrike" dirty="0">
                          <a:effectLst/>
                        </a:rPr>
                        <a:t>Refrigerant Number</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Toxicity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Flammability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GWP</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3370556102"/>
                  </a:ext>
                </a:extLst>
              </a:tr>
              <a:tr h="386894">
                <a:tc>
                  <a:txBody>
                    <a:bodyPr/>
                    <a:lstStyle/>
                    <a:p>
                      <a:pPr algn="ctr" fontAlgn="b"/>
                      <a:r>
                        <a:rPr lang="en-GB" sz="1100" u="none" strike="noStrike" dirty="0">
                          <a:effectLst/>
                        </a:rPr>
                        <a:t>32</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2L</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675</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90455674"/>
                  </a:ext>
                </a:extLst>
              </a:tr>
              <a:tr h="386894">
                <a:tc>
                  <a:txBody>
                    <a:bodyPr/>
                    <a:lstStyle/>
                    <a:p>
                      <a:pPr algn="ctr" fontAlgn="b"/>
                      <a:r>
                        <a:rPr lang="en-GB" sz="1100" u="none" strike="noStrike" dirty="0">
                          <a:effectLst/>
                        </a:rPr>
                        <a:t>134A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1430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29996744"/>
                  </a:ext>
                </a:extLst>
              </a:tr>
              <a:tr h="386894">
                <a:tc>
                  <a:txBody>
                    <a:bodyPr/>
                    <a:lstStyle/>
                    <a:p>
                      <a:pPr algn="ctr" fontAlgn="b"/>
                      <a:r>
                        <a:rPr lang="en-GB" sz="1100" u="none" strike="noStrike">
                          <a:effectLst/>
                        </a:rPr>
                        <a:t>290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142433194"/>
                  </a:ext>
                </a:extLst>
              </a:tr>
              <a:tr h="386894">
                <a:tc>
                  <a:txBody>
                    <a:bodyPr/>
                    <a:lstStyle/>
                    <a:p>
                      <a:pPr algn="ctr" fontAlgn="b"/>
                      <a:r>
                        <a:rPr lang="en-GB" sz="1100" u="none" strike="noStrike">
                          <a:effectLst/>
                        </a:rPr>
                        <a:t>407C</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1774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470158627"/>
                  </a:ext>
                </a:extLst>
              </a:tr>
              <a:tr h="386894">
                <a:tc>
                  <a:txBody>
                    <a:bodyPr/>
                    <a:lstStyle/>
                    <a:p>
                      <a:pPr algn="ctr" fontAlgn="b"/>
                      <a:r>
                        <a:rPr lang="en-GB" sz="1100" u="none" strike="noStrike">
                          <a:effectLst/>
                        </a:rPr>
                        <a:t>410A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2088</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12698392"/>
                  </a:ext>
                </a:extLst>
              </a:tr>
              <a:tr h="386894">
                <a:tc>
                  <a:txBody>
                    <a:bodyPr/>
                    <a:lstStyle/>
                    <a:p>
                      <a:pPr algn="ctr" fontAlgn="b"/>
                      <a:r>
                        <a:rPr lang="en-GB" sz="1100" u="none" strike="noStrike">
                          <a:effectLst/>
                        </a:rPr>
                        <a:t>600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43116"/>
                  </a:ext>
                </a:extLst>
              </a:tr>
              <a:tr h="386894">
                <a:tc>
                  <a:txBody>
                    <a:bodyPr/>
                    <a:lstStyle/>
                    <a:p>
                      <a:pPr algn="ctr" fontAlgn="b"/>
                      <a:r>
                        <a:rPr lang="en-GB" sz="1100" u="none" strike="noStrike">
                          <a:effectLst/>
                        </a:rPr>
                        <a:t>600a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99650787"/>
                  </a:ext>
                </a:extLst>
              </a:tr>
            </a:tbl>
          </a:graphicData>
        </a:graphic>
      </p:graphicFrame>
    </p:spTree>
    <p:extLst>
      <p:ext uri="{BB962C8B-B14F-4D97-AF65-F5344CB8AC3E}">
        <p14:creationId xmlns:p14="http://schemas.microsoft.com/office/powerpoint/2010/main" val="144500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Refrigerant Options: small to medium duty</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36" y="5400942"/>
            <a:ext cx="2096564" cy="917680"/>
          </a:xfrm>
          <a:prstGeom prst="rect">
            <a:avLst/>
          </a:prstGeom>
        </p:spPr>
      </p:pic>
      <p:graphicFrame>
        <p:nvGraphicFramePr>
          <p:cNvPr id="5" name="Content Placeholder 4"/>
          <p:cNvGraphicFramePr>
            <a:graphicFrameLocks noGrp="1"/>
          </p:cNvGraphicFramePr>
          <p:nvPr>
            <p:ph idx="1"/>
          </p:nvPr>
        </p:nvGraphicFramePr>
        <p:xfrm>
          <a:off x="320040" y="1065367"/>
          <a:ext cx="6480810" cy="3095152"/>
        </p:xfrm>
        <a:graphic>
          <a:graphicData uri="http://schemas.openxmlformats.org/drawingml/2006/table">
            <a:tbl>
              <a:tblPr>
                <a:tableStyleId>{5C22544A-7EE6-4342-B048-85BDC9FD1C3A}</a:tableStyleId>
              </a:tblPr>
              <a:tblGrid>
                <a:gridCol w="2211828">
                  <a:extLst>
                    <a:ext uri="{9D8B030D-6E8A-4147-A177-3AD203B41FA5}">
                      <a16:colId xmlns:a16="http://schemas.microsoft.com/office/drawing/2014/main" val="87415002"/>
                    </a:ext>
                  </a:extLst>
                </a:gridCol>
                <a:gridCol w="1175516">
                  <a:extLst>
                    <a:ext uri="{9D8B030D-6E8A-4147-A177-3AD203B41FA5}">
                      <a16:colId xmlns:a16="http://schemas.microsoft.com/office/drawing/2014/main" val="815185351"/>
                    </a:ext>
                  </a:extLst>
                </a:gridCol>
                <a:gridCol w="1732341">
                  <a:extLst>
                    <a:ext uri="{9D8B030D-6E8A-4147-A177-3AD203B41FA5}">
                      <a16:colId xmlns:a16="http://schemas.microsoft.com/office/drawing/2014/main" val="891761882"/>
                    </a:ext>
                  </a:extLst>
                </a:gridCol>
                <a:gridCol w="1361125">
                  <a:extLst>
                    <a:ext uri="{9D8B030D-6E8A-4147-A177-3AD203B41FA5}">
                      <a16:colId xmlns:a16="http://schemas.microsoft.com/office/drawing/2014/main" val="4093873532"/>
                    </a:ext>
                  </a:extLst>
                </a:gridCol>
              </a:tblGrid>
              <a:tr h="386894">
                <a:tc>
                  <a:txBody>
                    <a:bodyPr/>
                    <a:lstStyle/>
                    <a:p>
                      <a:pPr algn="ctr" fontAlgn="b"/>
                      <a:r>
                        <a:rPr lang="en-GB" sz="1100" u="none" strike="noStrike" dirty="0">
                          <a:effectLst/>
                        </a:rPr>
                        <a:t>Refrigerant Number</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Toxicity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Flammability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GWP</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3370556102"/>
                  </a:ext>
                </a:extLst>
              </a:tr>
              <a:tr h="386894">
                <a:tc>
                  <a:txBody>
                    <a:bodyPr/>
                    <a:lstStyle/>
                    <a:p>
                      <a:pPr algn="ctr" fontAlgn="b"/>
                      <a:r>
                        <a:rPr lang="en-GB" sz="1100" u="none" strike="noStrike" dirty="0">
                          <a:effectLst/>
                        </a:rPr>
                        <a:t>32</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2L</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675</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90455674"/>
                  </a:ext>
                </a:extLst>
              </a:tr>
              <a:tr h="386894">
                <a:tc>
                  <a:txBody>
                    <a:bodyPr/>
                    <a:lstStyle/>
                    <a:p>
                      <a:pPr algn="ctr" fontAlgn="b"/>
                      <a:r>
                        <a:rPr lang="en-GB" sz="1100" u="none" strike="noStrike" dirty="0">
                          <a:effectLst/>
                        </a:rPr>
                        <a:t>134A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1430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29996744"/>
                  </a:ext>
                </a:extLst>
              </a:tr>
              <a:tr h="386894">
                <a:tc>
                  <a:txBody>
                    <a:bodyPr/>
                    <a:lstStyle/>
                    <a:p>
                      <a:pPr algn="ctr" fontAlgn="b"/>
                      <a:r>
                        <a:rPr lang="en-GB" sz="1100" u="none" strike="noStrike">
                          <a:effectLst/>
                        </a:rPr>
                        <a:t>290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142433194"/>
                  </a:ext>
                </a:extLst>
              </a:tr>
              <a:tr h="386894">
                <a:tc>
                  <a:txBody>
                    <a:bodyPr/>
                    <a:lstStyle/>
                    <a:p>
                      <a:pPr algn="ctr" fontAlgn="b"/>
                      <a:r>
                        <a:rPr lang="en-GB" sz="1100" u="none" strike="noStrike">
                          <a:effectLst/>
                        </a:rPr>
                        <a:t>407C</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1774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470158627"/>
                  </a:ext>
                </a:extLst>
              </a:tr>
              <a:tr h="386894">
                <a:tc>
                  <a:txBody>
                    <a:bodyPr/>
                    <a:lstStyle/>
                    <a:p>
                      <a:pPr algn="ctr" fontAlgn="b"/>
                      <a:r>
                        <a:rPr lang="en-GB" sz="1100" u="none" strike="noStrike">
                          <a:effectLst/>
                        </a:rPr>
                        <a:t>410A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2088</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12698392"/>
                  </a:ext>
                </a:extLst>
              </a:tr>
              <a:tr h="386894">
                <a:tc>
                  <a:txBody>
                    <a:bodyPr/>
                    <a:lstStyle/>
                    <a:p>
                      <a:pPr algn="ctr" fontAlgn="b"/>
                      <a:r>
                        <a:rPr lang="en-GB" sz="1100" u="none" strike="noStrike">
                          <a:effectLst/>
                        </a:rPr>
                        <a:t>600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43116"/>
                  </a:ext>
                </a:extLst>
              </a:tr>
              <a:tr h="386894">
                <a:tc>
                  <a:txBody>
                    <a:bodyPr/>
                    <a:lstStyle/>
                    <a:p>
                      <a:pPr algn="ctr" fontAlgn="b"/>
                      <a:r>
                        <a:rPr lang="en-GB" sz="1100" u="none" strike="noStrike">
                          <a:effectLst/>
                        </a:rPr>
                        <a:t>600a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99650787"/>
                  </a:ext>
                </a:extLst>
              </a:tr>
            </a:tbl>
          </a:graphicData>
        </a:graphic>
      </p:graphicFrame>
      <p:sp>
        <p:nvSpPr>
          <p:cNvPr id="2" name="Oval 1"/>
          <p:cNvSpPr/>
          <p:nvPr/>
        </p:nvSpPr>
        <p:spPr>
          <a:xfrm>
            <a:off x="4389120" y="2354580"/>
            <a:ext cx="365760" cy="34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4240530" y="3497580"/>
            <a:ext cx="640080" cy="662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726680" y="2354580"/>
            <a:ext cx="314325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High flammability make these unsuitable for building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Strict limitations on charge size under EN378-2016</a:t>
            </a:r>
          </a:p>
        </p:txBody>
      </p:sp>
      <p:sp>
        <p:nvSpPr>
          <p:cNvPr id="8" name="Rounded Rectangle 7"/>
          <p:cNvSpPr/>
          <p:nvPr/>
        </p:nvSpPr>
        <p:spPr>
          <a:xfrm>
            <a:off x="7520940" y="2263140"/>
            <a:ext cx="3429000" cy="18973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p:cNvCxnSpPr>
            <a:stCxn id="8" idx="1"/>
          </p:cNvCxnSpPr>
          <p:nvPr/>
        </p:nvCxnSpPr>
        <p:spPr>
          <a:xfrm flipH="1" flipV="1">
            <a:off x="4754880" y="2612943"/>
            <a:ext cx="2766060" cy="5988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1"/>
            <a:endCxn id="6" idx="6"/>
          </p:cNvCxnSpPr>
          <p:nvPr/>
        </p:nvCxnSpPr>
        <p:spPr>
          <a:xfrm flipH="1">
            <a:off x="4880610" y="3211830"/>
            <a:ext cx="2640330" cy="617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96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9121428" y="3612441"/>
            <a:ext cx="3070573" cy="0"/>
          </a:xfrm>
          <a:prstGeom prst="line">
            <a:avLst/>
          </a:prstGeom>
          <a:ln w="12700" cmpd="sng">
            <a:solidFill>
              <a:schemeClr val="bg1"/>
            </a:solidFill>
          </a:ln>
          <a:effectLst/>
        </p:spPr>
        <p:style>
          <a:lnRef idx="2">
            <a:schemeClr val="dk1"/>
          </a:lnRef>
          <a:fillRef idx="0">
            <a:schemeClr val="dk1"/>
          </a:fillRef>
          <a:effectRef idx="1">
            <a:schemeClr val="dk1"/>
          </a:effectRef>
          <a:fontRef idx="minor">
            <a:schemeClr val="tx1"/>
          </a:fontRef>
        </p:style>
      </p:cxnSp>
      <p:pic>
        <p:nvPicPr>
          <p:cNvPr id="3" name="CCF PPT Slides 16x9 D1-03.jpg" descr="/Fluid Design Studio – Clients : Projects/Cold Chain Federation/CCF Powerpoint Template/Design 1/JPEGs/CCF PPT Slides 16x9 D1-03.jp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C307C4DF-D025-4929-B5E1-81B485348B90}"/>
              </a:ext>
            </a:extLst>
          </p:cNvPr>
          <p:cNvSpPr txBox="1"/>
          <p:nvPr/>
        </p:nvSpPr>
        <p:spPr>
          <a:xfrm>
            <a:off x="1094166" y="837005"/>
            <a:ext cx="4828700" cy="1384995"/>
          </a:xfrm>
          <a:prstGeom prst="rect">
            <a:avLst/>
          </a:prstGeom>
          <a:noFill/>
          <a:ln w="38100">
            <a:solidFill>
              <a:schemeClr val="tx2"/>
            </a:solidFill>
          </a:ln>
        </p:spPr>
        <p:txBody>
          <a:bodyPr wrap="square" rtlCol="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33A0"/>
                </a:solidFill>
                <a:effectLst/>
                <a:uLnTx/>
                <a:uFillTx/>
                <a:latin typeface="Darwin Ess Rd ExtraLight"/>
                <a:ea typeface="+mn-ea"/>
                <a:cs typeface="+mn-cs"/>
              </a:rPr>
              <a:t>TOM SOUTHALL</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3C90E"/>
                </a:solidFill>
                <a:effectLst/>
                <a:uLnTx/>
                <a:uFillTx/>
                <a:latin typeface="Darwin Ess Rd ExtraLight"/>
                <a:ea typeface="+mn-ea"/>
                <a:cs typeface="+mn-cs"/>
              </a:rPr>
              <a:t>POLICY DIRECTOR</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3C90E"/>
                </a:solidFill>
                <a:effectLst/>
                <a:uLnTx/>
                <a:uFillTx/>
                <a:latin typeface="Darwin Ess Rd ExtraLight"/>
                <a:ea typeface="+mn-ea"/>
                <a:cs typeface="+mn-cs"/>
              </a:rPr>
              <a:t>COLD CHAIN FEDERATION</a:t>
            </a:r>
          </a:p>
        </p:txBody>
      </p:sp>
      <p:pic>
        <p:nvPicPr>
          <p:cNvPr id="11" name="Picture 10">
            <a:extLst>
              <a:ext uri="{FF2B5EF4-FFF2-40B4-BE49-F238E27FC236}">
                <a16:creationId xmlns:a16="http://schemas.microsoft.com/office/drawing/2014/main" id="{B05F8C42-2BA1-4E21-8EB2-287247D38727}"/>
              </a:ext>
            </a:extLst>
          </p:cNvPr>
          <p:cNvPicPr>
            <a:picLocks noChangeAspect="1"/>
          </p:cNvPicPr>
          <p:nvPr/>
        </p:nvPicPr>
        <p:blipFill>
          <a:blip r:embed="rId4" cstate="print">
            <a:extLst>
              <a:ext uri="{28A0092B-C50C-407E-A947-70E740481C1C}">
                <a14:useLocalDpi xmlns:a14="http://schemas.microsoft.com/office/drawing/2010/main" val="0"/>
              </a:ext>
            </a:extLst>
          </a:blip>
          <a:srcRect t="7343" b="7343"/>
          <a:stretch/>
        </p:blipFill>
        <p:spPr>
          <a:xfrm>
            <a:off x="6869088" y="248993"/>
            <a:ext cx="2252340" cy="2561017"/>
          </a:xfrm>
          <a:prstGeom prst="rect">
            <a:avLst/>
          </a:prstGeom>
          <a:effectLst>
            <a:outerShdw blurRad="50800" dist="38100" dir="2700000" algn="tl" rotWithShape="0">
              <a:prstClr val="black">
                <a:alpha val="40000"/>
              </a:prstClr>
            </a:outerShdw>
          </a:effectLst>
        </p:spPr>
      </p:pic>
      <p:pic>
        <p:nvPicPr>
          <p:cNvPr id="6" name="Picture 5" descr="A person smiling for the camera&#10;&#10;Description automatically generated">
            <a:extLst>
              <a:ext uri="{FF2B5EF4-FFF2-40B4-BE49-F238E27FC236}">
                <a16:creationId xmlns:a16="http://schemas.microsoft.com/office/drawing/2014/main" id="{DE24605A-A9EB-4936-9543-42B38F1EBECB}"/>
              </a:ext>
            </a:extLst>
          </p:cNvPr>
          <p:cNvPicPr>
            <a:picLocks noChangeAspect="1"/>
          </p:cNvPicPr>
          <p:nvPr/>
        </p:nvPicPr>
        <p:blipFill rotWithShape="1">
          <a:blip r:embed="rId5">
            <a:extLst>
              <a:ext uri="{28A0092B-C50C-407E-A947-70E740481C1C}">
                <a14:useLocalDpi xmlns:a14="http://schemas.microsoft.com/office/drawing/2010/main" val="0"/>
              </a:ext>
            </a:extLst>
          </a:blip>
          <a:srcRect l="28820" t="12322" r="21276" b="1334"/>
          <a:stretch/>
        </p:blipFill>
        <p:spPr>
          <a:xfrm>
            <a:off x="1914560" y="3086854"/>
            <a:ext cx="2312025" cy="2628880"/>
          </a:xfrm>
          <a:prstGeom prst="rect">
            <a:avLst/>
          </a:prstGeom>
        </p:spPr>
      </p:pic>
      <p:sp>
        <p:nvSpPr>
          <p:cNvPr id="7" name="TextBox 6">
            <a:extLst>
              <a:ext uri="{FF2B5EF4-FFF2-40B4-BE49-F238E27FC236}">
                <a16:creationId xmlns:a16="http://schemas.microsoft.com/office/drawing/2014/main" id="{1B4E3DF3-509E-4097-B9A9-1C3122FCB9D0}"/>
              </a:ext>
            </a:extLst>
          </p:cNvPr>
          <p:cNvSpPr txBox="1"/>
          <p:nvPr/>
        </p:nvSpPr>
        <p:spPr>
          <a:xfrm>
            <a:off x="5099700" y="3710778"/>
            <a:ext cx="5299066" cy="1384995"/>
          </a:xfrm>
          <a:prstGeom prst="rect">
            <a:avLst/>
          </a:prstGeom>
          <a:noFill/>
          <a:ln w="38100">
            <a:solidFill>
              <a:schemeClr val="tx2"/>
            </a:solidFill>
          </a:ln>
        </p:spPr>
        <p:txBody>
          <a:bodyPr wrap="square" rtlCol="0">
            <a:spAutoFit/>
          </a:bodyPr>
          <a:lstStyle/>
          <a:p>
            <a:pPr algn="ctr"/>
            <a:r>
              <a:rPr lang="en-GB" sz="2800" b="1" dirty="0">
                <a:solidFill>
                  <a:srgbClr val="0033A0"/>
                </a:solidFill>
              </a:rPr>
              <a:t>SHANE BRENNAN</a:t>
            </a:r>
          </a:p>
          <a:p>
            <a:pPr algn="ctr"/>
            <a:r>
              <a:rPr lang="en-GB" sz="2800" b="1" dirty="0">
                <a:solidFill>
                  <a:srgbClr val="93C90E"/>
                </a:solidFill>
              </a:rPr>
              <a:t>CHIEF EXECUTIVE </a:t>
            </a:r>
          </a:p>
          <a:p>
            <a:pPr algn="ctr"/>
            <a:r>
              <a:rPr lang="en-GB" sz="2800" b="1" dirty="0">
                <a:solidFill>
                  <a:srgbClr val="93C90E"/>
                </a:solidFill>
              </a:rPr>
              <a:t>COLD CHAIN FEDERATION</a:t>
            </a:r>
          </a:p>
        </p:txBody>
      </p:sp>
    </p:spTree>
    <p:extLst>
      <p:ext uri="{BB962C8B-B14F-4D97-AF65-F5344CB8AC3E}">
        <p14:creationId xmlns:p14="http://schemas.microsoft.com/office/powerpoint/2010/main" val="2151725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Refrigerant Options: small to medium duty</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36" y="5400942"/>
            <a:ext cx="2096564" cy="917680"/>
          </a:xfrm>
          <a:prstGeom prst="rect">
            <a:avLst/>
          </a:prstGeom>
        </p:spPr>
      </p:pic>
      <p:graphicFrame>
        <p:nvGraphicFramePr>
          <p:cNvPr id="5" name="Content Placeholder 4"/>
          <p:cNvGraphicFramePr>
            <a:graphicFrameLocks noGrp="1"/>
          </p:cNvGraphicFramePr>
          <p:nvPr>
            <p:ph idx="1"/>
          </p:nvPr>
        </p:nvGraphicFramePr>
        <p:xfrm>
          <a:off x="320040" y="1065367"/>
          <a:ext cx="6480810" cy="3095152"/>
        </p:xfrm>
        <a:graphic>
          <a:graphicData uri="http://schemas.openxmlformats.org/drawingml/2006/table">
            <a:tbl>
              <a:tblPr>
                <a:tableStyleId>{5C22544A-7EE6-4342-B048-85BDC9FD1C3A}</a:tableStyleId>
              </a:tblPr>
              <a:tblGrid>
                <a:gridCol w="2211828">
                  <a:extLst>
                    <a:ext uri="{9D8B030D-6E8A-4147-A177-3AD203B41FA5}">
                      <a16:colId xmlns:a16="http://schemas.microsoft.com/office/drawing/2014/main" val="87415002"/>
                    </a:ext>
                  </a:extLst>
                </a:gridCol>
                <a:gridCol w="1175516">
                  <a:extLst>
                    <a:ext uri="{9D8B030D-6E8A-4147-A177-3AD203B41FA5}">
                      <a16:colId xmlns:a16="http://schemas.microsoft.com/office/drawing/2014/main" val="815185351"/>
                    </a:ext>
                  </a:extLst>
                </a:gridCol>
                <a:gridCol w="1732341">
                  <a:extLst>
                    <a:ext uri="{9D8B030D-6E8A-4147-A177-3AD203B41FA5}">
                      <a16:colId xmlns:a16="http://schemas.microsoft.com/office/drawing/2014/main" val="891761882"/>
                    </a:ext>
                  </a:extLst>
                </a:gridCol>
                <a:gridCol w="1361125">
                  <a:extLst>
                    <a:ext uri="{9D8B030D-6E8A-4147-A177-3AD203B41FA5}">
                      <a16:colId xmlns:a16="http://schemas.microsoft.com/office/drawing/2014/main" val="4093873532"/>
                    </a:ext>
                  </a:extLst>
                </a:gridCol>
              </a:tblGrid>
              <a:tr h="386894">
                <a:tc>
                  <a:txBody>
                    <a:bodyPr/>
                    <a:lstStyle/>
                    <a:p>
                      <a:pPr algn="ctr" fontAlgn="b"/>
                      <a:r>
                        <a:rPr lang="en-GB" sz="1100" u="none" strike="noStrike" dirty="0">
                          <a:effectLst/>
                        </a:rPr>
                        <a:t>Refrigerant Number</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Toxicity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Flammability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GWP</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3370556102"/>
                  </a:ext>
                </a:extLst>
              </a:tr>
              <a:tr h="386894">
                <a:tc>
                  <a:txBody>
                    <a:bodyPr/>
                    <a:lstStyle/>
                    <a:p>
                      <a:pPr algn="ctr" fontAlgn="b"/>
                      <a:r>
                        <a:rPr lang="en-GB" sz="1100" u="none" strike="noStrike" dirty="0">
                          <a:effectLst/>
                        </a:rPr>
                        <a:t>32</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2L</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675</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90455674"/>
                  </a:ext>
                </a:extLst>
              </a:tr>
              <a:tr h="386894">
                <a:tc>
                  <a:txBody>
                    <a:bodyPr/>
                    <a:lstStyle/>
                    <a:p>
                      <a:pPr algn="ctr" fontAlgn="b"/>
                      <a:r>
                        <a:rPr lang="en-GB" sz="1100" u="none" strike="noStrike" dirty="0">
                          <a:effectLst/>
                        </a:rPr>
                        <a:t>134A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1430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29996744"/>
                  </a:ext>
                </a:extLst>
              </a:tr>
              <a:tr h="386894">
                <a:tc>
                  <a:txBody>
                    <a:bodyPr/>
                    <a:lstStyle/>
                    <a:p>
                      <a:pPr algn="ctr" fontAlgn="b"/>
                      <a:r>
                        <a:rPr lang="en-GB" sz="1100" u="none" strike="noStrike">
                          <a:effectLst/>
                        </a:rPr>
                        <a:t>290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142433194"/>
                  </a:ext>
                </a:extLst>
              </a:tr>
              <a:tr h="386894">
                <a:tc>
                  <a:txBody>
                    <a:bodyPr/>
                    <a:lstStyle/>
                    <a:p>
                      <a:pPr algn="ctr" fontAlgn="b"/>
                      <a:r>
                        <a:rPr lang="en-GB" sz="1100" u="none" strike="noStrike">
                          <a:effectLst/>
                        </a:rPr>
                        <a:t>407C</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1774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470158627"/>
                  </a:ext>
                </a:extLst>
              </a:tr>
              <a:tr h="386894">
                <a:tc>
                  <a:txBody>
                    <a:bodyPr/>
                    <a:lstStyle/>
                    <a:p>
                      <a:pPr algn="ctr" fontAlgn="b"/>
                      <a:r>
                        <a:rPr lang="en-GB" sz="1100" u="none" strike="noStrike">
                          <a:effectLst/>
                        </a:rPr>
                        <a:t>410A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2088</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12698392"/>
                  </a:ext>
                </a:extLst>
              </a:tr>
              <a:tr h="386894">
                <a:tc>
                  <a:txBody>
                    <a:bodyPr/>
                    <a:lstStyle/>
                    <a:p>
                      <a:pPr algn="ctr" fontAlgn="b"/>
                      <a:r>
                        <a:rPr lang="en-GB" sz="1100" u="none" strike="noStrike">
                          <a:effectLst/>
                        </a:rPr>
                        <a:t>600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43116"/>
                  </a:ext>
                </a:extLst>
              </a:tr>
              <a:tr h="386894">
                <a:tc>
                  <a:txBody>
                    <a:bodyPr/>
                    <a:lstStyle/>
                    <a:p>
                      <a:pPr algn="ctr" fontAlgn="b"/>
                      <a:r>
                        <a:rPr lang="en-GB" sz="1100" u="none" strike="noStrike">
                          <a:effectLst/>
                        </a:rPr>
                        <a:t>600a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99650787"/>
                  </a:ext>
                </a:extLst>
              </a:tr>
            </a:tbl>
          </a:graphicData>
        </a:graphic>
      </p:graphicFrame>
      <p:sp>
        <p:nvSpPr>
          <p:cNvPr id="2" name="Oval 1"/>
          <p:cNvSpPr/>
          <p:nvPr/>
        </p:nvSpPr>
        <p:spPr>
          <a:xfrm>
            <a:off x="5889305" y="1863090"/>
            <a:ext cx="497206" cy="491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5766433" y="2741545"/>
            <a:ext cx="742951" cy="766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726680" y="2354580"/>
            <a:ext cx="32232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Medium GWP make these unsustainable for smaller systems because of the need to limit average overall GWP in accordance with the phase down targets</a:t>
            </a:r>
          </a:p>
        </p:txBody>
      </p:sp>
      <p:sp>
        <p:nvSpPr>
          <p:cNvPr id="8" name="Rounded Rectangle 7"/>
          <p:cNvSpPr/>
          <p:nvPr/>
        </p:nvSpPr>
        <p:spPr>
          <a:xfrm>
            <a:off x="7520940" y="2263140"/>
            <a:ext cx="3429000" cy="18973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p:cNvCxnSpPr>
            <a:stCxn id="8" idx="1"/>
            <a:endCxn id="2" idx="5"/>
          </p:cNvCxnSpPr>
          <p:nvPr/>
        </p:nvCxnSpPr>
        <p:spPr>
          <a:xfrm flipH="1" flipV="1">
            <a:off x="6313697" y="2282603"/>
            <a:ext cx="1207243" cy="929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a:endCxn id="6" idx="6"/>
          </p:cNvCxnSpPr>
          <p:nvPr/>
        </p:nvCxnSpPr>
        <p:spPr>
          <a:xfrm flipH="1" flipV="1">
            <a:off x="6509384" y="3124916"/>
            <a:ext cx="1011556" cy="86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73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Refrigerant Options: small to medium duty</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36" y="5400942"/>
            <a:ext cx="2096564" cy="917680"/>
          </a:xfrm>
          <a:prstGeom prst="rect">
            <a:avLst/>
          </a:prstGeom>
        </p:spPr>
      </p:pic>
      <p:graphicFrame>
        <p:nvGraphicFramePr>
          <p:cNvPr id="5" name="Content Placeholder 4"/>
          <p:cNvGraphicFramePr>
            <a:graphicFrameLocks noGrp="1"/>
          </p:cNvGraphicFramePr>
          <p:nvPr>
            <p:ph idx="1"/>
          </p:nvPr>
        </p:nvGraphicFramePr>
        <p:xfrm>
          <a:off x="320040" y="1065367"/>
          <a:ext cx="6480810" cy="3095152"/>
        </p:xfrm>
        <a:graphic>
          <a:graphicData uri="http://schemas.openxmlformats.org/drawingml/2006/table">
            <a:tbl>
              <a:tblPr>
                <a:tableStyleId>{5C22544A-7EE6-4342-B048-85BDC9FD1C3A}</a:tableStyleId>
              </a:tblPr>
              <a:tblGrid>
                <a:gridCol w="2211828">
                  <a:extLst>
                    <a:ext uri="{9D8B030D-6E8A-4147-A177-3AD203B41FA5}">
                      <a16:colId xmlns:a16="http://schemas.microsoft.com/office/drawing/2014/main" val="87415002"/>
                    </a:ext>
                  </a:extLst>
                </a:gridCol>
                <a:gridCol w="1175516">
                  <a:extLst>
                    <a:ext uri="{9D8B030D-6E8A-4147-A177-3AD203B41FA5}">
                      <a16:colId xmlns:a16="http://schemas.microsoft.com/office/drawing/2014/main" val="815185351"/>
                    </a:ext>
                  </a:extLst>
                </a:gridCol>
                <a:gridCol w="1732341">
                  <a:extLst>
                    <a:ext uri="{9D8B030D-6E8A-4147-A177-3AD203B41FA5}">
                      <a16:colId xmlns:a16="http://schemas.microsoft.com/office/drawing/2014/main" val="891761882"/>
                    </a:ext>
                  </a:extLst>
                </a:gridCol>
                <a:gridCol w="1361125">
                  <a:extLst>
                    <a:ext uri="{9D8B030D-6E8A-4147-A177-3AD203B41FA5}">
                      <a16:colId xmlns:a16="http://schemas.microsoft.com/office/drawing/2014/main" val="4093873532"/>
                    </a:ext>
                  </a:extLst>
                </a:gridCol>
              </a:tblGrid>
              <a:tr h="386894">
                <a:tc>
                  <a:txBody>
                    <a:bodyPr/>
                    <a:lstStyle/>
                    <a:p>
                      <a:pPr algn="ctr" fontAlgn="b"/>
                      <a:r>
                        <a:rPr lang="en-GB" sz="1100" u="none" strike="noStrike" dirty="0">
                          <a:effectLst/>
                        </a:rPr>
                        <a:t>Refrigerant Number</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Toxicity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Flammability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GWP</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3370556102"/>
                  </a:ext>
                </a:extLst>
              </a:tr>
              <a:tr h="386894">
                <a:tc>
                  <a:txBody>
                    <a:bodyPr/>
                    <a:lstStyle/>
                    <a:p>
                      <a:pPr algn="ctr" fontAlgn="b"/>
                      <a:r>
                        <a:rPr lang="en-GB" sz="1100" u="none" strike="noStrike" dirty="0">
                          <a:effectLst/>
                        </a:rPr>
                        <a:t>32</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2L</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675</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90455674"/>
                  </a:ext>
                </a:extLst>
              </a:tr>
              <a:tr h="386894">
                <a:tc>
                  <a:txBody>
                    <a:bodyPr/>
                    <a:lstStyle/>
                    <a:p>
                      <a:pPr algn="ctr" fontAlgn="b"/>
                      <a:r>
                        <a:rPr lang="en-GB" sz="1100" u="none" strike="noStrike" dirty="0">
                          <a:effectLst/>
                        </a:rPr>
                        <a:t>134A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1430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29996744"/>
                  </a:ext>
                </a:extLst>
              </a:tr>
              <a:tr h="386894">
                <a:tc>
                  <a:txBody>
                    <a:bodyPr/>
                    <a:lstStyle/>
                    <a:p>
                      <a:pPr algn="ctr" fontAlgn="b"/>
                      <a:r>
                        <a:rPr lang="en-GB" sz="1100" u="none" strike="noStrike">
                          <a:effectLst/>
                        </a:rPr>
                        <a:t>290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142433194"/>
                  </a:ext>
                </a:extLst>
              </a:tr>
              <a:tr h="386894">
                <a:tc>
                  <a:txBody>
                    <a:bodyPr/>
                    <a:lstStyle/>
                    <a:p>
                      <a:pPr algn="ctr" fontAlgn="b"/>
                      <a:r>
                        <a:rPr lang="en-GB" sz="1100" u="none" strike="noStrike">
                          <a:effectLst/>
                        </a:rPr>
                        <a:t>407C</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1774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470158627"/>
                  </a:ext>
                </a:extLst>
              </a:tr>
              <a:tr h="386894">
                <a:tc>
                  <a:txBody>
                    <a:bodyPr/>
                    <a:lstStyle/>
                    <a:p>
                      <a:pPr algn="ctr" fontAlgn="b"/>
                      <a:r>
                        <a:rPr lang="en-GB" sz="1100" u="none" strike="noStrike">
                          <a:effectLst/>
                        </a:rPr>
                        <a:t>410A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2088</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12698392"/>
                  </a:ext>
                </a:extLst>
              </a:tr>
              <a:tr h="386894">
                <a:tc>
                  <a:txBody>
                    <a:bodyPr/>
                    <a:lstStyle/>
                    <a:p>
                      <a:pPr algn="ctr" fontAlgn="b"/>
                      <a:r>
                        <a:rPr lang="en-GB" sz="1100" u="none" strike="noStrike">
                          <a:effectLst/>
                        </a:rPr>
                        <a:t>600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43116"/>
                  </a:ext>
                </a:extLst>
              </a:tr>
              <a:tr h="386894">
                <a:tc>
                  <a:txBody>
                    <a:bodyPr/>
                    <a:lstStyle/>
                    <a:p>
                      <a:pPr algn="ctr" fontAlgn="b"/>
                      <a:r>
                        <a:rPr lang="en-GB" sz="1100" u="none" strike="noStrike">
                          <a:effectLst/>
                        </a:rPr>
                        <a:t>600a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99650787"/>
                  </a:ext>
                </a:extLst>
              </a:tr>
            </a:tbl>
          </a:graphicData>
        </a:graphic>
      </p:graphicFrame>
      <p:sp>
        <p:nvSpPr>
          <p:cNvPr id="2" name="Oval 1"/>
          <p:cNvSpPr/>
          <p:nvPr/>
        </p:nvSpPr>
        <p:spPr>
          <a:xfrm>
            <a:off x="5825062" y="1471464"/>
            <a:ext cx="497206" cy="491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726680" y="2354580"/>
            <a:ext cx="32232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only realistic (currently available) option for small to medium duty 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Still 275 above the target average by 2030!</a:t>
            </a:r>
          </a:p>
        </p:txBody>
      </p:sp>
      <p:sp>
        <p:nvSpPr>
          <p:cNvPr id="8" name="Rounded Rectangle 7"/>
          <p:cNvSpPr/>
          <p:nvPr/>
        </p:nvSpPr>
        <p:spPr>
          <a:xfrm>
            <a:off x="7520940" y="2263140"/>
            <a:ext cx="3429000" cy="18973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p:cNvCxnSpPr>
            <a:stCxn id="8" idx="1"/>
            <a:endCxn id="2" idx="5"/>
          </p:cNvCxnSpPr>
          <p:nvPr/>
        </p:nvCxnSpPr>
        <p:spPr>
          <a:xfrm flipH="1" flipV="1">
            <a:off x="6249454" y="1890977"/>
            <a:ext cx="1271486" cy="1320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Content Placeholder 3"/>
          <p:cNvPicPr>
            <a:picLocks noChangeAspect="1"/>
          </p:cNvPicPr>
          <p:nvPr/>
        </p:nvPicPr>
        <p:blipFill>
          <a:blip r:embed="rId4"/>
          <a:stretch>
            <a:fillRect/>
          </a:stretch>
        </p:blipFill>
        <p:spPr>
          <a:xfrm>
            <a:off x="273051" y="3473995"/>
            <a:ext cx="5390512" cy="2746593"/>
          </a:xfrm>
          <a:prstGeom prst="rect">
            <a:avLst/>
          </a:prstGeom>
        </p:spPr>
      </p:pic>
      <p:sp>
        <p:nvSpPr>
          <p:cNvPr id="17" name="Oval 16"/>
          <p:cNvSpPr/>
          <p:nvPr/>
        </p:nvSpPr>
        <p:spPr>
          <a:xfrm>
            <a:off x="2262979" y="4108906"/>
            <a:ext cx="1410656" cy="617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52907" y="4588888"/>
            <a:ext cx="1410656" cy="617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2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Refrigerant Options</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36" y="5400942"/>
            <a:ext cx="2096564" cy="917680"/>
          </a:xfrm>
          <a:prstGeom prst="rect">
            <a:avLst/>
          </a:prstGeom>
        </p:spPr>
      </p:pic>
      <p:graphicFrame>
        <p:nvGraphicFramePr>
          <p:cNvPr id="5" name="Content Placeholder 4"/>
          <p:cNvGraphicFramePr>
            <a:graphicFrameLocks noGrp="1"/>
          </p:cNvGraphicFramePr>
          <p:nvPr>
            <p:ph idx="1"/>
          </p:nvPr>
        </p:nvGraphicFramePr>
        <p:xfrm>
          <a:off x="320040" y="1065367"/>
          <a:ext cx="6480810" cy="3095152"/>
        </p:xfrm>
        <a:graphic>
          <a:graphicData uri="http://schemas.openxmlformats.org/drawingml/2006/table">
            <a:tbl>
              <a:tblPr>
                <a:tableStyleId>{5C22544A-7EE6-4342-B048-85BDC9FD1C3A}</a:tableStyleId>
              </a:tblPr>
              <a:tblGrid>
                <a:gridCol w="2211828">
                  <a:extLst>
                    <a:ext uri="{9D8B030D-6E8A-4147-A177-3AD203B41FA5}">
                      <a16:colId xmlns:a16="http://schemas.microsoft.com/office/drawing/2014/main" val="87415002"/>
                    </a:ext>
                  </a:extLst>
                </a:gridCol>
                <a:gridCol w="1175516">
                  <a:extLst>
                    <a:ext uri="{9D8B030D-6E8A-4147-A177-3AD203B41FA5}">
                      <a16:colId xmlns:a16="http://schemas.microsoft.com/office/drawing/2014/main" val="815185351"/>
                    </a:ext>
                  </a:extLst>
                </a:gridCol>
                <a:gridCol w="1732341">
                  <a:extLst>
                    <a:ext uri="{9D8B030D-6E8A-4147-A177-3AD203B41FA5}">
                      <a16:colId xmlns:a16="http://schemas.microsoft.com/office/drawing/2014/main" val="891761882"/>
                    </a:ext>
                  </a:extLst>
                </a:gridCol>
                <a:gridCol w="1361125">
                  <a:extLst>
                    <a:ext uri="{9D8B030D-6E8A-4147-A177-3AD203B41FA5}">
                      <a16:colId xmlns:a16="http://schemas.microsoft.com/office/drawing/2014/main" val="4093873532"/>
                    </a:ext>
                  </a:extLst>
                </a:gridCol>
              </a:tblGrid>
              <a:tr h="386894">
                <a:tc>
                  <a:txBody>
                    <a:bodyPr/>
                    <a:lstStyle/>
                    <a:p>
                      <a:pPr algn="ctr" fontAlgn="b"/>
                      <a:r>
                        <a:rPr lang="en-GB" sz="1100" u="none" strike="noStrike" dirty="0">
                          <a:effectLst/>
                        </a:rPr>
                        <a:t>Refrigerant Number</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Toxicity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Flammability</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tc>
                  <a:txBody>
                    <a:bodyPr/>
                    <a:lstStyle/>
                    <a:p>
                      <a:pPr algn="ctr" fontAlgn="b"/>
                      <a:r>
                        <a:rPr lang="en-GB" sz="1100" u="none" strike="noStrike" dirty="0">
                          <a:effectLst/>
                        </a:rPr>
                        <a:t>GWP</a:t>
                      </a:r>
                      <a:endParaRPr lang="en-GB" sz="11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3370556102"/>
                  </a:ext>
                </a:extLst>
              </a:tr>
              <a:tr h="386894">
                <a:tc>
                  <a:txBody>
                    <a:bodyPr/>
                    <a:lstStyle/>
                    <a:p>
                      <a:pPr algn="ctr" fontAlgn="b"/>
                      <a:r>
                        <a:rPr lang="en-GB" sz="1100" u="none" strike="noStrike" dirty="0">
                          <a:effectLst/>
                        </a:rPr>
                        <a:t>32</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2L</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675</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590455674"/>
                  </a:ext>
                </a:extLst>
              </a:tr>
              <a:tr h="386894">
                <a:tc>
                  <a:txBody>
                    <a:bodyPr/>
                    <a:lstStyle/>
                    <a:p>
                      <a:pPr algn="ctr" fontAlgn="b"/>
                      <a:r>
                        <a:rPr lang="en-GB" sz="1100" u="none" strike="noStrike" dirty="0">
                          <a:effectLst/>
                        </a:rPr>
                        <a:t>134A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1430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29996744"/>
                  </a:ext>
                </a:extLst>
              </a:tr>
              <a:tr h="386894">
                <a:tc>
                  <a:txBody>
                    <a:bodyPr/>
                    <a:lstStyle/>
                    <a:p>
                      <a:pPr algn="ctr" fontAlgn="b"/>
                      <a:r>
                        <a:rPr lang="en-GB" sz="1100" u="none" strike="noStrike">
                          <a:effectLst/>
                        </a:rPr>
                        <a:t>290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A</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142433194"/>
                  </a:ext>
                </a:extLst>
              </a:tr>
              <a:tr h="386894">
                <a:tc>
                  <a:txBody>
                    <a:bodyPr/>
                    <a:lstStyle/>
                    <a:p>
                      <a:pPr algn="ctr" fontAlgn="b"/>
                      <a:r>
                        <a:rPr lang="en-GB" sz="1100" u="none" strike="noStrike">
                          <a:effectLst/>
                        </a:rPr>
                        <a:t>407C</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1774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470158627"/>
                  </a:ext>
                </a:extLst>
              </a:tr>
              <a:tr h="386894">
                <a:tc>
                  <a:txBody>
                    <a:bodyPr/>
                    <a:lstStyle/>
                    <a:p>
                      <a:pPr algn="ctr" fontAlgn="b"/>
                      <a:r>
                        <a:rPr lang="en-GB" sz="1100" u="none" strike="noStrike">
                          <a:effectLst/>
                        </a:rPr>
                        <a:t>410A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2088</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912698392"/>
                  </a:ext>
                </a:extLst>
              </a:tr>
              <a:tr h="386894">
                <a:tc>
                  <a:txBody>
                    <a:bodyPr/>
                    <a:lstStyle/>
                    <a:p>
                      <a:pPr algn="ctr" fontAlgn="b"/>
                      <a:r>
                        <a:rPr lang="en-GB" sz="1100" u="none" strike="noStrike">
                          <a:effectLst/>
                        </a:rPr>
                        <a:t>600</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43116"/>
                  </a:ext>
                </a:extLst>
              </a:tr>
              <a:tr h="386894">
                <a:tc>
                  <a:txBody>
                    <a:bodyPr/>
                    <a:lstStyle/>
                    <a:p>
                      <a:pPr algn="ctr" fontAlgn="b"/>
                      <a:r>
                        <a:rPr lang="en-GB" sz="1100" u="none" strike="noStrike">
                          <a:effectLst/>
                        </a:rPr>
                        <a:t>600a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a:effectLst/>
                        </a:rPr>
                        <a:t>A</a:t>
                      </a:r>
                      <a:endParaRPr lang="en-GB" sz="11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99650787"/>
                  </a:ext>
                </a:extLst>
              </a:tr>
            </a:tbl>
          </a:graphicData>
        </a:graphic>
      </p:graphicFrame>
      <p:sp>
        <p:nvSpPr>
          <p:cNvPr id="2" name="Oval 1"/>
          <p:cNvSpPr/>
          <p:nvPr/>
        </p:nvSpPr>
        <p:spPr>
          <a:xfrm>
            <a:off x="5825062" y="1471464"/>
            <a:ext cx="497206" cy="491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726680" y="2354580"/>
            <a:ext cx="32232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only realistic (currently available) option for small to medium duty 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Still 275 above the target average by 2030!</a:t>
            </a:r>
          </a:p>
        </p:txBody>
      </p:sp>
      <p:sp>
        <p:nvSpPr>
          <p:cNvPr id="8" name="Rounded Rectangle 7"/>
          <p:cNvSpPr/>
          <p:nvPr/>
        </p:nvSpPr>
        <p:spPr>
          <a:xfrm>
            <a:off x="7520940" y="2263140"/>
            <a:ext cx="3429000" cy="18973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p:cNvCxnSpPr>
            <a:stCxn id="8" idx="1"/>
            <a:endCxn id="2" idx="5"/>
          </p:cNvCxnSpPr>
          <p:nvPr/>
        </p:nvCxnSpPr>
        <p:spPr>
          <a:xfrm flipH="1" flipV="1">
            <a:off x="6249454" y="1890977"/>
            <a:ext cx="1271486" cy="1320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342972" y="1471464"/>
            <a:ext cx="497206" cy="491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1845945" y="4310612"/>
            <a:ext cx="3429000" cy="18973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a:endCxn id="12" idx="3"/>
          </p:cNvCxnSpPr>
          <p:nvPr/>
        </p:nvCxnSpPr>
        <p:spPr>
          <a:xfrm flipV="1">
            <a:off x="3560445" y="1890977"/>
            <a:ext cx="855341" cy="24196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7400" y="4697730"/>
            <a:ext cx="29146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classed as “mildly flammable” A2L so there are still charge restrictions under EN378-2016</a:t>
            </a:r>
          </a:p>
        </p:txBody>
      </p:sp>
    </p:spTree>
    <p:extLst>
      <p:ext uri="{BB962C8B-B14F-4D97-AF65-F5344CB8AC3E}">
        <p14:creationId xmlns:p14="http://schemas.microsoft.com/office/powerpoint/2010/main" val="337244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01266" y="792844"/>
            <a:ext cx="4614847" cy="2019950"/>
          </a:xfrm>
        </p:spPr>
      </p:pic>
      <p:sp>
        <p:nvSpPr>
          <p:cNvPr id="3" name="Title 2"/>
          <p:cNvSpPr>
            <a:spLocks noGrp="1"/>
          </p:cNvSpPr>
          <p:nvPr>
            <p:ph type="title"/>
          </p:nvPr>
        </p:nvSpPr>
        <p:spPr/>
        <p:txBody>
          <a:bodyPr>
            <a:normAutofit fontScale="90000"/>
          </a:bodyPr>
          <a:lstStyle/>
          <a:p>
            <a:r>
              <a:rPr lang="en-GB" dirty="0"/>
              <a:t>Questions?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623089" y="4846533"/>
            <a:ext cx="2467026" cy="107932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7890" y="4587196"/>
            <a:ext cx="2252737" cy="1284365"/>
          </a:xfrm>
          <a:prstGeom prst="rect">
            <a:avLst/>
          </a:prstGeom>
        </p:spPr>
      </p:pic>
      <p:sp>
        <p:nvSpPr>
          <p:cNvPr id="8" name="TextBox 7"/>
          <p:cNvSpPr txBox="1"/>
          <p:nvPr/>
        </p:nvSpPr>
        <p:spPr>
          <a:xfrm>
            <a:off x="3644138" y="2968640"/>
            <a:ext cx="47025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Any questions?</a:t>
            </a:r>
          </a:p>
        </p:txBody>
      </p:sp>
      <p:sp>
        <p:nvSpPr>
          <p:cNvPr id="9" name="TextBox 8"/>
          <p:cNvSpPr txBox="1"/>
          <p:nvPr/>
        </p:nvSpPr>
        <p:spPr>
          <a:xfrm>
            <a:off x="3974691" y="4213716"/>
            <a:ext cx="4041422"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Graeme Fox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g.fox@refcom.org.uk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Graeme.fox@thebesa.com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16E1613-C43E-4D18-9F03-44A06618A967}"/>
                  </a:ext>
                </a:extLst>
              </p14:cNvPr>
              <p14:cNvContentPartPr/>
              <p14:nvPr/>
            </p14:nvContentPartPr>
            <p14:xfrm>
              <a:off x="11210565" y="4919340"/>
              <a:ext cx="138600" cy="141840"/>
            </p14:xfrm>
          </p:contentPart>
        </mc:Choice>
        <mc:Fallback xmlns="">
          <p:pic>
            <p:nvPicPr>
              <p:cNvPr id="7" name="Ink 6">
                <a:extLst>
                  <a:ext uri="{FF2B5EF4-FFF2-40B4-BE49-F238E27FC236}">
                    <a16:creationId xmlns:a16="http://schemas.microsoft.com/office/drawing/2014/main" id="{D16E1613-C43E-4D18-9F03-44A06618A967}"/>
                  </a:ext>
                </a:extLst>
              </p:cNvPr>
              <p:cNvPicPr/>
              <p:nvPr/>
            </p:nvPicPr>
            <p:blipFill>
              <a:blip r:embed="rId7"/>
              <a:stretch>
                <a:fillRect/>
              </a:stretch>
            </p:blipFill>
            <p:spPr>
              <a:xfrm>
                <a:off x="11174925" y="4883340"/>
                <a:ext cx="210240" cy="213480"/>
              </a:xfrm>
              <a:prstGeom prst="rect">
                <a:avLst/>
              </a:prstGeom>
            </p:spPr>
          </p:pic>
        </mc:Fallback>
      </mc:AlternateContent>
      <p:grpSp>
        <p:nvGrpSpPr>
          <p:cNvPr id="18" name="Group 17">
            <a:extLst>
              <a:ext uri="{FF2B5EF4-FFF2-40B4-BE49-F238E27FC236}">
                <a16:creationId xmlns:a16="http://schemas.microsoft.com/office/drawing/2014/main" id="{3B556959-4999-418E-852D-E5393AC00A64}"/>
              </a:ext>
            </a:extLst>
          </p:cNvPr>
          <p:cNvGrpSpPr/>
          <p:nvPr/>
        </p:nvGrpSpPr>
        <p:grpSpPr>
          <a:xfrm>
            <a:off x="11225855" y="4968320"/>
            <a:ext cx="26280" cy="23020"/>
            <a:chOff x="11225855" y="4968320"/>
            <a:chExt cx="26280" cy="2302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5A5B782B-C503-44E5-8F4E-6CF76BF1F96B}"/>
                    </a:ext>
                  </a:extLst>
                </p14:cNvPr>
                <p14:cNvContentPartPr/>
                <p14:nvPr/>
              </p14:nvContentPartPr>
              <p14:xfrm>
                <a:off x="11239365" y="4990980"/>
                <a:ext cx="360" cy="360"/>
              </p14:xfrm>
            </p:contentPart>
          </mc:Choice>
          <mc:Fallback xmlns="">
            <p:pic>
              <p:nvPicPr>
                <p:cNvPr id="10" name="Ink 9">
                  <a:extLst>
                    <a:ext uri="{FF2B5EF4-FFF2-40B4-BE49-F238E27FC236}">
                      <a16:creationId xmlns:a16="http://schemas.microsoft.com/office/drawing/2014/main" id="{5A5B782B-C503-44E5-8F4E-6CF76BF1F96B}"/>
                    </a:ext>
                  </a:extLst>
                </p:cNvPr>
                <p:cNvPicPr/>
                <p:nvPr/>
              </p:nvPicPr>
              <p:blipFill>
                <a:blip r:embed="rId9"/>
                <a:stretch>
                  <a:fillRect/>
                </a:stretch>
              </p:blipFill>
              <p:spPr>
                <a:xfrm>
                  <a:off x="11203725" y="495498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47977A8-38EA-47A9-8C14-036B269DDF1B}"/>
                    </a:ext>
                  </a:extLst>
                </p14:cNvPr>
                <p14:cNvContentPartPr/>
                <p14:nvPr/>
              </p14:nvContentPartPr>
              <p14:xfrm>
                <a:off x="11239365" y="4990980"/>
                <a:ext cx="360" cy="360"/>
              </p14:xfrm>
            </p:contentPart>
          </mc:Choice>
          <mc:Fallback xmlns="">
            <p:pic>
              <p:nvPicPr>
                <p:cNvPr id="11" name="Ink 10">
                  <a:extLst>
                    <a:ext uri="{FF2B5EF4-FFF2-40B4-BE49-F238E27FC236}">
                      <a16:creationId xmlns:a16="http://schemas.microsoft.com/office/drawing/2014/main" id="{247977A8-38EA-47A9-8C14-036B269DDF1B}"/>
                    </a:ext>
                  </a:extLst>
                </p:cNvPr>
                <p:cNvPicPr/>
                <p:nvPr/>
              </p:nvPicPr>
              <p:blipFill>
                <a:blip r:embed="rId9"/>
                <a:stretch>
                  <a:fillRect/>
                </a:stretch>
              </p:blipFill>
              <p:spPr>
                <a:xfrm>
                  <a:off x="11203725" y="495498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B1F62058-4D23-4790-A84A-94BAE834E3EC}"/>
                    </a:ext>
                  </a:extLst>
                </p14:cNvPr>
                <p14:cNvContentPartPr/>
                <p14:nvPr/>
              </p14:nvContentPartPr>
              <p14:xfrm>
                <a:off x="11239365" y="4985940"/>
                <a:ext cx="2160" cy="360"/>
              </p14:xfrm>
            </p:contentPart>
          </mc:Choice>
          <mc:Fallback xmlns="">
            <p:pic>
              <p:nvPicPr>
                <p:cNvPr id="12" name="Ink 11">
                  <a:extLst>
                    <a:ext uri="{FF2B5EF4-FFF2-40B4-BE49-F238E27FC236}">
                      <a16:creationId xmlns:a16="http://schemas.microsoft.com/office/drawing/2014/main" id="{B1F62058-4D23-4790-A84A-94BAE834E3EC}"/>
                    </a:ext>
                  </a:extLst>
                </p:cNvPr>
                <p:cNvPicPr/>
                <p:nvPr/>
              </p:nvPicPr>
              <p:blipFill>
                <a:blip r:embed="rId12"/>
                <a:stretch>
                  <a:fillRect/>
                </a:stretch>
              </p:blipFill>
              <p:spPr>
                <a:xfrm>
                  <a:off x="11203725" y="4950300"/>
                  <a:ext cx="738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920DE2DF-BFEE-4810-B86B-3144DC7A5023}"/>
                    </a:ext>
                  </a:extLst>
                </p14:cNvPr>
                <p14:cNvContentPartPr/>
                <p14:nvPr/>
              </p14:nvContentPartPr>
              <p14:xfrm>
                <a:off x="11244045" y="4981260"/>
                <a:ext cx="360" cy="360"/>
              </p14:xfrm>
            </p:contentPart>
          </mc:Choice>
          <mc:Fallback xmlns="">
            <p:pic>
              <p:nvPicPr>
                <p:cNvPr id="13" name="Ink 12">
                  <a:extLst>
                    <a:ext uri="{FF2B5EF4-FFF2-40B4-BE49-F238E27FC236}">
                      <a16:creationId xmlns:a16="http://schemas.microsoft.com/office/drawing/2014/main" id="{920DE2DF-BFEE-4810-B86B-3144DC7A5023}"/>
                    </a:ext>
                  </a:extLst>
                </p:cNvPr>
                <p:cNvPicPr/>
                <p:nvPr/>
              </p:nvPicPr>
              <p:blipFill>
                <a:blip r:embed="rId9"/>
                <a:stretch>
                  <a:fillRect/>
                </a:stretch>
              </p:blipFill>
              <p:spPr>
                <a:xfrm>
                  <a:off x="11208045" y="494562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8BBA9152-FC46-46B6-AFB5-5383D62B0F7F}"/>
                    </a:ext>
                  </a:extLst>
                </p14:cNvPr>
                <p14:cNvContentPartPr/>
                <p14:nvPr/>
              </p14:nvContentPartPr>
              <p14:xfrm>
                <a:off x="11249615" y="4968320"/>
                <a:ext cx="2520" cy="4680"/>
              </p14:xfrm>
            </p:contentPart>
          </mc:Choice>
          <mc:Fallback xmlns="">
            <p:pic>
              <p:nvPicPr>
                <p:cNvPr id="15" name="Ink 14">
                  <a:extLst>
                    <a:ext uri="{FF2B5EF4-FFF2-40B4-BE49-F238E27FC236}">
                      <a16:creationId xmlns:a16="http://schemas.microsoft.com/office/drawing/2014/main" id="{8BBA9152-FC46-46B6-AFB5-5383D62B0F7F}"/>
                    </a:ext>
                  </a:extLst>
                </p:cNvPr>
                <p:cNvPicPr/>
                <p:nvPr/>
              </p:nvPicPr>
              <p:blipFill>
                <a:blip r:embed="rId15"/>
                <a:stretch>
                  <a:fillRect/>
                </a:stretch>
              </p:blipFill>
              <p:spPr>
                <a:xfrm>
                  <a:off x="11213615" y="4932680"/>
                  <a:ext cx="741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DE811D0C-1600-492F-ABAE-238F3AF990EB}"/>
                    </a:ext>
                  </a:extLst>
                </p14:cNvPr>
                <p14:cNvContentPartPr/>
                <p14:nvPr/>
              </p14:nvContentPartPr>
              <p14:xfrm>
                <a:off x="11225855" y="4986680"/>
                <a:ext cx="360" cy="360"/>
              </p14:xfrm>
            </p:contentPart>
          </mc:Choice>
          <mc:Fallback xmlns="">
            <p:pic>
              <p:nvPicPr>
                <p:cNvPr id="17" name="Ink 16">
                  <a:extLst>
                    <a:ext uri="{FF2B5EF4-FFF2-40B4-BE49-F238E27FC236}">
                      <a16:creationId xmlns:a16="http://schemas.microsoft.com/office/drawing/2014/main" id="{DE811D0C-1600-492F-ABAE-238F3AF990EB}"/>
                    </a:ext>
                  </a:extLst>
                </p:cNvPr>
                <p:cNvPicPr/>
                <p:nvPr/>
              </p:nvPicPr>
              <p:blipFill>
                <a:blip r:embed="rId9"/>
                <a:stretch>
                  <a:fillRect/>
                </a:stretch>
              </p:blipFill>
              <p:spPr>
                <a:xfrm>
                  <a:off x="11190215" y="4951040"/>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BF72655C-02DF-4182-A951-90A5F4B3B231}"/>
                  </a:ext>
                </a:extLst>
              </p14:cNvPr>
              <p14:cNvContentPartPr/>
              <p14:nvPr/>
            </p14:nvContentPartPr>
            <p14:xfrm>
              <a:off x="7712227" y="1602259"/>
              <a:ext cx="252000" cy="231840"/>
            </p14:xfrm>
          </p:contentPart>
        </mc:Choice>
        <mc:Fallback xmlns="">
          <p:pic>
            <p:nvPicPr>
              <p:cNvPr id="19" name="Ink 18">
                <a:extLst>
                  <a:ext uri="{FF2B5EF4-FFF2-40B4-BE49-F238E27FC236}">
                    <a16:creationId xmlns:a16="http://schemas.microsoft.com/office/drawing/2014/main" id="{BF72655C-02DF-4182-A951-90A5F4B3B231}"/>
                  </a:ext>
                </a:extLst>
              </p:cNvPr>
              <p:cNvPicPr/>
              <p:nvPr/>
            </p:nvPicPr>
            <p:blipFill>
              <a:blip r:embed="rId18"/>
              <a:stretch>
                <a:fillRect/>
              </a:stretch>
            </p:blipFill>
            <p:spPr>
              <a:xfrm>
                <a:off x="7676587" y="1566259"/>
                <a:ext cx="323640" cy="303480"/>
              </a:xfrm>
              <a:prstGeom prst="rect">
                <a:avLst/>
              </a:prstGeom>
            </p:spPr>
          </p:pic>
        </mc:Fallback>
      </mc:AlternateContent>
    </p:spTree>
    <p:extLst>
      <p:ext uri="{BB962C8B-B14F-4D97-AF65-F5344CB8AC3E}">
        <p14:creationId xmlns:p14="http://schemas.microsoft.com/office/powerpoint/2010/main" val="2825603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4402F9B-9CDA-41FD-BB1B-8586D4E28069}"/>
              </a:ext>
            </a:extLst>
          </p:cNvPr>
          <p:cNvSpPr txBox="1"/>
          <p:nvPr/>
        </p:nvSpPr>
        <p:spPr>
          <a:xfrm>
            <a:off x="1108785" y="1938243"/>
            <a:ext cx="9974425" cy="1015663"/>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lang="en-GB" sz="6000" dirty="0">
                <a:solidFill>
                  <a:srgbClr val="000000"/>
                </a:solidFill>
                <a:latin typeface="Darwin Ess Rd" panose="00000500000000000000" pitchFamily="50" charset="0"/>
              </a:rPr>
              <a:t>LOW GWP REFRIGERANTS</a:t>
            </a:r>
            <a:endParaRPr kumimoji="0" lang="en-GB" sz="54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endParaRPr>
          </a:p>
        </p:txBody>
      </p:sp>
      <p:sp>
        <p:nvSpPr>
          <p:cNvPr id="7" name="TextBox 6">
            <a:extLst>
              <a:ext uri="{FF2B5EF4-FFF2-40B4-BE49-F238E27FC236}">
                <a16:creationId xmlns:a16="http://schemas.microsoft.com/office/drawing/2014/main" id="{0AA79D2B-B53A-46A3-BBA7-77836F74BC43}"/>
              </a:ext>
            </a:extLst>
          </p:cNvPr>
          <p:cNvSpPr txBox="1"/>
          <p:nvPr/>
        </p:nvSpPr>
        <p:spPr>
          <a:xfrm>
            <a:off x="1653819" y="3546682"/>
            <a:ext cx="8884356" cy="1200329"/>
          </a:xfrm>
          <a:prstGeom prst="rect">
            <a:avLst/>
          </a:prstGeom>
          <a:noFill/>
        </p:spPr>
        <p:txBody>
          <a:bodyPr wrap="square" rtlCol="0">
            <a:spAutoFit/>
          </a:bodyPr>
          <a:lstStyle/>
          <a:p>
            <a:pPr algn="ctr"/>
            <a:r>
              <a:rPr lang="en-GB" sz="2400" dirty="0">
                <a:solidFill>
                  <a:srgbClr val="000000"/>
                </a:solidFill>
                <a:latin typeface="Darwin Ess Rd" panose="00000500000000000000" pitchFamily="50" charset="0"/>
              </a:rPr>
              <a:t>MARK HUGHES</a:t>
            </a:r>
          </a:p>
          <a:p>
            <a:pPr algn="ctr">
              <a:defRPr/>
            </a:pPr>
            <a:r>
              <a:rPr lang="en-GB" sz="2400" dirty="0">
                <a:solidFill>
                  <a:srgbClr val="000000"/>
                </a:solidFill>
                <a:latin typeface="Darwin Ess Rd" panose="00000500000000000000" pitchFamily="50" charset="0"/>
              </a:rPr>
              <a:t>Business Development Manager EMEA, </a:t>
            </a:r>
          </a:p>
          <a:p>
            <a:pPr algn="ctr">
              <a:defRPr/>
            </a:pPr>
            <a:r>
              <a:rPr lang="en-US" sz="2400" dirty="0">
                <a:solidFill>
                  <a:srgbClr val="000000"/>
                </a:solidFill>
                <a:latin typeface="Darwin Ess Rd" panose="00000500000000000000" pitchFamily="50" charset="0"/>
              </a:rPr>
              <a:t>Chemours Thermal and Specialized Solutions</a:t>
            </a:r>
          </a:p>
        </p:txBody>
      </p:sp>
      <p:pic>
        <p:nvPicPr>
          <p:cNvPr id="6" name="Picture 2">
            <a:extLst>
              <a:ext uri="{FF2B5EF4-FFF2-40B4-BE49-F238E27FC236}">
                <a16:creationId xmlns:a16="http://schemas.microsoft.com/office/drawing/2014/main" id="{EF602601-0390-4A6E-A57A-956F0883B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99" t="9809" r="15401" b="6349"/>
          <a:stretch/>
        </p:blipFill>
        <p:spPr bwMode="auto">
          <a:xfrm>
            <a:off x="5066961" y="5030372"/>
            <a:ext cx="2058077" cy="152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031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59F78C-A19A-4F69-BDE9-3C41E89757F7}"/>
              </a:ext>
            </a:extLst>
          </p:cNvPr>
          <p:cNvSpPr/>
          <p:nvPr/>
        </p:nvSpPr>
        <p:spPr>
          <a:xfrm>
            <a:off x="1533525" y="665018"/>
            <a:ext cx="9144000" cy="61929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Date Placeholder 3"/>
          <p:cNvSpPr txBox="1">
            <a:spLocks/>
          </p:cNvSpPr>
          <p:nvPr/>
        </p:nvSpPr>
        <p:spPr>
          <a:xfrm>
            <a:off x="5316071" y="6721474"/>
            <a:ext cx="1559859" cy="136526"/>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1100" dirty="0">
                <a:solidFill>
                  <a:prstClr val="white"/>
                </a:solidFill>
                <a:latin typeface="ArialMT"/>
              </a:rPr>
              <a:t>Public</a:t>
            </a:r>
          </a:p>
        </p:txBody>
      </p:sp>
      <p:pic>
        <p:nvPicPr>
          <p:cNvPr id="3" name="Picture 2">
            <a:extLst>
              <a:ext uri="{FF2B5EF4-FFF2-40B4-BE49-F238E27FC236}">
                <a16:creationId xmlns:a16="http://schemas.microsoft.com/office/drawing/2014/main" id="{8A956EEB-41FF-48FB-9757-B19DAE882923}"/>
              </a:ext>
            </a:extLst>
          </p:cNvPr>
          <p:cNvPicPr>
            <a:picLocks noChangeAspect="1"/>
          </p:cNvPicPr>
          <p:nvPr/>
        </p:nvPicPr>
        <p:blipFill>
          <a:blip r:embed="rId3"/>
          <a:stretch>
            <a:fillRect/>
          </a:stretch>
        </p:blipFill>
        <p:spPr>
          <a:xfrm>
            <a:off x="1655363" y="1636514"/>
            <a:ext cx="9022163" cy="5221487"/>
          </a:xfrm>
          <a:prstGeom prst="rect">
            <a:avLst/>
          </a:prstGeom>
        </p:spPr>
      </p:pic>
      <p:pic>
        <p:nvPicPr>
          <p:cNvPr id="9" name="Picture 8">
            <a:extLst>
              <a:ext uri="{FF2B5EF4-FFF2-40B4-BE49-F238E27FC236}">
                <a16:creationId xmlns:a16="http://schemas.microsoft.com/office/drawing/2014/main" id="{DA5D858D-CE59-4C75-AE42-2E79FC4EB3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01" b="89769" l="3018" r="99480">
                        <a14:foregroundMark x1="3018" y1="9571" x2="3018" y2="9571"/>
                        <a14:foregroundMark x1="72112" y1="6601" x2="72112" y2="6601"/>
                        <a14:foregroundMark x1="72320" y1="15842" x2="72320" y2="15842"/>
                        <a14:foregroundMark x1="95109" y1="30363" x2="95109" y2="30363"/>
                        <a14:foregroundMark x1="99480" y1="11221" x2="99480" y2="11221"/>
                      </a14:backgroundRemoval>
                    </a14:imgEffect>
                  </a14:imgLayer>
                </a14:imgProps>
              </a:ext>
            </a:extLst>
          </a:blip>
          <a:stretch>
            <a:fillRect/>
          </a:stretch>
        </p:blipFill>
        <p:spPr>
          <a:xfrm>
            <a:off x="1516969" y="74013"/>
            <a:ext cx="9141506" cy="3951798"/>
          </a:xfrm>
          <a:prstGeom prst="rect">
            <a:avLst/>
          </a:prstGeom>
        </p:spPr>
      </p:pic>
      <p:sp>
        <p:nvSpPr>
          <p:cNvPr id="6" name="Rectangle 5">
            <a:extLst>
              <a:ext uri="{FF2B5EF4-FFF2-40B4-BE49-F238E27FC236}">
                <a16:creationId xmlns:a16="http://schemas.microsoft.com/office/drawing/2014/main" id="{36A7D867-F08C-4520-A0CF-24C6BBEE165A}"/>
              </a:ext>
            </a:extLst>
          </p:cNvPr>
          <p:cNvSpPr/>
          <p:nvPr/>
        </p:nvSpPr>
        <p:spPr>
          <a:xfrm>
            <a:off x="5977217" y="3244334"/>
            <a:ext cx="237566" cy="369332"/>
          </a:xfrm>
          <a:prstGeom prst="rect">
            <a:avLst/>
          </a:prstGeom>
        </p:spPr>
        <p:txBody>
          <a:bodyPr wrap="none">
            <a:spAutoFit/>
          </a:bodyPr>
          <a:lstStyle/>
          <a:p>
            <a:r>
              <a:rPr lang="en-US" dirty="0">
                <a:solidFill>
                  <a:prstClr val="black"/>
                </a:solidFill>
                <a:latin typeface="Calibri"/>
              </a:rPr>
              <a:t> </a:t>
            </a:r>
          </a:p>
        </p:txBody>
      </p:sp>
      <p:pic>
        <p:nvPicPr>
          <p:cNvPr id="16" name="Picture 15" descr="Opteon.png">
            <a:extLst>
              <a:ext uri="{FF2B5EF4-FFF2-40B4-BE49-F238E27FC236}">
                <a16:creationId xmlns:a16="http://schemas.microsoft.com/office/drawing/2014/main" id="{77073C3C-E80A-475B-9150-1AF68E24978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7660" b="90213" l="8498" r="92734">
                        <a14:foregroundMark x1="43350" y1="31915" x2="43350" y2="31915"/>
                        <a14:foregroundMark x1="54310" y1="48085" x2="54310" y2="48085"/>
                        <a14:foregroundMark x1="59236" y1="44681" x2="59236" y2="44681"/>
                        <a14:foregroundMark x1="70936" y1="53617" x2="70936" y2="53617"/>
                        <a14:foregroundMark x1="74261" y1="57021" x2="74261" y2="57021"/>
                        <a14:foregroundMark x1="83251" y1="57021" x2="83251" y2="57021"/>
                        <a14:foregroundMark x1="30296" y1="84681" x2="30296" y2="84681"/>
                        <a14:foregroundMark x1="29680" y1="84681" x2="29680" y2="84681"/>
                        <a14:foregroundMark x1="28818" y1="83404" x2="28818" y2="83404"/>
                        <a14:foregroundMark x1="28448" y1="83404" x2="28448" y2="83404"/>
                        <a14:foregroundMark x1="29187" y1="81277" x2="29187" y2="81277"/>
                        <a14:foregroundMark x1="17118" y1="16596" x2="17118" y2="16596"/>
                        <a14:foregroundMark x1="15640" y1="21277" x2="15640" y2="21277"/>
                        <a14:foregroundMark x1="92857" y1="42979" x2="92857" y2="42979"/>
                        <a14:foregroundMark x1="92365" y1="42979" x2="92365" y2="42979"/>
                        <a14:foregroundMark x1="91256" y1="42979" x2="91256" y2="42979"/>
                        <a14:foregroundMark x1="8498" y1="31489" x2="8498" y2="31489"/>
                        <a14:foregroundMark x1="19335" y1="7660" x2="19335" y2="7660"/>
                        <a14:foregroundMark x1="18966" y1="90213" x2="18966" y2="90213"/>
                      </a14:backgroundRemoval>
                    </a14:imgEffect>
                  </a14:imgLayer>
                </a14:imgProps>
              </a:ext>
              <a:ext uri="{28A0092B-C50C-407E-A947-70E740481C1C}">
                <a14:useLocalDpi xmlns:a14="http://schemas.microsoft.com/office/drawing/2010/main"/>
              </a:ext>
            </a:extLst>
          </a:blip>
          <a:srcRect/>
          <a:stretch>
            <a:fillRect/>
          </a:stretch>
        </p:blipFill>
        <p:spPr bwMode="auto">
          <a:xfrm>
            <a:off x="1938935" y="6329744"/>
            <a:ext cx="1289050" cy="371475"/>
          </a:xfrm>
          <a:prstGeom prst="rect">
            <a:avLst/>
          </a:prstGeom>
          <a:noFill/>
          <a:ln>
            <a:noFill/>
          </a:ln>
          <a:effectLst>
            <a:glow rad="76200">
              <a:schemeClr val="bg1">
                <a:alpha val="68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hemours_logo_300dpi.png">
            <a:extLst>
              <a:ext uri="{FF2B5EF4-FFF2-40B4-BE49-F238E27FC236}">
                <a16:creationId xmlns:a16="http://schemas.microsoft.com/office/drawing/2014/main" id="{4F0ECD1B-4FCB-404D-9186-BBA9F89858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91675" y="6377456"/>
            <a:ext cx="903328" cy="301109"/>
          </a:xfrm>
          <a:prstGeom prst="rect">
            <a:avLst/>
          </a:prstGeom>
          <a:effectLst>
            <a:glow rad="76200">
              <a:schemeClr val="bg1">
                <a:alpha val="68000"/>
              </a:schemeClr>
            </a:glow>
          </a:effectLst>
        </p:spPr>
      </p:pic>
      <p:pic>
        <p:nvPicPr>
          <p:cNvPr id="7" name="Picture 6">
            <a:extLst>
              <a:ext uri="{FF2B5EF4-FFF2-40B4-BE49-F238E27FC236}">
                <a16:creationId xmlns:a16="http://schemas.microsoft.com/office/drawing/2014/main" id="{82515274-4A24-410F-87C9-611922E324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36084" y="2966747"/>
            <a:ext cx="1627612" cy="1979717"/>
          </a:xfrm>
          <a:prstGeom prst="rect">
            <a:avLst/>
          </a:prstGeom>
        </p:spPr>
      </p:pic>
      <p:sp>
        <p:nvSpPr>
          <p:cNvPr id="10" name="Subtitle 2"/>
          <p:cNvSpPr txBox="1">
            <a:spLocks/>
          </p:cNvSpPr>
          <p:nvPr/>
        </p:nvSpPr>
        <p:spPr>
          <a:xfrm>
            <a:off x="1655363" y="223328"/>
            <a:ext cx="8622577" cy="757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solidFill>
                  <a:prstClr val="white"/>
                </a:solidFill>
                <a:latin typeface="Calibri"/>
              </a:rPr>
              <a:t>"Refrigerants ready now for the Future”- low GWP A2L refrigerants and their application</a:t>
            </a:r>
          </a:p>
          <a:p>
            <a:pPr marL="0" indent="0">
              <a:buNone/>
            </a:pPr>
            <a:endParaRPr lang="en-US" sz="4400" dirty="0">
              <a:solidFill>
                <a:prstClr val="white"/>
              </a:solidFill>
              <a:latin typeface="Calibri"/>
            </a:endParaRPr>
          </a:p>
        </p:txBody>
      </p:sp>
      <p:sp>
        <p:nvSpPr>
          <p:cNvPr id="2" name="TextBox 1"/>
          <p:cNvSpPr txBox="1"/>
          <p:nvPr/>
        </p:nvSpPr>
        <p:spPr>
          <a:xfrm>
            <a:off x="1655362" y="5012619"/>
            <a:ext cx="3905108" cy="1261884"/>
          </a:xfrm>
          <a:prstGeom prst="rect">
            <a:avLst/>
          </a:prstGeom>
          <a:noFill/>
          <a:effectLst>
            <a:glow>
              <a:schemeClr val="bg1">
                <a:alpha val="78000"/>
              </a:schemeClr>
            </a:glow>
          </a:effectLst>
        </p:spPr>
        <p:txBody>
          <a:bodyPr wrap="none" rtlCol="0">
            <a:spAutoFit/>
          </a:bodyPr>
          <a:lstStyle/>
          <a:p>
            <a:pPr>
              <a:defRPr/>
            </a:pPr>
            <a:r>
              <a:rPr lang="en-GB" sz="2800" dirty="0">
                <a:solidFill>
                  <a:prstClr val="white"/>
                </a:solidFill>
                <a:effectLst>
                  <a:glow rad="38100">
                    <a:srgbClr val="0070C0"/>
                  </a:glow>
                </a:effectLst>
                <a:latin typeface="Calibri"/>
              </a:rPr>
              <a:t>Mark Hughes </a:t>
            </a:r>
            <a:r>
              <a:rPr lang="en-GB" sz="1600" dirty="0">
                <a:solidFill>
                  <a:prstClr val="white"/>
                </a:solidFill>
                <a:effectLst>
                  <a:glow rad="38100">
                    <a:srgbClr val="0070C0"/>
                  </a:glow>
                </a:effectLst>
                <a:latin typeface="Calibri"/>
              </a:rPr>
              <a:t>MInstR</a:t>
            </a:r>
            <a:endParaRPr lang="en-GB" sz="2800" dirty="0">
              <a:solidFill>
                <a:prstClr val="white"/>
              </a:solidFill>
              <a:effectLst>
                <a:glow rad="38100">
                  <a:srgbClr val="0070C0"/>
                </a:glow>
              </a:effectLst>
              <a:latin typeface="Calibri"/>
            </a:endParaRPr>
          </a:p>
          <a:p>
            <a:pPr>
              <a:defRPr/>
            </a:pPr>
            <a:r>
              <a:rPr lang="en-GB" sz="1600" dirty="0">
                <a:solidFill>
                  <a:prstClr val="white"/>
                </a:solidFill>
                <a:effectLst>
                  <a:glow rad="38100">
                    <a:srgbClr val="0070C0"/>
                  </a:glow>
                </a:effectLst>
                <a:latin typeface="Calibri"/>
              </a:rPr>
              <a:t>Business Development Manager EMEA</a:t>
            </a:r>
          </a:p>
          <a:p>
            <a:pPr>
              <a:defRPr/>
            </a:pPr>
            <a:r>
              <a:rPr lang="en-US" sz="1600" dirty="0">
                <a:solidFill>
                  <a:prstClr val="white"/>
                </a:solidFill>
                <a:effectLst>
                  <a:glow rad="38100">
                    <a:srgbClr val="0070C0"/>
                  </a:glow>
                </a:effectLst>
                <a:latin typeface="Calibri"/>
              </a:rPr>
              <a:t>Chemours Thermal and Specialized Solutions</a:t>
            </a:r>
          </a:p>
          <a:p>
            <a:pPr>
              <a:defRPr/>
            </a:pPr>
            <a:r>
              <a:rPr lang="en-GB" sz="1600" dirty="0">
                <a:solidFill>
                  <a:prstClr val="white"/>
                </a:solidFill>
                <a:effectLst>
                  <a:glow rad="38100">
                    <a:srgbClr val="0070C0"/>
                  </a:glow>
                </a:effectLst>
                <a:latin typeface="Calibri"/>
              </a:rPr>
              <a:t>mark.hughes@chemours.com</a:t>
            </a:r>
          </a:p>
        </p:txBody>
      </p:sp>
    </p:spTree>
    <p:extLst>
      <p:ext uri="{BB962C8B-B14F-4D97-AF65-F5344CB8AC3E}">
        <p14:creationId xmlns:p14="http://schemas.microsoft.com/office/powerpoint/2010/main" val="129737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978907" y="1374966"/>
            <a:ext cx="8689093" cy="9689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prstClr val="black"/>
                </a:solidFill>
                <a:latin typeface="Calibri"/>
                <a:cs typeface="Arial"/>
              </a:rPr>
              <a:t>Over the next few years, most new refrigeration systems installed in the UK will have a refrigerant that is either:</a:t>
            </a:r>
            <a:br>
              <a:rPr lang="en-US" dirty="0">
                <a:solidFill>
                  <a:prstClr val="black"/>
                </a:solidFill>
                <a:latin typeface="Calibri"/>
                <a:cs typeface="Arial"/>
              </a:rPr>
            </a:br>
            <a:endParaRPr lang="en-US" dirty="0">
              <a:solidFill>
                <a:prstClr val="black"/>
              </a:solidFill>
              <a:latin typeface="Calibri"/>
              <a:cs typeface="Arial"/>
            </a:endParaRPr>
          </a:p>
          <a:p>
            <a:pPr marL="914400" lvl="2" indent="0">
              <a:buNone/>
            </a:pPr>
            <a:r>
              <a:rPr lang="en-US" sz="2800" dirty="0">
                <a:solidFill>
                  <a:prstClr val="black"/>
                </a:solidFill>
                <a:latin typeface="Calibri"/>
                <a:cs typeface="Arial"/>
              </a:rPr>
              <a:t> </a:t>
            </a:r>
          </a:p>
          <a:p>
            <a:pPr marL="914400" lvl="2" indent="0">
              <a:buNone/>
              <a:tabLst>
                <a:tab pos="2419350" algn="l"/>
                <a:tab pos="2867025" algn="l"/>
              </a:tabLst>
            </a:pPr>
            <a:r>
              <a:rPr lang="en-US" sz="2800" dirty="0">
                <a:solidFill>
                  <a:prstClr val="black"/>
                </a:solidFill>
                <a:latin typeface="Calibri"/>
                <a:cs typeface="Arial"/>
              </a:rPr>
              <a:t>	</a:t>
            </a:r>
          </a:p>
          <a:p>
            <a:pPr marL="914400" lvl="2" indent="0">
              <a:buNone/>
              <a:tabLst>
                <a:tab pos="2419350" algn="l"/>
                <a:tab pos="2867025" algn="l"/>
              </a:tabLst>
            </a:pPr>
            <a:r>
              <a:rPr lang="en-US" sz="2800" dirty="0">
                <a:solidFill>
                  <a:prstClr val="black"/>
                </a:solidFill>
                <a:latin typeface="Calibri"/>
                <a:cs typeface="Arial"/>
              </a:rPr>
              <a:t>		</a:t>
            </a:r>
          </a:p>
          <a:p>
            <a:pPr marL="914400" lvl="2" indent="0" defTabSz="852488">
              <a:buNone/>
              <a:tabLst>
                <a:tab pos="4038600" algn="l"/>
                <a:tab pos="4486275" algn="l"/>
              </a:tabLst>
            </a:pPr>
            <a:r>
              <a:rPr lang="en-US" sz="2800" dirty="0">
                <a:solidFill>
                  <a:prstClr val="black"/>
                </a:solidFill>
                <a:latin typeface="Calibri"/>
                <a:cs typeface="Arial"/>
              </a:rPr>
              <a:t>								</a:t>
            </a:r>
          </a:p>
        </p:txBody>
      </p:sp>
      <p:sp>
        <p:nvSpPr>
          <p:cNvPr id="3" name="Rectangle 2"/>
          <p:cNvSpPr/>
          <p:nvPr/>
        </p:nvSpPr>
        <p:spPr>
          <a:xfrm>
            <a:off x="1890285" y="199750"/>
            <a:ext cx="8562105" cy="769441"/>
          </a:xfrm>
          <a:prstGeom prst="rect">
            <a:avLst/>
          </a:prstGeom>
        </p:spPr>
        <p:txBody>
          <a:bodyPr wrap="square">
            <a:spAutoFit/>
          </a:bodyPr>
          <a:lstStyle/>
          <a:p>
            <a:r>
              <a:rPr lang="en-IN" sz="4400" dirty="0">
                <a:solidFill>
                  <a:srgbClr val="FFFFFF"/>
                </a:solidFill>
                <a:latin typeface="ArialMT"/>
                <a:cs typeface="Arial"/>
              </a:rPr>
              <a:t>The industry needs help!</a:t>
            </a:r>
            <a:endParaRPr lang="en-IN" sz="4400" dirty="0">
              <a:solidFill>
                <a:prstClr val="black"/>
              </a:solidFill>
              <a:latin typeface="ArialMT"/>
              <a:cs typeface="Arial"/>
            </a:endParaRPr>
          </a:p>
        </p:txBody>
      </p:sp>
      <p:grpSp>
        <p:nvGrpSpPr>
          <p:cNvPr id="16" name="Group 15">
            <a:extLst>
              <a:ext uri="{FF2B5EF4-FFF2-40B4-BE49-F238E27FC236}">
                <a16:creationId xmlns:a16="http://schemas.microsoft.com/office/drawing/2014/main" id="{089CAA80-5744-4972-AA93-269C4468D153}"/>
              </a:ext>
            </a:extLst>
          </p:cNvPr>
          <p:cNvGrpSpPr/>
          <p:nvPr/>
        </p:nvGrpSpPr>
        <p:grpSpPr>
          <a:xfrm>
            <a:off x="1890284" y="2462213"/>
            <a:ext cx="3174482" cy="1252538"/>
            <a:chOff x="366284" y="2386013"/>
            <a:chExt cx="3174482" cy="1252538"/>
          </a:xfrm>
        </p:grpSpPr>
        <p:pic>
          <p:nvPicPr>
            <p:cNvPr id="5" name="Picture 4">
              <a:extLst>
                <a:ext uri="{FF2B5EF4-FFF2-40B4-BE49-F238E27FC236}">
                  <a16:creationId xmlns:a16="http://schemas.microsoft.com/office/drawing/2014/main" id="{8F61E66F-D2B9-413C-B104-05EDE0F62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284" y="2386013"/>
              <a:ext cx="1252538" cy="1252538"/>
            </a:xfrm>
            <a:prstGeom prst="rect">
              <a:avLst/>
            </a:prstGeom>
          </p:spPr>
        </p:pic>
        <p:sp>
          <p:nvSpPr>
            <p:cNvPr id="12" name="TextBox 11">
              <a:extLst>
                <a:ext uri="{FF2B5EF4-FFF2-40B4-BE49-F238E27FC236}">
                  <a16:creationId xmlns:a16="http://schemas.microsoft.com/office/drawing/2014/main" id="{C114695B-BAD2-44E9-853C-B56B4A491B90}"/>
                </a:ext>
              </a:extLst>
            </p:cNvPr>
            <p:cNvSpPr txBox="1"/>
            <p:nvPr/>
          </p:nvSpPr>
          <p:spPr>
            <a:xfrm>
              <a:off x="1707444" y="2719895"/>
              <a:ext cx="1833322" cy="584775"/>
            </a:xfrm>
            <a:prstGeom prst="rect">
              <a:avLst/>
            </a:prstGeom>
            <a:noFill/>
          </p:spPr>
          <p:txBody>
            <a:bodyPr wrap="none" rtlCol="0">
              <a:spAutoFit/>
            </a:bodyPr>
            <a:lstStyle/>
            <a:p>
              <a:r>
                <a:rPr lang="en-US" sz="3200" dirty="0">
                  <a:solidFill>
                    <a:prstClr val="black"/>
                  </a:solidFill>
                  <a:latin typeface="Calibri"/>
                  <a:cs typeface="Arial"/>
                </a:rPr>
                <a:t>Explosive,</a:t>
              </a:r>
              <a:endParaRPr lang="en-US" sz="3200" dirty="0">
                <a:solidFill>
                  <a:prstClr val="black"/>
                </a:solidFill>
                <a:latin typeface="Calibri"/>
              </a:endParaRPr>
            </a:p>
          </p:txBody>
        </p:sp>
      </p:grpSp>
      <p:grpSp>
        <p:nvGrpSpPr>
          <p:cNvPr id="17" name="Group 16">
            <a:extLst>
              <a:ext uri="{FF2B5EF4-FFF2-40B4-BE49-F238E27FC236}">
                <a16:creationId xmlns:a16="http://schemas.microsoft.com/office/drawing/2014/main" id="{EEF71561-0702-4513-BDED-86EA7D952167}"/>
              </a:ext>
            </a:extLst>
          </p:cNvPr>
          <p:cNvGrpSpPr/>
          <p:nvPr/>
        </p:nvGrpSpPr>
        <p:grpSpPr>
          <a:xfrm>
            <a:off x="3142823" y="3714752"/>
            <a:ext cx="2342989" cy="1081087"/>
            <a:chOff x="1618822" y="3638551"/>
            <a:chExt cx="2342989" cy="1081087"/>
          </a:xfrm>
        </p:grpSpPr>
        <p:pic>
          <p:nvPicPr>
            <p:cNvPr id="9" name="Picture 8">
              <a:extLst>
                <a:ext uri="{FF2B5EF4-FFF2-40B4-BE49-F238E27FC236}">
                  <a16:creationId xmlns:a16="http://schemas.microsoft.com/office/drawing/2014/main" id="{5A53D4E3-C4AD-475F-A504-52CAE40F73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8822" y="3638551"/>
              <a:ext cx="1251785" cy="1081087"/>
            </a:xfrm>
            <a:prstGeom prst="rect">
              <a:avLst/>
            </a:prstGeom>
          </p:spPr>
        </p:pic>
        <p:sp>
          <p:nvSpPr>
            <p:cNvPr id="13" name="TextBox 12">
              <a:extLst>
                <a:ext uri="{FF2B5EF4-FFF2-40B4-BE49-F238E27FC236}">
                  <a16:creationId xmlns:a16="http://schemas.microsoft.com/office/drawing/2014/main" id="{DBC019CE-0024-44B3-AA6D-96DF07F6372C}"/>
                </a:ext>
              </a:extLst>
            </p:cNvPr>
            <p:cNvSpPr txBox="1"/>
            <p:nvPr/>
          </p:nvSpPr>
          <p:spPr>
            <a:xfrm>
              <a:off x="2959229" y="3886706"/>
              <a:ext cx="1002582" cy="584775"/>
            </a:xfrm>
            <a:prstGeom prst="rect">
              <a:avLst/>
            </a:prstGeom>
            <a:noFill/>
          </p:spPr>
          <p:txBody>
            <a:bodyPr wrap="none" rtlCol="0">
              <a:spAutoFit/>
            </a:bodyPr>
            <a:lstStyle/>
            <a:p>
              <a:r>
                <a:rPr lang="en-US" sz="3200" dirty="0">
                  <a:solidFill>
                    <a:prstClr val="black"/>
                  </a:solidFill>
                  <a:latin typeface="Calibri"/>
                  <a:cs typeface="Arial"/>
                </a:rPr>
                <a:t>Toxic</a:t>
              </a:r>
              <a:endParaRPr lang="en-US" sz="3200" dirty="0">
                <a:solidFill>
                  <a:prstClr val="black"/>
                </a:solidFill>
                <a:latin typeface="Calibri"/>
              </a:endParaRPr>
            </a:p>
          </p:txBody>
        </p:sp>
      </p:grpSp>
      <p:grpSp>
        <p:nvGrpSpPr>
          <p:cNvPr id="18" name="Group 17">
            <a:extLst>
              <a:ext uri="{FF2B5EF4-FFF2-40B4-BE49-F238E27FC236}">
                <a16:creationId xmlns:a16="http://schemas.microsoft.com/office/drawing/2014/main" id="{4480507A-BCA0-4886-B0EC-BC70FC8FAD64}"/>
              </a:ext>
            </a:extLst>
          </p:cNvPr>
          <p:cNvGrpSpPr/>
          <p:nvPr/>
        </p:nvGrpSpPr>
        <p:grpSpPr>
          <a:xfrm>
            <a:off x="3468793" y="4795839"/>
            <a:ext cx="6890209" cy="1030819"/>
            <a:chOff x="1944792" y="4719638"/>
            <a:chExt cx="6890209" cy="1030819"/>
          </a:xfrm>
        </p:grpSpPr>
        <p:pic>
          <p:nvPicPr>
            <p:cNvPr id="7" name="Picture 6">
              <a:extLst>
                <a:ext uri="{FF2B5EF4-FFF2-40B4-BE49-F238E27FC236}">
                  <a16:creationId xmlns:a16="http://schemas.microsoft.com/office/drawing/2014/main" id="{2C31CABC-90E4-4A1C-B6C4-9F44F4874F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796" b="16728"/>
            <a:stretch/>
          </p:blipFill>
          <p:spPr>
            <a:xfrm>
              <a:off x="2870607" y="4719638"/>
              <a:ext cx="1233419" cy="1030819"/>
            </a:xfrm>
            <a:prstGeom prst="rect">
              <a:avLst/>
            </a:prstGeom>
          </p:spPr>
        </p:pic>
        <p:sp>
          <p:nvSpPr>
            <p:cNvPr id="14" name="TextBox 13">
              <a:extLst>
                <a:ext uri="{FF2B5EF4-FFF2-40B4-BE49-F238E27FC236}">
                  <a16:creationId xmlns:a16="http://schemas.microsoft.com/office/drawing/2014/main" id="{62750A17-4A11-48D8-95B9-71FDD6133BA4}"/>
                </a:ext>
              </a:extLst>
            </p:cNvPr>
            <p:cNvSpPr txBox="1"/>
            <p:nvPr/>
          </p:nvSpPr>
          <p:spPr>
            <a:xfrm>
              <a:off x="4104026" y="5050381"/>
              <a:ext cx="4730975" cy="584775"/>
            </a:xfrm>
            <a:prstGeom prst="rect">
              <a:avLst/>
            </a:prstGeom>
            <a:noFill/>
          </p:spPr>
          <p:txBody>
            <a:bodyPr wrap="none" rtlCol="0">
              <a:spAutoFit/>
            </a:bodyPr>
            <a:lstStyle/>
            <a:p>
              <a:r>
                <a:rPr lang="en-US" sz="3200" dirty="0">
                  <a:solidFill>
                    <a:prstClr val="black"/>
                  </a:solidFill>
                  <a:latin typeface="Calibri"/>
                  <a:cs typeface="Arial"/>
                </a:rPr>
                <a:t>Flammable to some degree</a:t>
              </a:r>
              <a:endParaRPr lang="en-US" sz="3200" dirty="0">
                <a:solidFill>
                  <a:prstClr val="black"/>
                </a:solidFill>
                <a:latin typeface="Calibri"/>
              </a:endParaRPr>
            </a:p>
          </p:txBody>
        </p:sp>
        <p:sp>
          <p:nvSpPr>
            <p:cNvPr id="15" name="TextBox 14">
              <a:extLst>
                <a:ext uri="{FF2B5EF4-FFF2-40B4-BE49-F238E27FC236}">
                  <a16:creationId xmlns:a16="http://schemas.microsoft.com/office/drawing/2014/main" id="{CE625CE3-832D-4D3E-8EED-073C6B3CBB11}"/>
                </a:ext>
              </a:extLst>
            </p:cNvPr>
            <p:cNvSpPr txBox="1"/>
            <p:nvPr/>
          </p:nvSpPr>
          <p:spPr>
            <a:xfrm>
              <a:off x="1944792" y="5050380"/>
              <a:ext cx="599844" cy="584775"/>
            </a:xfrm>
            <a:prstGeom prst="rect">
              <a:avLst/>
            </a:prstGeom>
            <a:noFill/>
          </p:spPr>
          <p:txBody>
            <a:bodyPr wrap="none" rtlCol="0">
              <a:spAutoFit/>
            </a:bodyPr>
            <a:lstStyle/>
            <a:p>
              <a:r>
                <a:rPr lang="en-GB" sz="3200" dirty="0">
                  <a:solidFill>
                    <a:prstClr val="black"/>
                  </a:solidFill>
                  <a:latin typeface="Calibri"/>
                </a:rPr>
                <a:t>Or</a:t>
              </a:r>
              <a:endParaRPr lang="en-US" sz="3200" dirty="0">
                <a:solidFill>
                  <a:prstClr val="black"/>
                </a:solidFill>
                <a:latin typeface="Calibri"/>
              </a:endParaRPr>
            </a:p>
          </p:txBody>
        </p:sp>
      </p:grpSp>
    </p:spTree>
    <p:extLst>
      <p:ext uri="{BB962C8B-B14F-4D97-AF65-F5344CB8AC3E}">
        <p14:creationId xmlns:p14="http://schemas.microsoft.com/office/powerpoint/2010/main" val="242227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500"/>
                                        <p:tgtEl>
                                          <p:spTgt spid="17"/>
                                        </p:tgtEl>
                                      </p:cBhvr>
                                    </p:animEffect>
                                  </p:childTnLst>
                                </p:cTn>
                              </p:par>
                            </p:childTnLst>
                          </p:cTn>
                        </p:par>
                        <p:par>
                          <p:cTn id="12" fill="hold">
                            <p:stCondLst>
                              <p:cond delay="3500"/>
                            </p:stCondLst>
                            <p:childTnLst>
                              <p:par>
                                <p:cTn id="13" presetID="22" presetClass="entr" presetSubtype="8"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08B822-6E55-4103-BBAA-1BBAA52F842F}"/>
              </a:ext>
            </a:extLst>
          </p:cNvPr>
          <p:cNvSpPr/>
          <p:nvPr/>
        </p:nvSpPr>
        <p:spPr>
          <a:xfrm>
            <a:off x="1524000" y="1060704"/>
            <a:ext cx="9144000" cy="3590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
        <p:nvSpPr>
          <p:cNvPr id="6" name="Date Placeholder 3"/>
          <p:cNvSpPr>
            <a:spLocks noGrp="1"/>
          </p:cNvSpPr>
          <p:nvPr>
            <p:ph type="dt" sz="half" idx="4294967295"/>
          </p:nvPr>
        </p:nvSpPr>
        <p:spPr>
          <a:xfrm>
            <a:off x="7432455" y="6342433"/>
            <a:ext cx="128339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fld id="{AF1E56ED-3600-442B-BB82-2AB3F3F8C9A0}" type="datetime4">
              <a:rPr lang="en-US" sz="1000">
                <a:solidFill>
                  <a:prstClr val="black"/>
                </a:solidFill>
                <a:latin typeface="ArialMT"/>
              </a:rPr>
              <a:pPr>
                <a:defRPr/>
              </a:pPr>
              <a:t>January 26, 2022</a:t>
            </a:fld>
            <a:endParaRPr lang="en-IN" sz="1000" dirty="0">
              <a:solidFill>
                <a:prstClr val="black"/>
              </a:solidFill>
              <a:latin typeface="ArialMT"/>
            </a:endParaRPr>
          </a:p>
        </p:txBody>
      </p:sp>
      <p:pic>
        <p:nvPicPr>
          <p:cNvPr id="13" name="Picture 12">
            <a:extLst>
              <a:ext uri="{FF2B5EF4-FFF2-40B4-BE49-F238E27FC236}">
                <a16:creationId xmlns:a16="http://schemas.microsoft.com/office/drawing/2014/main" id="{DB171704-B076-4C47-B897-BA599269D4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064" y="1131439"/>
            <a:ext cx="8211312" cy="4371132"/>
          </a:xfrm>
          <a:prstGeom prst="rect">
            <a:avLst/>
          </a:prstGeom>
        </p:spPr>
      </p:pic>
      <p:cxnSp>
        <p:nvCxnSpPr>
          <p:cNvPr id="63" name="Straight Connector 62">
            <a:extLst>
              <a:ext uri="{FF2B5EF4-FFF2-40B4-BE49-F238E27FC236}">
                <a16:creationId xmlns:a16="http://schemas.microsoft.com/office/drawing/2014/main" id="{A05769BF-7FA7-4708-9984-C2B300F62F32}"/>
              </a:ext>
            </a:extLst>
          </p:cNvPr>
          <p:cNvCxnSpPr>
            <a:cxnSpLocks/>
          </p:cNvCxnSpPr>
          <p:nvPr/>
        </p:nvCxnSpPr>
        <p:spPr>
          <a:xfrm>
            <a:off x="9643758" y="4171951"/>
            <a:ext cx="0" cy="65306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456C11-1D0F-4DBF-8A3A-5681499C5C09}"/>
              </a:ext>
            </a:extLst>
          </p:cNvPr>
          <p:cNvSpPr/>
          <p:nvPr/>
        </p:nvSpPr>
        <p:spPr>
          <a:xfrm>
            <a:off x="1785894" y="210753"/>
            <a:ext cx="8562105" cy="584776"/>
          </a:xfrm>
          <a:prstGeom prst="rect">
            <a:avLst/>
          </a:prstGeom>
        </p:spPr>
        <p:txBody>
          <a:bodyPr wrap="square">
            <a:spAutoFit/>
          </a:bodyPr>
          <a:lstStyle/>
          <a:p>
            <a:pPr>
              <a:defRPr/>
            </a:pPr>
            <a:r>
              <a:rPr lang="en-IN" sz="3200" dirty="0">
                <a:solidFill>
                  <a:srgbClr val="FFFFFF"/>
                </a:solidFill>
                <a:latin typeface="ArialMT"/>
                <a:cs typeface="Arial"/>
              </a:rPr>
              <a:t>Riding The Rapids – The Phase Down</a:t>
            </a:r>
            <a:endParaRPr lang="en-IN" sz="3200" dirty="0">
              <a:solidFill>
                <a:prstClr val="black"/>
              </a:solidFill>
              <a:latin typeface="ArialMT"/>
              <a:cs typeface="Arial"/>
            </a:endParaRPr>
          </a:p>
        </p:txBody>
      </p:sp>
      <p:grpSp>
        <p:nvGrpSpPr>
          <p:cNvPr id="70" name="Group 69">
            <a:extLst>
              <a:ext uri="{FF2B5EF4-FFF2-40B4-BE49-F238E27FC236}">
                <a16:creationId xmlns:a16="http://schemas.microsoft.com/office/drawing/2014/main" id="{34DC807F-7F16-4492-A0BE-42ABA34E51E8}"/>
              </a:ext>
            </a:extLst>
          </p:cNvPr>
          <p:cNvGrpSpPr/>
          <p:nvPr/>
        </p:nvGrpSpPr>
        <p:grpSpPr>
          <a:xfrm>
            <a:off x="3023616" y="1676245"/>
            <a:ext cx="1545948" cy="369332"/>
            <a:chOff x="1499616" y="1676245"/>
            <a:chExt cx="1545948" cy="369332"/>
          </a:xfrm>
        </p:grpSpPr>
        <p:cxnSp>
          <p:nvCxnSpPr>
            <p:cNvPr id="19" name="Straight Connector 18">
              <a:extLst>
                <a:ext uri="{FF2B5EF4-FFF2-40B4-BE49-F238E27FC236}">
                  <a16:creationId xmlns:a16="http://schemas.microsoft.com/office/drawing/2014/main" id="{390B3C40-1D69-49F6-ACF9-451327C4C8B4}"/>
                </a:ext>
              </a:extLst>
            </p:cNvPr>
            <p:cNvCxnSpPr>
              <a:cxnSpLocks/>
            </p:cNvCxnSpPr>
            <p:nvPr/>
          </p:nvCxnSpPr>
          <p:spPr>
            <a:xfrm flipH="1">
              <a:off x="1499616" y="1874520"/>
              <a:ext cx="6816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FD6DE1B-4CCD-4EA9-93D8-2AD0A108A3CC}"/>
                </a:ext>
              </a:extLst>
            </p:cNvPr>
            <p:cNvSpPr txBox="1"/>
            <p:nvPr/>
          </p:nvSpPr>
          <p:spPr>
            <a:xfrm>
              <a:off x="2181225" y="1676245"/>
              <a:ext cx="864339" cy="369332"/>
            </a:xfrm>
            <a:prstGeom prst="rect">
              <a:avLst/>
            </a:prstGeom>
            <a:noFill/>
          </p:spPr>
          <p:txBody>
            <a:bodyPr wrap="none" rtlCol="0">
              <a:spAutoFit/>
            </a:bodyPr>
            <a:lstStyle/>
            <a:p>
              <a:pPr>
                <a:defRPr/>
              </a:pPr>
              <a:r>
                <a:rPr lang="en-GB" dirty="0">
                  <a:solidFill>
                    <a:prstClr val="black"/>
                  </a:solidFill>
                  <a:latin typeface="Calibri"/>
                </a:rPr>
                <a:t>R-410A</a:t>
              </a:r>
              <a:endParaRPr lang="en-US" dirty="0">
                <a:solidFill>
                  <a:prstClr val="black"/>
                </a:solidFill>
                <a:latin typeface="Calibri"/>
              </a:endParaRPr>
            </a:p>
          </p:txBody>
        </p:sp>
      </p:grpSp>
      <p:grpSp>
        <p:nvGrpSpPr>
          <p:cNvPr id="71" name="Group 70">
            <a:extLst>
              <a:ext uri="{FF2B5EF4-FFF2-40B4-BE49-F238E27FC236}">
                <a16:creationId xmlns:a16="http://schemas.microsoft.com/office/drawing/2014/main" id="{7F66FB7E-DC9C-4D16-B56D-75599BDD8BE6}"/>
              </a:ext>
            </a:extLst>
          </p:cNvPr>
          <p:cNvGrpSpPr/>
          <p:nvPr/>
        </p:nvGrpSpPr>
        <p:grpSpPr>
          <a:xfrm>
            <a:off x="4333875" y="2031647"/>
            <a:ext cx="1072778" cy="369332"/>
            <a:chOff x="2809875" y="2031647"/>
            <a:chExt cx="1072778" cy="369332"/>
          </a:xfrm>
        </p:grpSpPr>
        <p:cxnSp>
          <p:nvCxnSpPr>
            <p:cNvPr id="21" name="Straight Connector 20">
              <a:extLst>
                <a:ext uri="{FF2B5EF4-FFF2-40B4-BE49-F238E27FC236}">
                  <a16:creationId xmlns:a16="http://schemas.microsoft.com/office/drawing/2014/main" id="{D12650FD-F09E-4B83-A3E0-61E31551C5EC}"/>
                </a:ext>
              </a:extLst>
            </p:cNvPr>
            <p:cNvCxnSpPr>
              <a:cxnSpLocks/>
            </p:cNvCxnSpPr>
            <p:nvPr/>
          </p:nvCxnSpPr>
          <p:spPr>
            <a:xfrm flipH="1">
              <a:off x="2809875" y="2249424"/>
              <a:ext cx="2356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E4D78FF-FE7B-4386-9477-D8775C63B7B5}"/>
                </a:ext>
              </a:extLst>
            </p:cNvPr>
            <p:cNvSpPr txBox="1"/>
            <p:nvPr/>
          </p:nvSpPr>
          <p:spPr>
            <a:xfrm>
              <a:off x="3045564" y="2031647"/>
              <a:ext cx="837089" cy="369332"/>
            </a:xfrm>
            <a:prstGeom prst="rect">
              <a:avLst/>
            </a:prstGeom>
            <a:noFill/>
          </p:spPr>
          <p:txBody>
            <a:bodyPr wrap="none" rtlCol="0">
              <a:spAutoFit/>
            </a:bodyPr>
            <a:lstStyle/>
            <a:p>
              <a:pPr>
                <a:defRPr/>
              </a:pPr>
              <a:r>
                <a:rPr lang="en-GB" dirty="0">
                  <a:solidFill>
                    <a:prstClr val="black"/>
                  </a:solidFill>
                  <a:latin typeface="Calibri"/>
                </a:rPr>
                <a:t>R-407F</a:t>
              </a:r>
              <a:endParaRPr lang="en-US" dirty="0">
                <a:solidFill>
                  <a:prstClr val="black"/>
                </a:solidFill>
                <a:latin typeface="Calibri"/>
              </a:endParaRPr>
            </a:p>
          </p:txBody>
        </p:sp>
      </p:grpSp>
      <p:grpSp>
        <p:nvGrpSpPr>
          <p:cNvPr id="72" name="Group 71">
            <a:extLst>
              <a:ext uri="{FF2B5EF4-FFF2-40B4-BE49-F238E27FC236}">
                <a16:creationId xmlns:a16="http://schemas.microsoft.com/office/drawing/2014/main" id="{56AE9DA7-FC71-43F5-9A87-5AC6BADBE80B}"/>
              </a:ext>
            </a:extLst>
          </p:cNvPr>
          <p:cNvGrpSpPr/>
          <p:nvPr/>
        </p:nvGrpSpPr>
        <p:grpSpPr>
          <a:xfrm>
            <a:off x="4333876" y="2127190"/>
            <a:ext cx="1997721" cy="369332"/>
            <a:chOff x="2809875" y="2127190"/>
            <a:chExt cx="1997721" cy="369332"/>
          </a:xfrm>
        </p:grpSpPr>
        <p:cxnSp>
          <p:nvCxnSpPr>
            <p:cNvPr id="23" name="Straight Connector 22">
              <a:extLst>
                <a:ext uri="{FF2B5EF4-FFF2-40B4-BE49-F238E27FC236}">
                  <a16:creationId xmlns:a16="http://schemas.microsoft.com/office/drawing/2014/main" id="{4B9E3FD8-3B05-48F2-9B3A-DCCC0C6EFD3A}"/>
                </a:ext>
              </a:extLst>
            </p:cNvPr>
            <p:cNvCxnSpPr>
              <a:cxnSpLocks/>
            </p:cNvCxnSpPr>
            <p:nvPr/>
          </p:nvCxnSpPr>
          <p:spPr>
            <a:xfrm flipH="1">
              <a:off x="2809875" y="2322576"/>
              <a:ext cx="11430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A6AAA5D-7CF6-4735-A3AC-8E8A4896BC3A}"/>
                </a:ext>
              </a:extLst>
            </p:cNvPr>
            <p:cNvSpPr txBox="1"/>
            <p:nvPr/>
          </p:nvSpPr>
          <p:spPr>
            <a:xfrm>
              <a:off x="3952875" y="2127190"/>
              <a:ext cx="854721" cy="369332"/>
            </a:xfrm>
            <a:prstGeom prst="rect">
              <a:avLst/>
            </a:prstGeom>
            <a:noFill/>
          </p:spPr>
          <p:txBody>
            <a:bodyPr wrap="none" rtlCol="0">
              <a:spAutoFit/>
            </a:bodyPr>
            <a:lstStyle/>
            <a:p>
              <a:pPr>
                <a:defRPr/>
              </a:pPr>
              <a:r>
                <a:rPr lang="en-GB" dirty="0">
                  <a:solidFill>
                    <a:prstClr val="black"/>
                  </a:solidFill>
                  <a:latin typeface="Calibri"/>
                </a:rPr>
                <a:t>R-407C</a:t>
              </a:r>
              <a:endParaRPr lang="en-US" dirty="0">
                <a:solidFill>
                  <a:prstClr val="black"/>
                </a:solidFill>
                <a:latin typeface="Calibri"/>
              </a:endParaRPr>
            </a:p>
          </p:txBody>
        </p:sp>
      </p:grpSp>
      <p:grpSp>
        <p:nvGrpSpPr>
          <p:cNvPr id="73" name="Group 72">
            <a:extLst>
              <a:ext uri="{FF2B5EF4-FFF2-40B4-BE49-F238E27FC236}">
                <a16:creationId xmlns:a16="http://schemas.microsoft.com/office/drawing/2014/main" id="{A7176379-FDD7-41D6-9973-8B9CB2017AE1}"/>
              </a:ext>
            </a:extLst>
          </p:cNvPr>
          <p:cNvGrpSpPr/>
          <p:nvPr/>
        </p:nvGrpSpPr>
        <p:grpSpPr>
          <a:xfrm>
            <a:off x="4333875" y="2559148"/>
            <a:ext cx="1077586" cy="369332"/>
            <a:chOff x="2809875" y="2559148"/>
            <a:chExt cx="1077586" cy="369332"/>
          </a:xfrm>
        </p:grpSpPr>
        <p:cxnSp>
          <p:nvCxnSpPr>
            <p:cNvPr id="31" name="Straight Connector 30">
              <a:extLst>
                <a:ext uri="{FF2B5EF4-FFF2-40B4-BE49-F238E27FC236}">
                  <a16:creationId xmlns:a16="http://schemas.microsoft.com/office/drawing/2014/main" id="{64AF30DC-463F-4D12-ABEC-0EBEA5EFCE9F}"/>
                </a:ext>
              </a:extLst>
            </p:cNvPr>
            <p:cNvCxnSpPr>
              <a:cxnSpLocks/>
            </p:cNvCxnSpPr>
            <p:nvPr/>
          </p:nvCxnSpPr>
          <p:spPr>
            <a:xfrm flipH="1">
              <a:off x="2809875" y="2803220"/>
              <a:ext cx="2356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AD987E2-CFED-4F78-87DE-EF37AF06B5FD}"/>
                </a:ext>
              </a:extLst>
            </p:cNvPr>
            <p:cNvSpPr txBox="1"/>
            <p:nvPr/>
          </p:nvSpPr>
          <p:spPr>
            <a:xfrm>
              <a:off x="3045564" y="2559148"/>
              <a:ext cx="841897" cy="369332"/>
            </a:xfrm>
            <a:prstGeom prst="rect">
              <a:avLst/>
            </a:prstGeom>
            <a:noFill/>
          </p:spPr>
          <p:txBody>
            <a:bodyPr wrap="none" rtlCol="0">
              <a:spAutoFit/>
            </a:bodyPr>
            <a:lstStyle/>
            <a:p>
              <a:pPr>
                <a:defRPr/>
              </a:pPr>
              <a:r>
                <a:rPr lang="en-GB" dirty="0">
                  <a:solidFill>
                    <a:prstClr val="black"/>
                  </a:solidFill>
                  <a:latin typeface="Calibri"/>
                </a:rPr>
                <a:t>R-134a</a:t>
              </a:r>
              <a:endParaRPr lang="en-US" dirty="0">
                <a:solidFill>
                  <a:prstClr val="black"/>
                </a:solidFill>
                <a:latin typeface="Calibri"/>
              </a:endParaRPr>
            </a:p>
          </p:txBody>
        </p:sp>
      </p:grpSp>
      <p:grpSp>
        <p:nvGrpSpPr>
          <p:cNvPr id="74" name="Group 73">
            <a:extLst>
              <a:ext uri="{FF2B5EF4-FFF2-40B4-BE49-F238E27FC236}">
                <a16:creationId xmlns:a16="http://schemas.microsoft.com/office/drawing/2014/main" id="{80F20E8E-F644-41C7-8EE5-3B8A412D896D}"/>
              </a:ext>
            </a:extLst>
          </p:cNvPr>
          <p:cNvGrpSpPr/>
          <p:nvPr/>
        </p:nvGrpSpPr>
        <p:grpSpPr>
          <a:xfrm>
            <a:off x="4333876" y="2658126"/>
            <a:ext cx="2007339" cy="369332"/>
            <a:chOff x="2809875" y="2658126"/>
            <a:chExt cx="2007339" cy="369332"/>
          </a:xfrm>
        </p:grpSpPr>
        <p:cxnSp>
          <p:nvCxnSpPr>
            <p:cNvPr id="25" name="Straight Connector 24">
              <a:extLst>
                <a:ext uri="{FF2B5EF4-FFF2-40B4-BE49-F238E27FC236}">
                  <a16:creationId xmlns:a16="http://schemas.microsoft.com/office/drawing/2014/main" id="{B66EC443-D67A-49BB-A301-958A5412FBC9}"/>
                </a:ext>
              </a:extLst>
            </p:cNvPr>
            <p:cNvCxnSpPr>
              <a:cxnSpLocks/>
            </p:cNvCxnSpPr>
            <p:nvPr/>
          </p:nvCxnSpPr>
          <p:spPr>
            <a:xfrm flipH="1">
              <a:off x="2809875" y="2852928"/>
              <a:ext cx="1143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817B6FF-712C-4464-BB97-F577E81012C9}"/>
                </a:ext>
              </a:extLst>
            </p:cNvPr>
            <p:cNvSpPr txBox="1"/>
            <p:nvPr/>
          </p:nvSpPr>
          <p:spPr>
            <a:xfrm>
              <a:off x="3952875" y="2658126"/>
              <a:ext cx="864339" cy="369332"/>
            </a:xfrm>
            <a:prstGeom prst="rect">
              <a:avLst/>
            </a:prstGeom>
            <a:noFill/>
          </p:spPr>
          <p:txBody>
            <a:bodyPr wrap="none" rtlCol="0">
              <a:spAutoFit/>
            </a:bodyPr>
            <a:lstStyle/>
            <a:p>
              <a:pPr>
                <a:defRPr/>
              </a:pPr>
              <a:r>
                <a:rPr lang="en-GB" dirty="0">
                  <a:solidFill>
                    <a:prstClr val="black"/>
                  </a:solidFill>
                  <a:latin typeface="Calibri"/>
                </a:rPr>
                <a:t>R-449A</a:t>
              </a:r>
              <a:endParaRPr lang="en-US" dirty="0">
                <a:solidFill>
                  <a:prstClr val="black"/>
                </a:solidFill>
                <a:latin typeface="Calibri"/>
              </a:endParaRPr>
            </a:p>
          </p:txBody>
        </p:sp>
      </p:grpSp>
      <p:grpSp>
        <p:nvGrpSpPr>
          <p:cNvPr id="75" name="Group 74">
            <a:extLst>
              <a:ext uri="{FF2B5EF4-FFF2-40B4-BE49-F238E27FC236}">
                <a16:creationId xmlns:a16="http://schemas.microsoft.com/office/drawing/2014/main" id="{D4EE6167-5D42-4B53-A135-1484863352C1}"/>
              </a:ext>
            </a:extLst>
          </p:cNvPr>
          <p:cNvGrpSpPr/>
          <p:nvPr/>
        </p:nvGrpSpPr>
        <p:grpSpPr>
          <a:xfrm>
            <a:off x="6980318" y="3627614"/>
            <a:ext cx="1038688" cy="369332"/>
            <a:chOff x="5456318" y="3627614"/>
            <a:chExt cx="1038688" cy="369332"/>
          </a:xfrm>
        </p:grpSpPr>
        <p:cxnSp>
          <p:nvCxnSpPr>
            <p:cNvPr id="36" name="Straight Connector 35">
              <a:extLst>
                <a:ext uri="{FF2B5EF4-FFF2-40B4-BE49-F238E27FC236}">
                  <a16:creationId xmlns:a16="http://schemas.microsoft.com/office/drawing/2014/main" id="{46E18CEE-54B1-4D86-9378-423624128F30}"/>
                </a:ext>
              </a:extLst>
            </p:cNvPr>
            <p:cNvCxnSpPr>
              <a:cxnSpLocks/>
            </p:cNvCxnSpPr>
            <p:nvPr/>
          </p:nvCxnSpPr>
          <p:spPr>
            <a:xfrm flipH="1">
              <a:off x="5456318" y="3869430"/>
              <a:ext cx="452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AC273B9-93DB-48DE-AB58-5C0AE562DD4F}"/>
                </a:ext>
              </a:extLst>
            </p:cNvPr>
            <p:cNvSpPr txBox="1"/>
            <p:nvPr/>
          </p:nvSpPr>
          <p:spPr>
            <a:xfrm>
              <a:off x="5880735" y="3627614"/>
              <a:ext cx="614271" cy="369332"/>
            </a:xfrm>
            <a:prstGeom prst="rect">
              <a:avLst/>
            </a:prstGeom>
            <a:noFill/>
          </p:spPr>
          <p:txBody>
            <a:bodyPr wrap="none" rtlCol="0">
              <a:spAutoFit/>
            </a:bodyPr>
            <a:lstStyle/>
            <a:p>
              <a:pPr>
                <a:defRPr/>
              </a:pPr>
              <a:r>
                <a:rPr lang="en-GB" dirty="0">
                  <a:solidFill>
                    <a:prstClr val="black"/>
                  </a:solidFill>
                  <a:latin typeface="Calibri"/>
                </a:rPr>
                <a:t>R-32</a:t>
              </a:r>
              <a:endParaRPr lang="en-US" dirty="0">
                <a:solidFill>
                  <a:prstClr val="black"/>
                </a:solidFill>
                <a:latin typeface="Calibri"/>
              </a:endParaRPr>
            </a:p>
          </p:txBody>
        </p:sp>
      </p:grpSp>
      <p:grpSp>
        <p:nvGrpSpPr>
          <p:cNvPr id="76" name="Group 75">
            <a:extLst>
              <a:ext uri="{FF2B5EF4-FFF2-40B4-BE49-F238E27FC236}">
                <a16:creationId xmlns:a16="http://schemas.microsoft.com/office/drawing/2014/main" id="{DB5A5F0C-74AD-44E4-B92A-D874C597A3C1}"/>
              </a:ext>
            </a:extLst>
          </p:cNvPr>
          <p:cNvGrpSpPr/>
          <p:nvPr/>
        </p:nvGrpSpPr>
        <p:grpSpPr>
          <a:xfrm>
            <a:off x="7769351" y="4003763"/>
            <a:ext cx="1872980" cy="369332"/>
            <a:chOff x="6612555" y="4003763"/>
            <a:chExt cx="1534352" cy="369332"/>
          </a:xfrm>
        </p:grpSpPr>
        <p:cxnSp>
          <p:nvCxnSpPr>
            <p:cNvPr id="57" name="Straight Connector 56">
              <a:extLst>
                <a:ext uri="{FF2B5EF4-FFF2-40B4-BE49-F238E27FC236}">
                  <a16:creationId xmlns:a16="http://schemas.microsoft.com/office/drawing/2014/main" id="{142A4A91-BEEF-44B2-A637-5B01EC074A3A}"/>
                </a:ext>
              </a:extLst>
            </p:cNvPr>
            <p:cNvCxnSpPr>
              <a:cxnSpLocks/>
            </p:cNvCxnSpPr>
            <p:nvPr/>
          </p:nvCxnSpPr>
          <p:spPr>
            <a:xfrm flipH="1">
              <a:off x="7256764" y="4171950"/>
              <a:ext cx="8901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E22EDBF5-A0D5-4BA9-8ACD-7C26467DB5B0}"/>
                </a:ext>
              </a:extLst>
            </p:cNvPr>
            <p:cNvSpPr txBox="1"/>
            <p:nvPr/>
          </p:nvSpPr>
          <p:spPr>
            <a:xfrm>
              <a:off x="6612555" y="4003763"/>
              <a:ext cx="701505" cy="369332"/>
            </a:xfrm>
            <a:prstGeom prst="rect">
              <a:avLst/>
            </a:prstGeom>
            <a:noFill/>
          </p:spPr>
          <p:txBody>
            <a:bodyPr wrap="none" rtlCol="0">
              <a:spAutoFit/>
            </a:bodyPr>
            <a:lstStyle/>
            <a:p>
              <a:pPr>
                <a:defRPr/>
              </a:pPr>
              <a:r>
                <a:rPr lang="en-GB" dirty="0">
                  <a:solidFill>
                    <a:prstClr val="black"/>
                  </a:solidFill>
                  <a:latin typeface="Calibri"/>
                </a:rPr>
                <a:t>R-454B</a:t>
              </a:r>
              <a:endParaRPr lang="en-US" dirty="0">
                <a:solidFill>
                  <a:prstClr val="black"/>
                </a:solidFill>
                <a:latin typeface="Calibri"/>
              </a:endParaRPr>
            </a:p>
          </p:txBody>
        </p:sp>
      </p:grpSp>
      <p:grpSp>
        <p:nvGrpSpPr>
          <p:cNvPr id="82" name="Group 81">
            <a:extLst>
              <a:ext uri="{FF2B5EF4-FFF2-40B4-BE49-F238E27FC236}">
                <a16:creationId xmlns:a16="http://schemas.microsoft.com/office/drawing/2014/main" id="{038B8E3F-632E-4214-BBFE-18C4918718B5}"/>
              </a:ext>
            </a:extLst>
          </p:cNvPr>
          <p:cNvGrpSpPr/>
          <p:nvPr/>
        </p:nvGrpSpPr>
        <p:grpSpPr>
          <a:xfrm>
            <a:off x="8456377" y="4458537"/>
            <a:ext cx="1612137" cy="369332"/>
            <a:chOff x="6932376" y="4458537"/>
            <a:chExt cx="1612137" cy="369332"/>
          </a:xfrm>
        </p:grpSpPr>
        <p:cxnSp>
          <p:nvCxnSpPr>
            <p:cNvPr id="59" name="Straight Connector 58">
              <a:extLst>
                <a:ext uri="{FF2B5EF4-FFF2-40B4-BE49-F238E27FC236}">
                  <a16:creationId xmlns:a16="http://schemas.microsoft.com/office/drawing/2014/main" id="{E2948553-C6BF-4710-8A02-BA5F6BB9F0A3}"/>
                </a:ext>
              </a:extLst>
            </p:cNvPr>
            <p:cNvCxnSpPr>
              <a:cxnSpLocks/>
            </p:cNvCxnSpPr>
            <p:nvPr/>
          </p:nvCxnSpPr>
          <p:spPr>
            <a:xfrm flipH="1">
              <a:off x="7788701" y="4619625"/>
              <a:ext cx="7558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79EBF8C-9556-44B0-8F73-2994DDF72204}"/>
                </a:ext>
              </a:extLst>
            </p:cNvPr>
            <p:cNvSpPr txBox="1"/>
            <p:nvPr/>
          </p:nvSpPr>
          <p:spPr>
            <a:xfrm>
              <a:off x="6932376" y="4458537"/>
              <a:ext cx="856325" cy="369332"/>
            </a:xfrm>
            <a:prstGeom prst="rect">
              <a:avLst/>
            </a:prstGeom>
            <a:noFill/>
          </p:spPr>
          <p:txBody>
            <a:bodyPr wrap="none" rtlCol="0">
              <a:spAutoFit/>
            </a:bodyPr>
            <a:lstStyle/>
            <a:p>
              <a:pPr>
                <a:defRPr/>
              </a:pPr>
              <a:r>
                <a:rPr lang="en-GB" dirty="0">
                  <a:solidFill>
                    <a:prstClr val="black"/>
                  </a:solidFill>
                  <a:latin typeface="Calibri"/>
                </a:rPr>
                <a:t>R-454C</a:t>
              </a:r>
              <a:endParaRPr lang="en-US" dirty="0">
                <a:solidFill>
                  <a:prstClr val="black"/>
                </a:solidFill>
                <a:latin typeface="Calibri"/>
              </a:endParaRPr>
            </a:p>
          </p:txBody>
        </p:sp>
      </p:grpSp>
      <p:grpSp>
        <p:nvGrpSpPr>
          <p:cNvPr id="77" name="Group 76">
            <a:extLst>
              <a:ext uri="{FF2B5EF4-FFF2-40B4-BE49-F238E27FC236}">
                <a16:creationId xmlns:a16="http://schemas.microsoft.com/office/drawing/2014/main" id="{725E86A5-D688-4C52-9512-513A647B933A}"/>
              </a:ext>
            </a:extLst>
          </p:cNvPr>
          <p:cNvGrpSpPr/>
          <p:nvPr/>
        </p:nvGrpSpPr>
        <p:grpSpPr>
          <a:xfrm>
            <a:off x="8453678" y="4268214"/>
            <a:ext cx="1630874" cy="369332"/>
            <a:chOff x="6958253" y="4268214"/>
            <a:chExt cx="1630874" cy="369332"/>
          </a:xfrm>
        </p:grpSpPr>
        <p:cxnSp>
          <p:nvCxnSpPr>
            <p:cNvPr id="58" name="Straight Connector 57">
              <a:extLst>
                <a:ext uri="{FF2B5EF4-FFF2-40B4-BE49-F238E27FC236}">
                  <a16:creationId xmlns:a16="http://schemas.microsoft.com/office/drawing/2014/main" id="{BCCC96DD-4CA7-40C2-9117-A9D3F89D8A21}"/>
                </a:ext>
              </a:extLst>
            </p:cNvPr>
            <p:cNvCxnSpPr>
              <a:cxnSpLocks/>
            </p:cNvCxnSpPr>
            <p:nvPr/>
          </p:nvCxnSpPr>
          <p:spPr>
            <a:xfrm flipH="1">
              <a:off x="7822592" y="4486275"/>
              <a:ext cx="7665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3F76433-D22A-48DE-B616-861921DE05FB}"/>
                </a:ext>
              </a:extLst>
            </p:cNvPr>
            <p:cNvSpPr txBox="1"/>
            <p:nvPr/>
          </p:nvSpPr>
          <p:spPr>
            <a:xfrm>
              <a:off x="6958253" y="4268214"/>
              <a:ext cx="864339" cy="369332"/>
            </a:xfrm>
            <a:prstGeom prst="rect">
              <a:avLst/>
            </a:prstGeom>
            <a:noFill/>
          </p:spPr>
          <p:txBody>
            <a:bodyPr wrap="none" rtlCol="0">
              <a:spAutoFit/>
            </a:bodyPr>
            <a:lstStyle/>
            <a:p>
              <a:pPr>
                <a:defRPr/>
              </a:pPr>
              <a:r>
                <a:rPr lang="en-GB" dirty="0">
                  <a:solidFill>
                    <a:prstClr val="black"/>
                  </a:solidFill>
                  <a:latin typeface="Calibri"/>
                </a:rPr>
                <a:t>R-454A</a:t>
              </a:r>
              <a:endParaRPr lang="en-US" dirty="0">
                <a:solidFill>
                  <a:prstClr val="black"/>
                </a:solidFill>
                <a:latin typeface="Calibri"/>
              </a:endParaRPr>
            </a:p>
          </p:txBody>
        </p:sp>
      </p:grpSp>
      <p:grpSp>
        <p:nvGrpSpPr>
          <p:cNvPr id="89" name="Group 88">
            <a:extLst>
              <a:ext uri="{FF2B5EF4-FFF2-40B4-BE49-F238E27FC236}">
                <a16:creationId xmlns:a16="http://schemas.microsoft.com/office/drawing/2014/main" id="{94EFB372-325B-4D15-ABB9-9374148FCF54}"/>
              </a:ext>
            </a:extLst>
          </p:cNvPr>
          <p:cNvGrpSpPr/>
          <p:nvPr/>
        </p:nvGrpSpPr>
        <p:grpSpPr>
          <a:xfrm>
            <a:off x="8296275" y="3702428"/>
            <a:ext cx="992422" cy="369332"/>
            <a:chOff x="6772275" y="3702428"/>
            <a:chExt cx="992422" cy="369332"/>
          </a:xfrm>
        </p:grpSpPr>
        <p:cxnSp>
          <p:nvCxnSpPr>
            <p:cNvPr id="86" name="Straight Connector 85">
              <a:extLst>
                <a:ext uri="{FF2B5EF4-FFF2-40B4-BE49-F238E27FC236}">
                  <a16:creationId xmlns:a16="http://schemas.microsoft.com/office/drawing/2014/main" id="{F7624F10-BD7C-4E9A-96AE-71FAE7A0DBCD}"/>
                </a:ext>
              </a:extLst>
            </p:cNvPr>
            <p:cNvCxnSpPr>
              <a:cxnSpLocks/>
            </p:cNvCxnSpPr>
            <p:nvPr/>
          </p:nvCxnSpPr>
          <p:spPr>
            <a:xfrm flipH="1">
              <a:off x="6772275" y="3917055"/>
              <a:ext cx="147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B6065CA-3093-40A9-97C3-B76533A36302}"/>
                </a:ext>
              </a:extLst>
            </p:cNvPr>
            <p:cNvSpPr txBox="1"/>
            <p:nvPr/>
          </p:nvSpPr>
          <p:spPr>
            <a:xfrm>
              <a:off x="6900358" y="3702428"/>
              <a:ext cx="864339" cy="369332"/>
            </a:xfrm>
            <a:prstGeom prst="rect">
              <a:avLst/>
            </a:prstGeom>
            <a:noFill/>
          </p:spPr>
          <p:txBody>
            <a:bodyPr wrap="none" rtlCol="0">
              <a:spAutoFit/>
            </a:bodyPr>
            <a:lstStyle/>
            <a:p>
              <a:pPr>
                <a:defRPr/>
              </a:pPr>
              <a:r>
                <a:rPr lang="en-GB" dirty="0">
                  <a:solidFill>
                    <a:prstClr val="black"/>
                  </a:solidFill>
                  <a:latin typeface="Calibri"/>
                </a:rPr>
                <a:t>R-513A</a:t>
              </a:r>
              <a:endParaRPr lang="en-US" dirty="0">
                <a:solidFill>
                  <a:prstClr val="black"/>
                </a:solidFill>
                <a:latin typeface="Calibri"/>
              </a:endParaRPr>
            </a:p>
          </p:txBody>
        </p:sp>
      </p:grpSp>
      <p:graphicFrame>
        <p:nvGraphicFramePr>
          <p:cNvPr id="90" name="Table 89">
            <a:extLst>
              <a:ext uri="{FF2B5EF4-FFF2-40B4-BE49-F238E27FC236}">
                <a16:creationId xmlns:a16="http://schemas.microsoft.com/office/drawing/2014/main" id="{62E48555-8EA4-4BA3-8DE3-A084318D2337}"/>
              </a:ext>
            </a:extLst>
          </p:cNvPr>
          <p:cNvGraphicFramePr>
            <a:graphicFrameLocks noGrp="1"/>
          </p:cNvGraphicFramePr>
          <p:nvPr/>
        </p:nvGraphicFramePr>
        <p:xfrm>
          <a:off x="7091490" y="1143486"/>
          <a:ext cx="3155887" cy="2534789"/>
        </p:xfrm>
        <a:graphic>
          <a:graphicData uri="http://schemas.openxmlformats.org/drawingml/2006/table">
            <a:tbl>
              <a:tblPr firstRow="1" bandRow="1">
                <a:tableStyleId>{93296810-A885-4BE3-A3E7-6D5BEEA58F35}</a:tableStyleId>
              </a:tblPr>
              <a:tblGrid>
                <a:gridCol w="997245">
                  <a:extLst>
                    <a:ext uri="{9D8B030D-6E8A-4147-A177-3AD203B41FA5}">
                      <a16:colId xmlns:a16="http://schemas.microsoft.com/office/drawing/2014/main" val="20000"/>
                    </a:ext>
                  </a:extLst>
                </a:gridCol>
                <a:gridCol w="1223180">
                  <a:extLst>
                    <a:ext uri="{9D8B030D-6E8A-4147-A177-3AD203B41FA5}">
                      <a16:colId xmlns:a16="http://schemas.microsoft.com/office/drawing/2014/main" val="20001"/>
                    </a:ext>
                  </a:extLst>
                </a:gridCol>
                <a:gridCol w="935462">
                  <a:extLst>
                    <a:ext uri="{9D8B030D-6E8A-4147-A177-3AD203B41FA5}">
                      <a16:colId xmlns:a16="http://schemas.microsoft.com/office/drawing/2014/main" val="2423122614"/>
                    </a:ext>
                  </a:extLst>
                </a:gridCol>
              </a:tblGrid>
              <a:tr h="264029">
                <a:tc>
                  <a:txBody>
                    <a:bodyPr/>
                    <a:lstStyle/>
                    <a:p>
                      <a:pPr algn="ctr"/>
                      <a:r>
                        <a:rPr lang="en-GB" sz="1050" dirty="0"/>
                        <a:t>Refrigerant</a:t>
                      </a:r>
                      <a:endParaRPr lang="en-US" sz="1050" dirty="0"/>
                    </a:p>
                  </a:txBody>
                  <a:tcPr anchor="ctr"/>
                </a:tc>
                <a:tc>
                  <a:txBody>
                    <a:bodyPr/>
                    <a:lstStyle/>
                    <a:p>
                      <a:pPr algn="ctr"/>
                      <a:r>
                        <a:rPr lang="en-US" sz="1050" dirty="0"/>
                        <a:t>GWP (AR4)</a:t>
                      </a:r>
                    </a:p>
                  </a:txBody>
                  <a:tcPr anchor="ctr"/>
                </a:tc>
                <a:tc>
                  <a:txBody>
                    <a:bodyPr/>
                    <a:lstStyle/>
                    <a:p>
                      <a:pPr algn="ctr"/>
                      <a:r>
                        <a:rPr lang="en-GB" sz="1050" dirty="0"/>
                        <a:t>ISO 817 Safety Class</a:t>
                      </a:r>
                      <a:endParaRPr lang="en-US" sz="1050" dirty="0"/>
                    </a:p>
                  </a:txBody>
                  <a:tcPr anchor="ctr"/>
                </a:tc>
                <a:extLst>
                  <a:ext uri="{0D108BD9-81ED-4DB2-BD59-A6C34878D82A}">
                    <a16:rowId xmlns:a16="http://schemas.microsoft.com/office/drawing/2014/main" val="10000"/>
                  </a:ext>
                </a:extLst>
              </a:tr>
              <a:tr h="264029">
                <a:tc>
                  <a:txBody>
                    <a:bodyPr/>
                    <a:lstStyle/>
                    <a:p>
                      <a:pPr algn="ctr"/>
                      <a:r>
                        <a:rPr lang="en-US" sz="1000" dirty="0"/>
                        <a:t>R-449A</a:t>
                      </a:r>
                    </a:p>
                    <a:p>
                      <a:pPr algn="ctr"/>
                      <a:r>
                        <a:rPr lang="en-US" sz="800" dirty="0"/>
                        <a:t>Opteon™ XP40 </a:t>
                      </a:r>
                      <a:endParaRPr lang="en-US" sz="1050" dirty="0"/>
                    </a:p>
                  </a:txBody>
                  <a:tcPr anchor="ctr"/>
                </a:tc>
                <a:tc>
                  <a:txBody>
                    <a:bodyPr/>
                    <a:lstStyle/>
                    <a:p>
                      <a:pPr algn="ctr"/>
                      <a:r>
                        <a:rPr lang="en-US" sz="1050" dirty="0"/>
                        <a:t>1397</a:t>
                      </a:r>
                    </a:p>
                  </a:txBody>
                  <a:tcPr anchor="ctr"/>
                </a:tc>
                <a:tc>
                  <a:txBody>
                    <a:bodyPr/>
                    <a:lstStyle/>
                    <a:p>
                      <a:pPr algn="ctr"/>
                      <a:r>
                        <a:rPr lang="en-GB" sz="1050" dirty="0"/>
                        <a:t>A1</a:t>
                      </a:r>
                      <a:endParaRPr lang="en-US" sz="1050" dirty="0"/>
                    </a:p>
                  </a:txBody>
                  <a:tcPr anchor="ctr"/>
                </a:tc>
                <a:extLst>
                  <a:ext uri="{0D108BD9-81ED-4DB2-BD59-A6C34878D82A}">
                    <a16:rowId xmlns:a16="http://schemas.microsoft.com/office/drawing/2014/main" val="10001"/>
                  </a:ext>
                </a:extLst>
              </a:tr>
              <a:tr h="264029">
                <a:tc>
                  <a:txBody>
                    <a:bodyPr/>
                    <a:lstStyle/>
                    <a:p>
                      <a:pPr algn="ctr"/>
                      <a:r>
                        <a:rPr lang="en-US" sz="1050" dirty="0"/>
                        <a:t>R-32</a:t>
                      </a:r>
                    </a:p>
                  </a:txBody>
                  <a:tcPr anchor="ctr"/>
                </a:tc>
                <a:tc>
                  <a:txBody>
                    <a:bodyPr/>
                    <a:lstStyle/>
                    <a:p>
                      <a:pPr algn="ctr"/>
                      <a:r>
                        <a:rPr lang="en-US" sz="1050" dirty="0"/>
                        <a:t>675</a:t>
                      </a:r>
                    </a:p>
                  </a:txBody>
                  <a:tcPr anchor="ctr"/>
                </a:tc>
                <a:tc>
                  <a:txBody>
                    <a:bodyPr/>
                    <a:lstStyle/>
                    <a:p>
                      <a:pPr algn="ctr"/>
                      <a:r>
                        <a:rPr lang="en-GB" sz="1050" dirty="0"/>
                        <a:t>A2L</a:t>
                      </a:r>
                      <a:endParaRPr lang="en-US" sz="1050" dirty="0"/>
                    </a:p>
                  </a:txBody>
                  <a:tcPr anchor="ctr"/>
                </a:tc>
                <a:extLst>
                  <a:ext uri="{0D108BD9-81ED-4DB2-BD59-A6C34878D82A}">
                    <a16:rowId xmlns:a16="http://schemas.microsoft.com/office/drawing/2014/main" val="10003"/>
                  </a:ext>
                </a:extLst>
              </a:tr>
              <a:tr h="264029">
                <a:tc>
                  <a:txBody>
                    <a:bodyPr/>
                    <a:lstStyle/>
                    <a:p>
                      <a:pPr algn="ctr"/>
                      <a:r>
                        <a:rPr lang="en-US" sz="1050" dirty="0"/>
                        <a:t>R-513A</a:t>
                      </a:r>
                    </a:p>
                    <a:p>
                      <a:pPr algn="ctr"/>
                      <a:r>
                        <a:rPr lang="en-US" sz="800" dirty="0"/>
                        <a:t>Opteon™ XP10</a:t>
                      </a:r>
                    </a:p>
                  </a:txBody>
                  <a:tcPr anchor="ctr"/>
                </a:tc>
                <a:tc>
                  <a:txBody>
                    <a:bodyPr/>
                    <a:lstStyle/>
                    <a:p>
                      <a:pPr algn="ctr"/>
                      <a:r>
                        <a:rPr lang="en-US" sz="1050" dirty="0"/>
                        <a:t>631</a:t>
                      </a:r>
                    </a:p>
                  </a:txBody>
                  <a:tcPr anchor="ctr"/>
                </a:tc>
                <a:tc>
                  <a:txBody>
                    <a:bodyPr/>
                    <a:lstStyle/>
                    <a:p>
                      <a:pPr algn="ctr"/>
                      <a:r>
                        <a:rPr lang="en-GB" sz="1050" dirty="0"/>
                        <a:t>A1</a:t>
                      </a:r>
                      <a:endParaRPr lang="en-US" sz="1050" dirty="0"/>
                    </a:p>
                  </a:txBody>
                  <a:tcPr anchor="ctr"/>
                </a:tc>
                <a:extLst>
                  <a:ext uri="{0D108BD9-81ED-4DB2-BD59-A6C34878D82A}">
                    <a16:rowId xmlns:a16="http://schemas.microsoft.com/office/drawing/2014/main" val="1084930472"/>
                  </a:ext>
                </a:extLst>
              </a:tr>
              <a:tr h="264029">
                <a:tc>
                  <a:txBody>
                    <a:bodyPr/>
                    <a:lstStyle/>
                    <a:p>
                      <a:pPr algn="ctr"/>
                      <a:r>
                        <a:rPr lang="en-US" sz="1050" dirty="0"/>
                        <a:t>R-454B</a:t>
                      </a:r>
                    </a:p>
                    <a:p>
                      <a:pPr algn="ctr"/>
                      <a:r>
                        <a:rPr lang="en-US" sz="800" dirty="0"/>
                        <a:t> Opteon™ XL41</a:t>
                      </a:r>
                    </a:p>
                  </a:txBody>
                  <a:tcPr anchor="ctr"/>
                </a:tc>
                <a:tc>
                  <a:txBody>
                    <a:bodyPr/>
                    <a:lstStyle/>
                    <a:p>
                      <a:pPr algn="ctr"/>
                      <a:r>
                        <a:rPr lang="en-US" sz="1050" dirty="0"/>
                        <a:t>466</a:t>
                      </a:r>
                    </a:p>
                  </a:txBody>
                  <a:tcPr anchor="ctr"/>
                </a:tc>
                <a:tc>
                  <a:txBody>
                    <a:bodyPr/>
                    <a:lstStyle/>
                    <a:p>
                      <a:pPr algn="ctr"/>
                      <a:r>
                        <a:rPr lang="en-GB" sz="1050" dirty="0"/>
                        <a:t>A2L</a:t>
                      </a:r>
                      <a:endParaRPr lang="en-US" sz="1050" dirty="0"/>
                    </a:p>
                  </a:txBody>
                  <a:tcPr anchor="ctr"/>
                </a:tc>
                <a:extLst>
                  <a:ext uri="{0D108BD9-81ED-4DB2-BD59-A6C34878D82A}">
                    <a16:rowId xmlns:a16="http://schemas.microsoft.com/office/drawing/2014/main" val="10004"/>
                  </a:ext>
                </a:extLst>
              </a:tr>
              <a:tr h="264029">
                <a:tc>
                  <a:txBody>
                    <a:bodyPr/>
                    <a:lstStyle/>
                    <a:p>
                      <a:pPr algn="ctr"/>
                      <a:r>
                        <a:rPr lang="en-US" sz="1050" dirty="0"/>
                        <a:t>R-454A</a:t>
                      </a:r>
                    </a:p>
                    <a:p>
                      <a:pPr algn="ctr"/>
                      <a:r>
                        <a:rPr lang="en-US" sz="800" dirty="0"/>
                        <a:t>Opteon™ XL40</a:t>
                      </a:r>
                    </a:p>
                  </a:txBody>
                  <a:tcPr anchor="ctr"/>
                </a:tc>
                <a:tc>
                  <a:txBody>
                    <a:bodyPr/>
                    <a:lstStyle/>
                    <a:p>
                      <a:pPr algn="ctr"/>
                      <a:r>
                        <a:rPr lang="en-US" sz="1050" dirty="0"/>
                        <a:t>238</a:t>
                      </a:r>
                    </a:p>
                  </a:txBody>
                  <a:tcPr anchor="ctr"/>
                </a:tc>
                <a:tc>
                  <a:txBody>
                    <a:bodyPr/>
                    <a:lstStyle/>
                    <a:p>
                      <a:pPr algn="ctr"/>
                      <a:r>
                        <a:rPr lang="en-GB" sz="1050" dirty="0"/>
                        <a:t>A2L</a:t>
                      </a:r>
                      <a:endParaRPr lang="en-US" sz="1050" dirty="0"/>
                    </a:p>
                  </a:txBody>
                  <a:tcPr anchor="ctr"/>
                </a:tc>
                <a:extLst>
                  <a:ext uri="{0D108BD9-81ED-4DB2-BD59-A6C34878D82A}">
                    <a16:rowId xmlns:a16="http://schemas.microsoft.com/office/drawing/2014/main" val="10005"/>
                  </a:ext>
                </a:extLst>
              </a:tr>
              <a:tr h="264029">
                <a:tc>
                  <a:txBody>
                    <a:bodyPr/>
                    <a:lstStyle/>
                    <a:p>
                      <a:pPr algn="ctr"/>
                      <a:r>
                        <a:rPr lang="en-US" sz="1050" dirty="0"/>
                        <a:t>R-454C</a:t>
                      </a:r>
                    </a:p>
                    <a:p>
                      <a:pPr algn="ctr"/>
                      <a:r>
                        <a:rPr lang="en-US" sz="800" dirty="0"/>
                        <a:t>Opteon™ XL20</a:t>
                      </a:r>
                      <a:endParaRPr lang="en-US" sz="1050" dirty="0"/>
                    </a:p>
                  </a:txBody>
                  <a:tcPr anchor="ctr"/>
                </a:tc>
                <a:tc>
                  <a:txBody>
                    <a:bodyPr/>
                    <a:lstStyle/>
                    <a:p>
                      <a:pPr algn="ctr"/>
                      <a:r>
                        <a:rPr lang="en-GB" sz="1050" dirty="0"/>
                        <a:t>148</a:t>
                      </a:r>
                      <a:endParaRPr lang="en-US" sz="1050" dirty="0"/>
                    </a:p>
                  </a:txBody>
                  <a:tcPr anchor="ctr"/>
                </a:tc>
                <a:tc>
                  <a:txBody>
                    <a:bodyPr/>
                    <a:lstStyle/>
                    <a:p>
                      <a:pPr algn="ctr"/>
                      <a:r>
                        <a:rPr lang="en-GB" sz="1050" dirty="0"/>
                        <a:t>A2L</a:t>
                      </a:r>
                      <a:endParaRPr lang="en-US" sz="1050" dirty="0"/>
                    </a:p>
                  </a:txBody>
                  <a:tcPr anchor="ctr"/>
                </a:tc>
                <a:extLst>
                  <a:ext uri="{0D108BD9-81ED-4DB2-BD59-A6C34878D82A}">
                    <a16:rowId xmlns:a16="http://schemas.microsoft.com/office/drawing/2014/main" val="1580337479"/>
                  </a:ext>
                </a:extLst>
              </a:tr>
            </a:tbl>
          </a:graphicData>
        </a:graphic>
      </p:graphicFrame>
      <p:cxnSp>
        <p:nvCxnSpPr>
          <p:cNvPr id="22" name="Straight Connector 21">
            <a:extLst>
              <a:ext uri="{FF2B5EF4-FFF2-40B4-BE49-F238E27FC236}">
                <a16:creationId xmlns:a16="http://schemas.microsoft.com/office/drawing/2014/main" id="{ACC65026-2471-45B1-A9CD-510EF1C350C7}"/>
              </a:ext>
            </a:extLst>
          </p:cNvPr>
          <p:cNvCxnSpPr>
            <a:cxnSpLocks/>
          </p:cNvCxnSpPr>
          <p:nvPr/>
        </p:nvCxnSpPr>
        <p:spPr>
          <a:xfrm>
            <a:off x="4333875" y="2928481"/>
            <a:ext cx="0" cy="189938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941ADA7-92CF-4698-9CA3-CB4E19B7035C}"/>
              </a:ext>
            </a:extLst>
          </p:cNvPr>
          <p:cNvCxnSpPr/>
          <p:nvPr/>
        </p:nvCxnSpPr>
        <p:spPr>
          <a:xfrm>
            <a:off x="5657050" y="3016850"/>
            <a:ext cx="0" cy="180041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5D634D7-3975-4E57-9E96-6D31E0B64C65}"/>
              </a:ext>
            </a:extLst>
          </p:cNvPr>
          <p:cNvCxnSpPr>
            <a:cxnSpLocks/>
          </p:cNvCxnSpPr>
          <p:nvPr/>
        </p:nvCxnSpPr>
        <p:spPr>
          <a:xfrm>
            <a:off x="3452234" y="2127191"/>
            <a:ext cx="0" cy="270067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8CC22C5-8AF9-407D-89FA-568354E9CC63}"/>
              </a:ext>
            </a:extLst>
          </p:cNvPr>
          <p:cNvCxnSpPr>
            <a:cxnSpLocks/>
          </p:cNvCxnSpPr>
          <p:nvPr/>
        </p:nvCxnSpPr>
        <p:spPr>
          <a:xfrm>
            <a:off x="6988864" y="3917055"/>
            <a:ext cx="0" cy="91081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F5C61BB-F7C7-435A-9488-1980DD0B2E6B}"/>
              </a:ext>
            </a:extLst>
          </p:cNvPr>
          <p:cNvCxnSpPr>
            <a:cxnSpLocks/>
          </p:cNvCxnSpPr>
          <p:nvPr/>
        </p:nvCxnSpPr>
        <p:spPr>
          <a:xfrm>
            <a:off x="8320581" y="3924173"/>
            <a:ext cx="0" cy="91081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5" name="Date Placeholder 3">
            <a:extLst>
              <a:ext uri="{FF2B5EF4-FFF2-40B4-BE49-F238E27FC236}">
                <a16:creationId xmlns:a16="http://schemas.microsoft.com/office/drawing/2014/main" id="{614E7DE3-EA37-43FB-8F03-188B3CA23F3C}"/>
              </a:ext>
            </a:extLst>
          </p:cNvPr>
          <p:cNvSpPr txBox="1">
            <a:spLocks/>
          </p:cNvSpPr>
          <p:nvPr/>
        </p:nvSpPr>
        <p:spPr>
          <a:xfrm>
            <a:off x="7441599" y="6342433"/>
            <a:ext cx="12742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F1E56ED-3600-442B-BB82-2AB3F3F8C9A0}" type="datetime4">
              <a:rPr lang="en-US" sz="1000">
                <a:solidFill>
                  <a:prstClr val="black"/>
                </a:solidFill>
                <a:latin typeface="ArialMT"/>
              </a:rPr>
              <a:pPr>
                <a:defRPr/>
              </a:pPr>
              <a:t>January 26, 2022</a:t>
            </a:fld>
            <a:endParaRPr lang="en-IN" sz="1000" dirty="0">
              <a:solidFill>
                <a:prstClr val="black"/>
              </a:solidFill>
              <a:latin typeface="ArialMT"/>
            </a:endParaRPr>
          </a:p>
        </p:txBody>
      </p:sp>
      <p:sp>
        <p:nvSpPr>
          <p:cNvPr id="67" name="Rounded Rectangle 19">
            <a:extLst>
              <a:ext uri="{FF2B5EF4-FFF2-40B4-BE49-F238E27FC236}">
                <a16:creationId xmlns:a16="http://schemas.microsoft.com/office/drawing/2014/main" id="{36B7557B-E743-4798-902C-1901654A905F}"/>
              </a:ext>
            </a:extLst>
          </p:cNvPr>
          <p:cNvSpPr/>
          <p:nvPr/>
        </p:nvSpPr>
        <p:spPr>
          <a:xfrm>
            <a:off x="2410827" y="5674895"/>
            <a:ext cx="1378420" cy="373716"/>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1400" b="1" dirty="0">
                <a:solidFill>
                  <a:prstClr val="black"/>
                </a:solidFill>
                <a:latin typeface="Calibri"/>
              </a:rPr>
              <a:t>GWP Limits  </a:t>
            </a:r>
          </a:p>
        </p:txBody>
      </p:sp>
      <p:cxnSp>
        <p:nvCxnSpPr>
          <p:cNvPr id="68" name="Straight Arrow Connector 67">
            <a:extLst>
              <a:ext uri="{FF2B5EF4-FFF2-40B4-BE49-F238E27FC236}">
                <a16:creationId xmlns:a16="http://schemas.microsoft.com/office/drawing/2014/main" id="{46DB1E77-46E6-4A28-BD9A-6F9324C54549}"/>
              </a:ext>
            </a:extLst>
          </p:cNvPr>
          <p:cNvCxnSpPr>
            <a:cxnSpLocks/>
          </p:cNvCxnSpPr>
          <p:nvPr/>
        </p:nvCxnSpPr>
        <p:spPr>
          <a:xfrm flipV="1">
            <a:off x="5239535" y="5058183"/>
            <a:ext cx="0" cy="616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69" name="Table 68">
            <a:extLst>
              <a:ext uri="{FF2B5EF4-FFF2-40B4-BE49-F238E27FC236}">
                <a16:creationId xmlns:a16="http://schemas.microsoft.com/office/drawing/2014/main" id="{FC93BEA3-B9FD-4683-85F9-207AF6AA0DEA}"/>
              </a:ext>
            </a:extLst>
          </p:cNvPr>
          <p:cNvGraphicFramePr>
            <a:graphicFrameLocks noGrp="1"/>
          </p:cNvGraphicFramePr>
          <p:nvPr/>
        </p:nvGraphicFramePr>
        <p:xfrm>
          <a:off x="3919078" y="5588723"/>
          <a:ext cx="2147868" cy="944880"/>
        </p:xfrm>
        <a:graphic>
          <a:graphicData uri="http://schemas.openxmlformats.org/drawingml/2006/table">
            <a:tbl>
              <a:tblPr firstRow="1" bandRow="1">
                <a:tableStyleId>{93296810-A885-4BE3-A3E7-6D5BEEA58F35}</a:tableStyleId>
              </a:tblPr>
              <a:tblGrid>
                <a:gridCol w="1073934">
                  <a:extLst>
                    <a:ext uri="{9D8B030D-6E8A-4147-A177-3AD203B41FA5}">
                      <a16:colId xmlns:a16="http://schemas.microsoft.com/office/drawing/2014/main" val="20000"/>
                    </a:ext>
                  </a:extLst>
                </a:gridCol>
                <a:gridCol w="1073934">
                  <a:extLst>
                    <a:ext uri="{9D8B030D-6E8A-4147-A177-3AD203B41FA5}">
                      <a16:colId xmlns:a16="http://schemas.microsoft.com/office/drawing/2014/main" val="20001"/>
                    </a:ext>
                  </a:extLst>
                </a:gridCol>
              </a:tblGrid>
              <a:tr h="209550">
                <a:tc>
                  <a:txBody>
                    <a:bodyPr/>
                    <a:lstStyle/>
                    <a:p>
                      <a:endParaRPr lang="en-US" sz="1100" b="1" dirty="0"/>
                    </a:p>
                  </a:txBody>
                  <a:tcPr/>
                </a:tc>
                <a:tc>
                  <a:txBody>
                    <a:bodyPr/>
                    <a:lstStyle/>
                    <a:p>
                      <a:pPr algn="ctr"/>
                      <a:r>
                        <a:rPr lang="en-US" sz="1100" dirty="0"/>
                        <a:t>GWP Limit</a:t>
                      </a:r>
                      <a:endParaRPr lang="en-US" sz="1100" b="1" dirty="0"/>
                    </a:p>
                  </a:txBody>
                  <a:tcPr/>
                </a:tc>
                <a:extLst>
                  <a:ext uri="{0D108BD9-81ED-4DB2-BD59-A6C34878D82A}">
                    <a16:rowId xmlns:a16="http://schemas.microsoft.com/office/drawing/2014/main" val="10000"/>
                  </a:ext>
                </a:extLst>
              </a:tr>
              <a:tr h="209550">
                <a:tc>
                  <a:txBody>
                    <a:bodyPr/>
                    <a:lstStyle/>
                    <a:p>
                      <a:r>
                        <a:rPr lang="en-US" sz="1100" dirty="0"/>
                        <a:t>New</a:t>
                      </a:r>
                      <a:endParaRPr lang="en-US" sz="1100" b="1" dirty="0"/>
                    </a:p>
                  </a:txBody>
                  <a:tcPr/>
                </a:tc>
                <a:tc>
                  <a:txBody>
                    <a:bodyPr/>
                    <a:lstStyle/>
                    <a:p>
                      <a:pPr algn="ctr"/>
                      <a:r>
                        <a:rPr lang="en-US" sz="1100" dirty="0"/>
                        <a:t>2500</a:t>
                      </a:r>
                      <a:endParaRPr lang="en-US" sz="1100" b="1" dirty="0"/>
                    </a:p>
                  </a:txBody>
                  <a:tcPr/>
                </a:tc>
                <a:extLst>
                  <a:ext uri="{0D108BD9-81ED-4DB2-BD59-A6C34878D82A}">
                    <a16:rowId xmlns:a16="http://schemas.microsoft.com/office/drawing/2014/main" val="10001"/>
                  </a:ext>
                </a:extLst>
              </a:tr>
              <a:tr h="209550">
                <a:tc>
                  <a:txBody>
                    <a:bodyPr/>
                    <a:lstStyle/>
                    <a:p>
                      <a:r>
                        <a:rPr lang="en-US" sz="1100" dirty="0"/>
                        <a:t>Service</a:t>
                      </a:r>
                      <a:endParaRPr lang="en-US" sz="1100" b="1" dirty="0"/>
                    </a:p>
                  </a:txBody>
                  <a:tcPr/>
                </a:tc>
                <a:tc>
                  <a:txBody>
                    <a:bodyPr/>
                    <a:lstStyle/>
                    <a:p>
                      <a:pPr algn="ctr"/>
                      <a:r>
                        <a:rPr lang="en-US" sz="1100" dirty="0"/>
                        <a:t>2500</a:t>
                      </a:r>
                    </a:p>
                    <a:p>
                      <a:pPr algn="ctr"/>
                      <a:r>
                        <a:rPr lang="en-US" sz="1100" dirty="0"/>
                        <a:t>&gt; 10kg 404A</a:t>
                      </a:r>
                      <a:endParaRPr lang="en-US" sz="1100" b="1" dirty="0"/>
                    </a:p>
                  </a:txBody>
                  <a:tcPr/>
                </a:tc>
                <a:extLst>
                  <a:ext uri="{0D108BD9-81ED-4DB2-BD59-A6C34878D82A}">
                    <a16:rowId xmlns:a16="http://schemas.microsoft.com/office/drawing/2014/main" val="10002"/>
                  </a:ext>
                </a:extLst>
              </a:tr>
            </a:tbl>
          </a:graphicData>
        </a:graphic>
      </p:graphicFrame>
      <p:cxnSp>
        <p:nvCxnSpPr>
          <p:cNvPr id="78" name="Straight Arrow Connector 77">
            <a:extLst>
              <a:ext uri="{FF2B5EF4-FFF2-40B4-BE49-F238E27FC236}">
                <a16:creationId xmlns:a16="http://schemas.microsoft.com/office/drawing/2014/main" id="{B1FBB757-3710-4400-8DD5-19A1BAA48423}"/>
              </a:ext>
            </a:extLst>
          </p:cNvPr>
          <p:cNvCxnSpPr>
            <a:cxnSpLocks/>
          </p:cNvCxnSpPr>
          <p:nvPr/>
        </p:nvCxnSpPr>
        <p:spPr>
          <a:xfrm flipH="1" flipV="1">
            <a:off x="6114792" y="5058181"/>
            <a:ext cx="253152" cy="5305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79" name="Table 78">
            <a:extLst>
              <a:ext uri="{FF2B5EF4-FFF2-40B4-BE49-F238E27FC236}">
                <a16:creationId xmlns:a16="http://schemas.microsoft.com/office/drawing/2014/main" id="{9E846E8B-DEF0-4C52-9F49-3E69C9DDE186}"/>
              </a:ext>
            </a:extLst>
          </p:cNvPr>
          <p:cNvGraphicFramePr>
            <a:graphicFrameLocks noGrp="1"/>
          </p:cNvGraphicFramePr>
          <p:nvPr/>
        </p:nvGraphicFramePr>
        <p:xfrm>
          <a:off x="6213886" y="5595037"/>
          <a:ext cx="3694188" cy="1112520"/>
        </p:xfrm>
        <a:graphic>
          <a:graphicData uri="http://schemas.openxmlformats.org/drawingml/2006/table">
            <a:tbl>
              <a:tblPr firstRow="1" bandRow="1">
                <a:tableStyleId>{93296810-A885-4BE3-A3E7-6D5BEEA58F35}</a:tableStyleId>
              </a:tblPr>
              <a:tblGrid>
                <a:gridCol w="2497144">
                  <a:extLst>
                    <a:ext uri="{9D8B030D-6E8A-4147-A177-3AD203B41FA5}">
                      <a16:colId xmlns:a16="http://schemas.microsoft.com/office/drawing/2014/main" val="20000"/>
                    </a:ext>
                  </a:extLst>
                </a:gridCol>
                <a:gridCol w="1197044">
                  <a:extLst>
                    <a:ext uri="{9D8B030D-6E8A-4147-A177-3AD203B41FA5}">
                      <a16:colId xmlns:a16="http://schemas.microsoft.com/office/drawing/2014/main" val="20001"/>
                    </a:ext>
                  </a:extLst>
                </a:gridCol>
              </a:tblGrid>
              <a:tr h="209550">
                <a:tc>
                  <a:txBody>
                    <a:bodyPr/>
                    <a:lstStyle/>
                    <a:p>
                      <a:endParaRPr lang="en-US" sz="1100" b="1" dirty="0"/>
                    </a:p>
                  </a:txBody>
                  <a:tcPr/>
                </a:tc>
                <a:tc>
                  <a:txBody>
                    <a:bodyPr/>
                    <a:lstStyle/>
                    <a:p>
                      <a:pPr algn="ctr"/>
                      <a:r>
                        <a:rPr lang="en-US" sz="1100" dirty="0"/>
                        <a:t>GWP Limit</a:t>
                      </a:r>
                      <a:endParaRPr lang="en-US" sz="1100" b="1" dirty="0"/>
                    </a:p>
                  </a:txBody>
                  <a:tcPr/>
                </a:tc>
                <a:extLst>
                  <a:ext uri="{0D108BD9-81ED-4DB2-BD59-A6C34878D82A}">
                    <a16:rowId xmlns:a16="http://schemas.microsoft.com/office/drawing/2014/main" val="10000"/>
                  </a:ext>
                </a:extLst>
              </a:tr>
              <a:tr h="209550">
                <a:tc>
                  <a:txBody>
                    <a:bodyPr/>
                    <a:lstStyle/>
                    <a:p>
                      <a:r>
                        <a:rPr lang="en-US" sz="1100" dirty="0"/>
                        <a:t>New hermetic &amp; new multi compressor commercial &gt;40kW</a:t>
                      </a:r>
                      <a:endParaRPr lang="en-US" sz="1100" b="1" dirty="0"/>
                    </a:p>
                  </a:txBody>
                  <a:tcPr/>
                </a:tc>
                <a:tc>
                  <a:txBody>
                    <a:bodyPr/>
                    <a:lstStyle/>
                    <a:p>
                      <a:pPr algn="ctr"/>
                      <a:r>
                        <a:rPr lang="en-US" sz="1100" dirty="0"/>
                        <a:t>150</a:t>
                      </a:r>
                      <a:endParaRPr lang="en-US" sz="1100" b="1" dirty="0"/>
                    </a:p>
                  </a:txBody>
                  <a:tcPr anchor="ctr"/>
                </a:tc>
                <a:extLst>
                  <a:ext uri="{0D108BD9-81ED-4DB2-BD59-A6C34878D82A}">
                    <a16:rowId xmlns:a16="http://schemas.microsoft.com/office/drawing/2014/main" val="10001"/>
                  </a:ext>
                </a:extLst>
              </a:tr>
              <a:tr h="209550">
                <a:tc>
                  <a:txBody>
                    <a:bodyPr/>
                    <a:lstStyle/>
                    <a:p>
                      <a:r>
                        <a:rPr lang="en-US" sz="1100" baseline="0" dirty="0"/>
                        <a:t>Primary of cascade in n</a:t>
                      </a:r>
                      <a:r>
                        <a:rPr lang="en-US" sz="1100" dirty="0"/>
                        <a:t>ew multi compressor commercial &gt;40kW</a:t>
                      </a:r>
                      <a:endParaRPr lang="en-US" sz="1100" b="1" dirty="0"/>
                    </a:p>
                  </a:txBody>
                  <a:tcPr/>
                </a:tc>
                <a:tc>
                  <a:txBody>
                    <a:bodyPr/>
                    <a:lstStyle/>
                    <a:p>
                      <a:pPr algn="ctr"/>
                      <a:r>
                        <a:rPr lang="en-US" sz="1100" dirty="0"/>
                        <a:t>1500</a:t>
                      </a:r>
                      <a:endParaRPr lang="en-US" sz="1100" b="1" dirty="0"/>
                    </a:p>
                  </a:txBody>
                  <a:tcPr anchor="ct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A699E9B1-12D8-4B34-81E6-6A092E487F75}"/>
              </a:ext>
            </a:extLst>
          </p:cNvPr>
          <p:cNvSpPr txBox="1"/>
          <p:nvPr/>
        </p:nvSpPr>
        <p:spPr>
          <a:xfrm>
            <a:off x="2960325" y="1921895"/>
            <a:ext cx="543739" cy="261610"/>
          </a:xfrm>
          <a:prstGeom prst="rect">
            <a:avLst/>
          </a:prstGeom>
          <a:noFill/>
        </p:spPr>
        <p:txBody>
          <a:bodyPr wrap="none" rtlCol="0">
            <a:spAutoFit/>
          </a:bodyPr>
          <a:lstStyle/>
          <a:p>
            <a:pPr algn="ctr">
              <a:defRPr/>
            </a:pPr>
            <a:r>
              <a:rPr lang="en-GB" sz="1100" dirty="0">
                <a:solidFill>
                  <a:prstClr val="white"/>
                </a:solidFill>
                <a:latin typeface="Calibri"/>
              </a:rPr>
              <a:t>~2000</a:t>
            </a:r>
            <a:endParaRPr lang="en-US" sz="1100" dirty="0">
              <a:solidFill>
                <a:prstClr val="white"/>
              </a:solidFill>
              <a:latin typeface="Calibri"/>
            </a:endParaRPr>
          </a:p>
        </p:txBody>
      </p:sp>
      <p:sp>
        <p:nvSpPr>
          <p:cNvPr id="53" name="TextBox 52">
            <a:extLst>
              <a:ext uri="{FF2B5EF4-FFF2-40B4-BE49-F238E27FC236}">
                <a16:creationId xmlns:a16="http://schemas.microsoft.com/office/drawing/2014/main" id="{CC0AED4C-F851-42D1-B3E6-C76F2616DEA0}"/>
              </a:ext>
            </a:extLst>
          </p:cNvPr>
          <p:cNvSpPr txBox="1"/>
          <p:nvPr/>
        </p:nvSpPr>
        <p:spPr>
          <a:xfrm>
            <a:off x="3598910" y="2139369"/>
            <a:ext cx="543740" cy="261610"/>
          </a:xfrm>
          <a:prstGeom prst="rect">
            <a:avLst/>
          </a:prstGeom>
          <a:noFill/>
        </p:spPr>
        <p:txBody>
          <a:bodyPr wrap="none" rtlCol="0">
            <a:spAutoFit/>
          </a:bodyPr>
          <a:lstStyle/>
          <a:p>
            <a:pPr algn="ctr">
              <a:defRPr/>
            </a:pPr>
            <a:r>
              <a:rPr lang="en-GB" sz="1100" dirty="0">
                <a:solidFill>
                  <a:prstClr val="white"/>
                </a:solidFill>
                <a:latin typeface="Calibri"/>
              </a:rPr>
              <a:t>~1900</a:t>
            </a:r>
            <a:endParaRPr lang="en-US" sz="1100" dirty="0">
              <a:solidFill>
                <a:prstClr val="white"/>
              </a:solidFill>
              <a:latin typeface="Calibri"/>
            </a:endParaRPr>
          </a:p>
        </p:txBody>
      </p:sp>
      <p:sp>
        <p:nvSpPr>
          <p:cNvPr id="54" name="TextBox 53">
            <a:extLst>
              <a:ext uri="{FF2B5EF4-FFF2-40B4-BE49-F238E27FC236}">
                <a16:creationId xmlns:a16="http://schemas.microsoft.com/office/drawing/2014/main" id="{5251F1F2-AD20-42C0-B4BF-8D8F9EE0A120}"/>
              </a:ext>
            </a:extLst>
          </p:cNvPr>
          <p:cNvSpPr txBox="1"/>
          <p:nvPr/>
        </p:nvSpPr>
        <p:spPr>
          <a:xfrm>
            <a:off x="4658677" y="2976966"/>
            <a:ext cx="543740" cy="261610"/>
          </a:xfrm>
          <a:prstGeom prst="rect">
            <a:avLst/>
          </a:prstGeom>
          <a:noFill/>
        </p:spPr>
        <p:txBody>
          <a:bodyPr wrap="none" rtlCol="0">
            <a:spAutoFit/>
          </a:bodyPr>
          <a:lstStyle/>
          <a:p>
            <a:pPr algn="ctr">
              <a:defRPr/>
            </a:pPr>
            <a:r>
              <a:rPr lang="en-GB" sz="1100" dirty="0">
                <a:solidFill>
                  <a:prstClr val="white"/>
                </a:solidFill>
                <a:latin typeface="Calibri"/>
              </a:rPr>
              <a:t>~1300</a:t>
            </a:r>
            <a:endParaRPr lang="en-US" sz="1100" dirty="0">
              <a:solidFill>
                <a:prstClr val="white"/>
              </a:solidFill>
              <a:latin typeface="Calibri"/>
            </a:endParaRPr>
          </a:p>
        </p:txBody>
      </p:sp>
      <p:sp>
        <p:nvSpPr>
          <p:cNvPr id="55" name="TextBox 54">
            <a:extLst>
              <a:ext uri="{FF2B5EF4-FFF2-40B4-BE49-F238E27FC236}">
                <a16:creationId xmlns:a16="http://schemas.microsoft.com/office/drawing/2014/main" id="{CFCCD07C-68E1-4CFF-BEBD-ABC2002971A3}"/>
              </a:ext>
            </a:extLst>
          </p:cNvPr>
          <p:cNvSpPr txBox="1"/>
          <p:nvPr/>
        </p:nvSpPr>
        <p:spPr>
          <a:xfrm>
            <a:off x="6023221" y="3503115"/>
            <a:ext cx="471604" cy="261610"/>
          </a:xfrm>
          <a:prstGeom prst="rect">
            <a:avLst/>
          </a:prstGeom>
          <a:noFill/>
        </p:spPr>
        <p:txBody>
          <a:bodyPr wrap="none" rtlCol="0">
            <a:spAutoFit/>
          </a:bodyPr>
          <a:lstStyle/>
          <a:p>
            <a:pPr algn="ctr">
              <a:defRPr/>
            </a:pPr>
            <a:r>
              <a:rPr lang="en-GB" sz="1100" dirty="0">
                <a:solidFill>
                  <a:prstClr val="white"/>
                </a:solidFill>
                <a:latin typeface="Calibri"/>
              </a:rPr>
              <a:t>~900</a:t>
            </a:r>
            <a:endParaRPr lang="en-US" sz="1100" dirty="0">
              <a:solidFill>
                <a:prstClr val="white"/>
              </a:solidFill>
              <a:latin typeface="Calibri"/>
            </a:endParaRPr>
          </a:p>
        </p:txBody>
      </p:sp>
      <p:sp>
        <p:nvSpPr>
          <p:cNvPr id="80" name="TextBox 79">
            <a:extLst>
              <a:ext uri="{FF2B5EF4-FFF2-40B4-BE49-F238E27FC236}">
                <a16:creationId xmlns:a16="http://schemas.microsoft.com/office/drawing/2014/main" id="{6FDCA743-00DE-4997-9207-579C0A9AC157}"/>
              </a:ext>
            </a:extLst>
          </p:cNvPr>
          <p:cNvSpPr txBox="1"/>
          <p:nvPr/>
        </p:nvSpPr>
        <p:spPr>
          <a:xfrm>
            <a:off x="7103160" y="3887094"/>
            <a:ext cx="471604" cy="261610"/>
          </a:xfrm>
          <a:prstGeom prst="rect">
            <a:avLst/>
          </a:prstGeom>
          <a:noFill/>
        </p:spPr>
        <p:txBody>
          <a:bodyPr wrap="none" rtlCol="0">
            <a:spAutoFit/>
          </a:bodyPr>
          <a:lstStyle/>
          <a:p>
            <a:pPr algn="ctr">
              <a:defRPr/>
            </a:pPr>
            <a:r>
              <a:rPr lang="en-GB" sz="1100" dirty="0">
                <a:solidFill>
                  <a:prstClr val="white"/>
                </a:solidFill>
                <a:latin typeface="Calibri"/>
              </a:rPr>
              <a:t>~600</a:t>
            </a:r>
            <a:endParaRPr lang="en-US" sz="1100" dirty="0">
              <a:solidFill>
                <a:prstClr val="white"/>
              </a:solidFill>
              <a:latin typeface="Calibri"/>
            </a:endParaRPr>
          </a:p>
        </p:txBody>
      </p:sp>
      <p:sp>
        <p:nvSpPr>
          <p:cNvPr id="81" name="TextBox 80">
            <a:extLst>
              <a:ext uri="{FF2B5EF4-FFF2-40B4-BE49-F238E27FC236}">
                <a16:creationId xmlns:a16="http://schemas.microsoft.com/office/drawing/2014/main" id="{C2189461-49FB-4765-993B-5726A53718BB}"/>
              </a:ext>
            </a:extLst>
          </p:cNvPr>
          <p:cNvSpPr txBox="1"/>
          <p:nvPr/>
        </p:nvSpPr>
        <p:spPr>
          <a:xfrm>
            <a:off x="8655572" y="4149759"/>
            <a:ext cx="471604" cy="261610"/>
          </a:xfrm>
          <a:prstGeom prst="rect">
            <a:avLst/>
          </a:prstGeom>
          <a:noFill/>
        </p:spPr>
        <p:txBody>
          <a:bodyPr wrap="none" rtlCol="0">
            <a:spAutoFit/>
          </a:bodyPr>
          <a:lstStyle/>
          <a:p>
            <a:pPr algn="ctr">
              <a:defRPr/>
            </a:pPr>
            <a:r>
              <a:rPr lang="en-GB" sz="1100" dirty="0">
                <a:solidFill>
                  <a:prstClr val="white"/>
                </a:solidFill>
                <a:latin typeface="Calibri"/>
              </a:rPr>
              <a:t>~500</a:t>
            </a:r>
            <a:endParaRPr lang="en-US" sz="1100" dirty="0">
              <a:solidFill>
                <a:prstClr val="white"/>
              </a:solidFill>
              <a:latin typeface="Calibri"/>
            </a:endParaRPr>
          </a:p>
        </p:txBody>
      </p:sp>
      <p:sp>
        <p:nvSpPr>
          <p:cNvPr id="83" name="TextBox 82">
            <a:extLst>
              <a:ext uri="{FF2B5EF4-FFF2-40B4-BE49-F238E27FC236}">
                <a16:creationId xmlns:a16="http://schemas.microsoft.com/office/drawing/2014/main" id="{EE0E2350-42FD-4216-8C16-B39D7982B513}"/>
              </a:ext>
            </a:extLst>
          </p:cNvPr>
          <p:cNvSpPr txBox="1"/>
          <p:nvPr/>
        </p:nvSpPr>
        <p:spPr>
          <a:xfrm>
            <a:off x="9621406" y="4153742"/>
            <a:ext cx="471604" cy="261610"/>
          </a:xfrm>
          <a:prstGeom prst="rect">
            <a:avLst/>
          </a:prstGeom>
          <a:noFill/>
        </p:spPr>
        <p:txBody>
          <a:bodyPr wrap="none" rtlCol="0">
            <a:spAutoFit/>
          </a:bodyPr>
          <a:lstStyle/>
          <a:p>
            <a:pPr algn="ctr">
              <a:defRPr/>
            </a:pPr>
            <a:r>
              <a:rPr lang="en-GB" sz="1100" dirty="0">
                <a:solidFill>
                  <a:prstClr val="white"/>
                </a:solidFill>
                <a:latin typeface="Calibri"/>
              </a:rPr>
              <a:t>~400</a:t>
            </a:r>
            <a:endParaRPr lang="en-US" sz="1100" dirty="0">
              <a:solidFill>
                <a:prstClr val="white"/>
              </a:solidFill>
              <a:latin typeface="Calibri"/>
            </a:endParaRPr>
          </a:p>
        </p:txBody>
      </p:sp>
      <p:pic>
        <p:nvPicPr>
          <p:cNvPr id="84" name="Picture 83">
            <a:extLst>
              <a:ext uri="{FF2B5EF4-FFF2-40B4-BE49-F238E27FC236}">
                <a16:creationId xmlns:a16="http://schemas.microsoft.com/office/drawing/2014/main" id="{FF3854A9-607C-47C3-B1E6-B455F0136D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7176" y="21981"/>
            <a:ext cx="1540824" cy="1027718"/>
          </a:xfrm>
          <a:prstGeom prst="rect">
            <a:avLst/>
          </a:prstGeom>
        </p:spPr>
      </p:pic>
    </p:spTree>
    <p:extLst>
      <p:ext uri="{BB962C8B-B14F-4D97-AF65-F5344CB8AC3E}">
        <p14:creationId xmlns:p14="http://schemas.microsoft.com/office/powerpoint/2010/main" val="126367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71"/>
                                        </p:tgtEl>
                                        <p:attrNameLst>
                                          <p:attrName>style.visibility</p:attrName>
                                        </p:attrNameLst>
                                      </p:cBhvr>
                                      <p:to>
                                        <p:strVal val="visible"/>
                                      </p:to>
                                    </p:set>
                                    <p:animEffect transition="in" filter="wipe(left)">
                                      <p:cBhvr>
                                        <p:cTn id="11" dur="500"/>
                                        <p:tgtEl>
                                          <p:spTgt spid="71"/>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72"/>
                                        </p:tgtEl>
                                        <p:attrNameLst>
                                          <p:attrName>style.visibility</p:attrName>
                                        </p:attrNameLst>
                                      </p:cBhvr>
                                      <p:to>
                                        <p:strVal val="visible"/>
                                      </p:to>
                                    </p:set>
                                    <p:animEffect transition="in" filter="wipe(left)">
                                      <p:cBhvr>
                                        <p:cTn id="15" dur="500"/>
                                        <p:tgtEl>
                                          <p:spTgt spid="72"/>
                                        </p:tgtEl>
                                      </p:cBhvr>
                                    </p:animEffect>
                                  </p:childTnLst>
                                </p:cTn>
                              </p:par>
                            </p:childTnLst>
                          </p:cTn>
                        </p:par>
                        <p:par>
                          <p:cTn id="16" fill="hold">
                            <p:stCondLst>
                              <p:cond delay="2500"/>
                            </p:stCondLst>
                            <p:childTnLst>
                              <p:par>
                                <p:cTn id="17" presetID="22" presetClass="entr" presetSubtype="8" fill="hold" nodeType="afterEffect">
                                  <p:stCondLst>
                                    <p:cond delay="500"/>
                                  </p:stCondLst>
                                  <p:childTnLst>
                                    <p:set>
                                      <p:cBhvr>
                                        <p:cTn id="18" dur="1" fill="hold">
                                          <p:stCondLst>
                                            <p:cond delay="0"/>
                                          </p:stCondLst>
                                        </p:cTn>
                                        <p:tgtEl>
                                          <p:spTgt spid="73"/>
                                        </p:tgtEl>
                                        <p:attrNameLst>
                                          <p:attrName>style.visibility</p:attrName>
                                        </p:attrNameLst>
                                      </p:cBhvr>
                                      <p:to>
                                        <p:strVal val="visible"/>
                                      </p:to>
                                    </p:set>
                                    <p:animEffect transition="in" filter="wipe(left)">
                                      <p:cBhvr>
                                        <p:cTn id="19" dur="500"/>
                                        <p:tgtEl>
                                          <p:spTgt spid="73"/>
                                        </p:tgtEl>
                                      </p:cBhvr>
                                    </p:animEffect>
                                  </p:childTnLst>
                                </p:cTn>
                              </p:par>
                            </p:childTnLst>
                          </p:cTn>
                        </p:par>
                        <p:par>
                          <p:cTn id="20" fill="hold">
                            <p:stCondLst>
                              <p:cond delay="3500"/>
                            </p:stCondLst>
                            <p:childTnLst>
                              <p:par>
                                <p:cTn id="21" presetID="22" presetClass="entr" presetSubtype="8" fill="hold" nodeType="afterEffect">
                                  <p:stCondLst>
                                    <p:cond delay="50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par>
                          <p:cTn id="24" fill="hold">
                            <p:stCondLst>
                              <p:cond delay="4500"/>
                            </p:stCondLst>
                            <p:childTnLst>
                              <p:par>
                                <p:cTn id="25" presetID="22" presetClass="entr" presetSubtype="8" fill="hold" nodeType="afterEffect">
                                  <p:stCondLst>
                                    <p:cond delay="50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cTn>
                              </p:par>
                            </p:childTnLst>
                          </p:cTn>
                        </p:par>
                        <p:par>
                          <p:cTn id="28" fill="hold">
                            <p:stCondLst>
                              <p:cond delay="5500"/>
                            </p:stCondLst>
                            <p:childTnLst>
                              <p:par>
                                <p:cTn id="29" presetID="22" presetClass="entr" presetSubtype="8" fill="hold" nodeType="afterEffect">
                                  <p:stCondLst>
                                    <p:cond delay="500"/>
                                  </p:stCondLst>
                                  <p:childTnLst>
                                    <p:set>
                                      <p:cBhvr>
                                        <p:cTn id="30" dur="1" fill="hold">
                                          <p:stCondLst>
                                            <p:cond delay="0"/>
                                          </p:stCondLst>
                                        </p:cTn>
                                        <p:tgtEl>
                                          <p:spTgt spid="89"/>
                                        </p:tgtEl>
                                        <p:attrNameLst>
                                          <p:attrName>style.visibility</p:attrName>
                                        </p:attrNameLst>
                                      </p:cBhvr>
                                      <p:to>
                                        <p:strVal val="visible"/>
                                      </p:to>
                                    </p:set>
                                    <p:animEffect transition="in" filter="wipe(left)">
                                      <p:cBhvr>
                                        <p:cTn id="31" dur="500"/>
                                        <p:tgtEl>
                                          <p:spTgt spid="89"/>
                                        </p:tgtEl>
                                      </p:cBhvr>
                                    </p:animEffect>
                                  </p:childTnLst>
                                </p:cTn>
                              </p:par>
                            </p:childTnLst>
                          </p:cTn>
                        </p:par>
                        <p:par>
                          <p:cTn id="32" fill="hold">
                            <p:stCondLst>
                              <p:cond delay="6500"/>
                            </p:stCondLst>
                            <p:childTnLst>
                              <p:par>
                                <p:cTn id="33" presetID="22" presetClass="entr" presetSubtype="8" fill="hold" nodeType="afterEffect">
                                  <p:stCondLst>
                                    <p:cond delay="500"/>
                                  </p:stCondLst>
                                  <p:childTnLst>
                                    <p:set>
                                      <p:cBhvr>
                                        <p:cTn id="34" dur="1" fill="hold">
                                          <p:stCondLst>
                                            <p:cond delay="0"/>
                                          </p:stCondLst>
                                        </p:cTn>
                                        <p:tgtEl>
                                          <p:spTgt spid="76"/>
                                        </p:tgtEl>
                                        <p:attrNameLst>
                                          <p:attrName>style.visibility</p:attrName>
                                        </p:attrNameLst>
                                      </p:cBhvr>
                                      <p:to>
                                        <p:strVal val="visible"/>
                                      </p:to>
                                    </p:set>
                                    <p:animEffect transition="in" filter="wipe(left)">
                                      <p:cBhvr>
                                        <p:cTn id="35" dur="500"/>
                                        <p:tgtEl>
                                          <p:spTgt spid="76"/>
                                        </p:tgtEl>
                                      </p:cBhvr>
                                    </p:animEffect>
                                  </p:childTnLst>
                                </p:cTn>
                              </p:par>
                            </p:childTnLst>
                          </p:cTn>
                        </p:par>
                        <p:par>
                          <p:cTn id="36" fill="hold">
                            <p:stCondLst>
                              <p:cond delay="7500"/>
                            </p:stCondLst>
                            <p:childTnLst>
                              <p:par>
                                <p:cTn id="37" presetID="22" presetClass="entr" presetSubtype="8" fill="hold" nodeType="afterEffect">
                                  <p:stCondLst>
                                    <p:cond delay="500"/>
                                  </p:stCondLst>
                                  <p:childTnLst>
                                    <p:set>
                                      <p:cBhvr>
                                        <p:cTn id="38" dur="1" fill="hold">
                                          <p:stCondLst>
                                            <p:cond delay="0"/>
                                          </p:stCondLst>
                                        </p:cTn>
                                        <p:tgtEl>
                                          <p:spTgt spid="77"/>
                                        </p:tgtEl>
                                        <p:attrNameLst>
                                          <p:attrName>style.visibility</p:attrName>
                                        </p:attrNameLst>
                                      </p:cBhvr>
                                      <p:to>
                                        <p:strVal val="visible"/>
                                      </p:to>
                                    </p:set>
                                    <p:animEffect transition="in" filter="wipe(left)">
                                      <p:cBhvr>
                                        <p:cTn id="39" dur="500"/>
                                        <p:tgtEl>
                                          <p:spTgt spid="77"/>
                                        </p:tgtEl>
                                      </p:cBhvr>
                                    </p:animEffect>
                                  </p:childTnLst>
                                </p:cTn>
                              </p:par>
                            </p:childTnLst>
                          </p:cTn>
                        </p:par>
                        <p:par>
                          <p:cTn id="40" fill="hold">
                            <p:stCondLst>
                              <p:cond delay="8500"/>
                            </p:stCondLst>
                            <p:childTnLst>
                              <p:par>
                                <p:cTn id="41" presetID="22" presetClass="entr" presetSubtype="8" fill="hold" nodeType="afterEffect">
                                  <p:stCondLst>
                                    <p:cond delay="500"/>
                                  </p:stCondLst>
                                  <p:childTnLst>
                                    <p:set>
                                      <p:cBhvr>
                                        <p:cTn id="42" dur="1" fill="hold">
                                          <p:stCondLst>
                                            <p:cond delay="0"/>
                                          </p:stCondLst>
                                        </p:cTn>
                                        <p:tgtEl>
                                          <p:spTgt spid="82"/>
                                        </p:tgtEl>
                                        <p:attrNameLst>
                                          <p:attrName>style.visibility</p:attrName>
                                        </p:attrNameLst>
                                      </p:cBhvr>
                                      <p:to>
                                        <p:strVal val="visible"/>
                                      </p:to>
                                    </p:set>
                                    <p:animEffect transition="in" filter="wipe(left)">
                                      <p:cBhvr>
                                        <p:cTn id="43" dur="500"/>
                                        <p:tgtEl>
                                          <p:spTgt spid="82"/>
                                        </p:tgtEl>
                                      </p:cBhvr>
                                    </p:animEffect>
                                  </p:childTnLst>
                                </p:cTn>
                              </p:par>
                            </p:childTnLst>
                          </p:cTn>
                        </p:par>
                        <p:par>
                          <p:cTn id="44" fill="hold">
                            <p:stCondLst>
                              <p:cond delay="9500"/>
                            </p:stCondLst>
                            <p:childTnLst>
                              <p:par>
                                <p:cTn id="45" presetID="10" presetClass="entr" presetSubtype="0" fill="hold" nodeType="afterEffect">
                                  <p:stCondLst>
                                    <p:cond delay="100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03217" y="1305356"/>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Blip>
                <a:blip r:embed="rId3"/>
              </a:buBlip>
            </a:pPr>
            <a:r>
              <a:rPr lang="en-US" sz="2000" dirty="0">
                <a:solidFill>
                  <a:prstClr val="black"/>
                </a:solidFill>
                <a:latin typeface="ArialMT"/>
                <a:cs typeface="Arial"/>
              </a:rPr>
              <a:t>2018 showed what can happen when quota bites</a:t>
            </a:r>
          </a:p>
          <a:p>
            <a:pPr lvl="1">
              <a:spcAft>
                <a:spcPts val="600"/>
              </a:spcAft>
              <a:buBlip>
                <a:blip r:embed="rId3"/>
              </a:buBlip>
            </a:pPr>
            <a:r>
              <a:rPr lang="en-US" sz="2000" dirty="0">
                <a:solidFill>
                  <a:prstClr val="black"/>
                </a:solidFill>
                <a:latin typeface="ArialMT"/>
                <a:cs typeface="Arial"/>
              </a:rPr>
              <a:t>Virgin 404A ban started</a:t>
            </a:r>
          </a:p>
          <a:p>
            <a:pPr lvl="1">
              <a:spcAft>
                <a:spcPts val="600"/>
              </a:spcAft>
              <a:buBlip>
                <a:blip r:embed="rId3"/>
              </a:buBlip>
            </a:pPr>
            <a:r>
              <a:rPr lang="en-US" sz="2000" dirty="0">
                <a:solidFill>
                  <a:prstClr val="black"/>
                </a:solidFill>
                <a:latin typeface="ArialMT"/>
                <a:cs typeface="Arial"/>
              </a:rPr>
              <a:t>Reclaim 404A can be used but stocks required for whole of EU</a:t>
            </a:r>
          </a:p>
          <a:p>
            <a:pPr lvl="1">
              <a:spcAft>
                <a:spcPts val="600"/>
              </a:spcAft>
              <a:buBlip>
                <a:blip r:embed="rId3"/>
              </a:buBlip>
            </a:pPr>
            <a:r>
              <a:rPr lang="en-US" sz="2000" dirty="0">
                <a:solidFill>
                  <a:prstClr val="black"/>
                </a:solidFill>
                <a:latin typeface="ArialMT"/>
                <a:cs typeface="Arial"/>
              </a:rPr>
              <a:t>Replenish of Reclaim dependent on retrofit or replace existing systems</a:t>
            </a:r>
          </a:p>
          <a:p>
            <a:pPr lvl="1">
              <a:spcAft>
                <a:spcPts val="600"/>
              </a:spcAft>
              <a:buBlip>
                <a:blip r:embed="rId3"/>
              </a:buBlip>
            </a:pPr>
            <a:r>
              <a:rPr lang="en-US" sz="2000" dirty="0">
                <a:solidFill>
                  <a:prstClr val="black"/>
                </a:solidFill>
                <a:latin typeface="ArialMT"/>
                <a:cs typeface="Arial"/>
              </a:rPr>
              <a:t>many R404A systems have not been retrofitted or replaced yet</a:t>
            </a:r>
          </a:p>
          <a:p>
            <a:pPr lvl="1">
              <a:spcAft>
                <a:spcPts val="600"/>
              </a:spcAft>
              <a:buBlip>
                <a:blip r:embed="rId3"/>
              </a:buBlip>
            </a:pPr>
            <a:r>
              <a:rPr lang="en-US" sz="2000" dirty="0">
                <a:solidFill>
                  <a:prstClr val="black"/>
                </a:solidFill>
                <a:latin typeface="ArialMT"/>
                <a:cs typeface="Arial"/>
              </a:rPr>
              <a:t>2021, 2024 major UK quota cuts – UK enforcement working</a:t>
            </a:r>
          </a:p>
          <a:p>
            <a:pPr lvl="1">
              <a:buBlip>
                <a:blip r:embed="rId3"/>
              </a:buBlip>
            </a:pPr>
            <a:endParaRPr lang="en-US" dirty="0">
              <a:solidFill>
                <a:prstClr val="black"/>
              </a:solidFill>
              <a:latin typeface="ArialMT"/>
              <a:cs typeface="Arial"/>
            </a:endParaRPr>
          </a:p>
        </p:txBody>
      </p:sp>
      <p:sp>
        <p:nvSpPr>
          <p:cNvPr id="3" name="Rectangle 2"/>
          <p:cNvSpPr/>
          <p:nvPr/>
        </p:nvSpPr>
        <p:spPr>
          <a:xfrm>
            <a:off x="1842660" y="331585"/>
            <a:ext cx="8562105" cy="1077218"/>
          </a:xfrm>
          <a:prstGeom prst="rect">
            <a:avLst/>
          </a:prstGeom>
        </p:spPr>
        <p:txBody>
          <a:bodyPr wrap="square">
            <a:spAutoFit/>
          </a:bodyPr>
          <a:lstStyle/>
          <a:p>
            <a:r>
              <a:rPr lang="en-IN" sz="3200" dirty="0">
                <a:solidFill>
                  <a:srgbClr val="FFFFFF"/>
                </a:solidFill>
                <a:latin typeface="ArialMT"/>
                <a:cs typeface="Arial"/>
              </a:rPr>
              <a:t>Market Drivers - </a:t>
            </a:r>
            <a:r>
              <a:rPr lang="en-US" sz="2400" dirty="0">
                <a:solidFill>
                  <a:prstClr val="white"/>
                </a:solidFill>
                <a:latin typeface="ArialMT"/>
                <a:cs typeface="Arial"/>
              </a:rPr>
              <a:t>Current product availability and price</a:t>
            </a:r>
            <a:endParaRPr lang="en-US" sz="3200" dirty="0">
              <a:solidFill>
                <a:prstClr val="white"/>
              </a:solidFill>
              <a:latin typeface="ArialMT"/>
              <a:cs typeface="Arial"/>
            </a:endParaRPr>
          </a:p>
          <a:p>
            <a:endParaRPr lang="en-IN" sz="3200" dirty="0">
              <a:solidFill>
                <a:prstClr val="black"/>
              </a:solidFill>
              <a:latin typeface="ArialMT"/>
              <a:cs typeface="Arial"/>
            </a:endParaRPr>
          </a:p>
        </p:txBody>
      </p:sp>
      <p:grpSp>
        <p:nvGrpSpPr>
          <p:cNvPr id="6" name="Group 5">
            <a:extLst>
              <a:ext uri="{FF2B5EF4-FFF2-40B4-BE49-F238E27FC236}">
                <a16:creationId xmlns:a16="http://schemas.microsoft.com/office/drawing/2014/main" id="{1BD5A86E-69A4-4A2B-9C8D-B4BB18306897}"/>
              </a:ext>
            </a:extLst>
          </p:cNvPr>
          <p:cNvGrpSpPr/>
          <p:nvPr/>
        </p:nvGrpSpPr>
        <p:grpSpPr>
          <a:xfrm>
            <a:off x="4311690" y="4365227"/>
            <a:ext cx="3091543" cy="1708249"/>
            <a:chOff x="7054286" y="1581150"/>
            <a:chExt cx="2089714" cy="1154683"/>
          </a:xfrm>
        </p:grpSpPr>
        <p:pic>
          <p:nvPicPr>
            <p:cNvPr id="4" name="Picture 3">
              <a:extLst>
                <a:ext uri="{FF2B5EF4-FFF2-40B4-BE49-F238E27FC236}">
                  <a16:creationId xmlns:a16="http://schemas.microsoft.com/office/drawing/2014/main" id="{049814E5-DCF4-4728-9F30-AEDD2F378BC9}"/>
                </a:ext>
              </a:extLst>
            </p:cNvPr>
            <p:cNvPicPr>
              <a:picLocks noChangeAspect="1"/>
            </p:cNvPicPr>
            <p:nvPr/>
          </p:nvPicPr>
          <p:blipFill>
            <a:blip r:embed="rId4"/>
            <a:stretch>
              <a:fillRect/>
            </a:stretch>
          </p:blipFill>
          <p:spPr>
            <a:xfrm>
              <a:off x="7054286" y="1581150"/>
              <a:ext cx="2089714" cy="1154683"/>
            </a:xfrm>
            <a:prstGeom prst="rect">
              <a:avLst/>
            </a:prstGeom>
          </p:spPr>
        </p:pic>
        <p:pic>
          <p:nvPicPr>
            <p:cNvPr id="5" name="Picture 4">
              <a:extLst>
                <a:ext uri="{FF2B5EF4-FFF2-40B4-BE49-F238E27FC236}">
                  <a16:creationId xmlns:a16="http://schemas.microsoft.com/office/drawing/2014/main" id="{31B2E718-B658-4A08-A5F4-D0EDBEA2A041}"/>
                </a:ext>
              </a:extLst>
            </p:cNvPr>
            <p:cNvPicPr>
              <a:picLocks noChangeAspect="1"/>
            </p:cNvPicPr>
            <p:nvPr/>
          </p:nvPicPr>
          <p:blipFill>
            <a:blip r:embed="rId5"/>
            <a:stretch>
              <a:fillRect/>
            </a:stretch>
          </p:blipFill>
          <p:spPr>
            <a:xfrm>
              <a:off x="8698642" y="2593380"/>
              <a:ext cx="364243" cy="50784"/>
            </a:xfrm>
            <a:prstGeom prst="rect">
              <a:avLst/>
            </a:prstGeom>
          </p:spPr>
        </p:pic>
      </p:grpSp>
    </p:spTree>
    <p:extLst>
      <p:ext uri="{BB962C8B-B14F-4D97-AF65-F5344CB8AC3E}">
        <p14:creationId xmlns:p14="http://schemas.microsoft.com/office/powerpoint/2010/main" val="685258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88104" y="1261633"/>
            <a:ext cx="4820898" cy="22850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buBlip>
                <a:blip r:embed="rId3"/>
              </a:buBlip>
            </a:pPr>
            <a:r>
              <a:rPr lang="en-US" sz="2400" dirty="0">
                <a:solidFill>
                  <a:prstClr val="black"/>
                </a:solidFill>
                <a:latin typeface="ArialMT"/>
                <a:cs typeface="Arial"/>
              </a:rPr>
              <a:t>Sustainability</a:t>
            </a:r>
          </a:p>
          <a:p>
            <a:pPr lvl="1">
              <a:lnSpc>
                <a:spcPct val="110000"/>
              </a:lnSpc>
              <a:spcBef>
                <a:spcPts val="0"/>
              </a:spcBef>
              <a:buBlip>
                <a:blip r:embed="rId3"/>
              </a:buBlip>
            </a:pPr>
            <a:r>
              <a:rPr lang="en-US" sz="2000" dirty="0">
                <a:solidFill>
                  <a:prstClr val="black"/>
                </a:solidFill>
                <a:latin typeface="ArialMT"/>
                <a:cs typeface="Arial"/>
              </a:rPr>
              <a:t>Secure solution for the future      (F-Gas, Kigali)</a:t>
            </a:r>
          </a:p>
          <a:p>
            <a:pPr lvl="1">
              <a:lnSpc>
                <a:spcPct val="110000"/>
              </a:lnSpc>
              <a:spcBef>
                <a:spcPts val="0"/>
              </a:spcBef>
              <a:buBlip>
                <a:blip r:embed="rId3"/>
              </a:buBlip>
            </a:pPr>
            <a:r>
              <a:rPr lang="en-US" sz="2000" dirty="0">
                <a:solidFill>
                  <a:srgbClr val="FF0000"/>
                </a:solidFill>
                <a:latin typeface="ArialMT"/>
                <a:cs typeface="Arial"/>
              </a:rPr>
              <a:t>Very low GWP products, once below 300 GWP the climate impact is all about energy performance.</a:t>
            </a:r>
          </a:p>
        </p:txBody>
      </p:sp>
      <p:sp>
        <p:nvSpPr>
          <p:cNvPr id="3" name="Rectangle 2"/>
          <p:cNvSpPr/>
          <p:nvPr/>
        </p:nvSpPr>
        <p:spPr>
          <a:xfrm>
            <a:off x="1788105" y="331586"/>
            <a:ext cx="8615791" cy="584775"/>
          </a:xfrm>
          <a:prstGeom prst="rect">
            <a:avLst/>
          </a:prstGeom>
        </p:spPr>
        <p:txBody>
          <a:bodyPr wrap="square">
            <a:spAutoFit/>
          </a:bodyPr>
          <a:lstStyle/>
          <a:p>
            <a:r>
              <a:rPr lang="en-IN" sz="3200" dirty="0">
                <a:solidFill>
                  <a:srgbClr val="FFFFFF"/>
                </a:solidFill>
                <a:latin typeface="ArialMT"/>
                <a:cs typeface="Arial"/>
              </a:rPr>
              <a:t>Market Drivers – Sustainability &amp; Safety in Use</a:t>
            </a:r>
            <a:endParaRPr lang="en-IN" sz="3200" dirty="0">
              <a:solidFill>
                <a:prstClr val="black"/>
              </a:solidFill>
              <a:latin typeface="ArialMT"/>
              <a:cs typeface="Arial"/>
            </a:endParaRPr>
          </a:p>
        </p:txBody>
      </p:sp>
      <p:pic>
        <p:nvPicPr>
          <p:cNvPr id="42" name="Picture 41">
            <a:extLst>
              <a:ext uri="{FF2B5EF4-FFF2-40B4-BE49-F238E27FC236}">
                <a16:creationId xmlns:a16="http://schemas.microsoft.com/office/drawing/2014/main" id="{77EF4E31-6D19-495F-8B52-F041E2DB81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003" y="1277909"/>
            <a:ext cx="3885757" cy="2252489"/>
          </a:xfrm>
          <a:prstGeom prst="rect">
            <a:avLst/>
          </a:prstGeom>
        </p:spPr>
      </p:pic>
      <p:pic>
        <p:nvPicPr>
          <p:cNvPr id="43" name="Picture 42">
            <a:extLst>
              <a:ext uri="{FF2B5EF4-FFF2-40B4-BE49-F238E27FC236}">
                <a16:creationId xmlns:a16="http://schemas.microsoft.com/office/drawing/2014/main" id="{257E730E-BC03-487C-9BA4-84E7D4AEAD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9003" y="3757060"/>
            <a:ext cx="3794893" cy="2251412"/>
          </a:xfrm>
          <a:prstGeom prst="rect">
            <a:avLst/>
          </a:prstGeom>
        </p:spPr>
      </p:pic>
      <p:sp>
        <p:nvSpPr>
          <p:cNvPr id="46" name="Content Placeholder 2">
            <a:extLst>
              <a:ext uri="{FF2B5EF4-FFF2-40B4-BE49-F238E27FC236}">
                <a16:creationId xmlns:a16="http://schemas.microsoft.com/office/drawing/2014/main" id="{4CAA476B-A2E3-4414-B4D5-BC0C8854627E}"/>
              </a:ext>
            </a:extLst>
          </p:cNvPr>
          <p:cNvSpPr txBox="1">
            <a:spLocks/>
          </p:cNvSpPr>
          <p:nvPr/>
        </p:nvSpPr>
        <p:spPr>
          <a:xfrm>
            <a:off x="1788104" y="3660009"/>
            <a:ext cx="4820898" cy="24455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buBlip>
                <a:blip r:embed="rId3"/>
              </a:buBlip>
            </a:pPr>
            <a:r>
              <a:rPr lang="en-US" sz="2400" dirty="0">
                <a:solidFill>
                  <a:prstClr val="black"/>
                </a:solidFill>
                <a:latin typeface="ArialMT"/>
                <a:cs typeface="Arial"/>
              </a:rPr>
              <a:t>Safety in use</a:t>
            </a:r>
          </a:p>
          <a:p>
            <a:pPr lvl="1">
              <a:lnSpc>
                <a:spcPct val="110000"/>
              </a:lnSpc>
              <a:spcBef>
                <a:spcPts val="0"/>
              </a:spcBef>
              <a:buBlip>
                <a:blip r:embed="rId3"/>
              </a:buBlip>
            </a:pPr>
            <a:r>
              <a:rPr lang="en-US" sz="2000" dirty="0">
                <a:solidFill>
                  <a:prstClr val="black"/>
                </a:solidFill>
                <a:latin typeface="ArialMT"/>
                <a:cs typeface="Arial"/>
              </a:rPr>
              <a:t>Proven safe to use</a:t>
            </a:r>
          </a:p>
          <a:p>
            <a:pPr lvl="1">
              <a:lnSpc>
                <a:spcPct val="110000"/>
              </a:lnSpc>
              <a:spcBef>
                <a:spcPts val="0"/>
              </a:spcBef>
              <a:buBlip>
                <a:blip r:embed="rId3"/>
              </a:buBlip>
            </a:pPr>
            <a:r>
              <a:rPr lang="en-GB" sz="2000" dirty="0">
                <a:solidFill>
                  <a:prstClr val="black"/>
                </a:solidFill>
                <a:latin typeface="ArialMT"/>
                <a:cs typeface="Arial"/>
              </a:rPr>
              <a:t>A2L C</a:t>
            </a:r>
            <a:r>
              <a:rPr lang="en-US" sz="2000" dirty="0" err="1">
                <a:solidFill>
                  <a:prstClr val="black"/>
                </a:solidFill>
                <a:latin typeface="ArialMT"/>
                <a:cs typeface="Arial"/>
              </a:rPr>
              <a:t>harge</a:t>
            </a:r>
            <a:r>
              <a:rPr lang="en-US" sz="2000" dirty="0">
                <a:solidFill>
                  <a:prstClr val="black"/>
                </a:solidFill>
                <a:latin typeface="ArialMT"/>
                <a:cs typeface="Arial"/>
              </a:rPr>
              <a:t> sizes &gt;50kg allowed under EN378</a:t>
            </a:r>
          </a:p>
          <a:p>
            <a:pPr lvl="1">
              <a:lnSpc>
                <a:spcPct val="110000"/>
              </a:lnSpc>
              <a:spcBef>
                <a:spcPts val="0"/>
              </a:spcBef>
              <a:buBlip>
                <a:blip r:embed="rId3"/>
              </a:buBlip>
            </a:pPr>
            <a:r>
              <a:rPr lang="en-GB" sz="2000" dirty="0">
                <a:solidFill>
                  <a:prstClr val="black"/>
                </a:solidFill>
                <a:latin typeface="ArialMT"/>
                <a:cs typeface="Arial"/>
              </a:rPr>
              <a:t>L</a:t>
            </a:r>
            <a:r>
              <a:rPr lang="en-US" sz="2000" dirty="0" err="1">
                <a:solidFill>
                  <a:prstClr val="black"/>
                </a:solidFill>
                <a:latin typeface="ArialMT"/>
                <a:cs typeface="Arial"/>
              </a:rPr>
              <a:t>arger</a:t>
            </a:r>
            <a:r>
              <a:rPr lang="en-US" sz="2000" dirty="0">
                <a:solidFill>
                  <a:prstClr val="black"/>
                </a:solidFill>
                <a:latin typeface="ArialMT"/>
                <a:cs typeface="Arial"/>
              </a:rPr>
              <a:t> charge sizes possible with appropriate risk assessment</a:t>
            </a:r>
            <a:endParaRPr lang="en-US" dirty="0">
              <a:solidFill>
                <a:prstClr val="black"/>
              </a:solidFill>
              <a:latin typeface="ArialMT"/>
              <a:cs typeface="Arial"/>
            </a:endParaRPr>
          </a:p>
          <a:p>
            <a:pPr>
              <a:lnSpc>
                <a:spcPct val="110000"/>
              </a:lnSpc>
              <a:spcBef>
                <a:spcPts val="0"/>
              </a:spcBef>
              <a:buBlip>
                <a:blip r:embed="rId3"/>
              </a:buBlip>
            </a:pPr>
            <a:endParaRPr lang="en-US" sz="2400" dirty="0">
              <a:solidFill>
                <a:prstClr val="black"/>
              </a:solidFill>
              <a:latin typeface="ArialMT"/>
              <a:cs typeface="Arial"/>
            </a:endParaRPr>
          </a:p>
        </p:txBody>
      </p:sp>
    </p:spTree>
    <p:extLst>
      <p:ext uri="{BB962C8B-B14F-4D97-AF65-F5344CB8AC3E}">
        <p14:creationId xmlns:p14="http://schemas.microsoft.com/office/powerpoint/2010/main" val="4741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1000"/>
                                        <p:tgtEl>
                                          <p:spTgt spid="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4402F9B-9CDA-41FD-BB1B-8586D4E28069}"/>
              </a:ext>
            </a:extLst>
          </p:cNvPr>
          <p:cNvSpPr txBox="1"/>
          <p:nvPr/>
        </p:nvSpPr>
        <p:spPr>
          <a:xfrm>
            <a:off x="1108785" y="3544635"/>
            <a:ext cx="9974425" cy="166526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DAY 1</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THE FUTURE OF REFRIGERANTS</a:t>
            </a:r>
          </a:p>
        </p:txBody>
      </p:sp>
      <p:pic>
        <p:nvPicPr>
          <p:cNvPr id="7" name="Picture 6">
            <a:extLst>
              <a:ext uri="{FF2B5EF4-FFF2-40B4-BE49-F238E27FC236}">
                <a16:creationId xmlns:a16="http://schemas.microsoft.com/office/drawing/2014/main" id="{EA0BBA8D-45A4-41B2-86FF-8EB3224CEB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45855" y="413803"/>
            <a:ext cx="3700283" cy="2468595"/>
          </a:xfrm>
          <a:prstGeom prst="rect">
            <a:avLst/>
          </a:prstGeom>
        </p:spPr>
      </p:pic>
    </p:spTree>
    <p:extLst>
      <p:ext uri="{BB962C8B-B14F-4D97-AF65-F5344CB8AC3E}">
        <p14:creationId xmlns:p14="http://schemas.microsoft.com/office/powerpoint/2010/main" val="1575801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978907" y="1374966"/>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indent="0">
              <a:lnSpc>
                <a:spcPct val="100000"/>
              </a:lnSpc>
              <a:spcBef>
                <a:spcPts val="0"/>
              </a:spcBef>
              <a:spcAft>
                <a:spcPts val="600"/>
              </a:spcAft>
              <a:buNone/>
            </a:pPr>
            <a:r>
              <a:rPr lang="en-US" sz="2000" dirty="0">
                <a:solidFill>
                  <a:prstClr val="black"/>
                </a:solidFill>
                <a:latin typeface="ArialMT"/>
                <a:cs typeface="Arial"/>
              </a:rPr>
              <a:t>The Phasedown will prevent the installation of High GWP Refrigerants. For New Installs End Users Must Consider:</a:t>
            </a:r>
            <a:endParaRPr lang="en-US" sz="1000" dirty="0">
              <a:solidFill>
                <a:prstClr val="black"/>
              </a:solidFill>
              <a:latin typeface="ArialMT"/>
              <a:cs typeface="Arial"/>
            </a:endParaRPr>
          </a:p>
          <a:p>
            <a:pPr marL="87313" lvl="1" indent="0">
              <a:lnSpc>
                <a:spcPct val="100000"/>
              </a:lnSpc>
              <a:spcBef>
                <a:spcPts val="0"/>
              </a:spcBef>
              <a:spcAft>
                <a:spcPts val="600"/>
              </a:spcAft>
              <a:buNone/>
            </a:pPr>
            <a:endParaRPr lang="en-US" sz="1000" dirty="0">
              <a:solidFill>
                <a:prstClr val="black"/>
              </a:solidFill>
              <a:latin typeface="ArialMT"/>
              <a:cs typeface="Arial"/>
            </a:endParaRPr>
          </a:p>
          <a:p>
            <a:pPr lvl="1">
              <a:lnSpc>
                <a:spcPct val="100000"/>
              </a:lnSpc>
              <a:spcBef>
                <a:spcPts val="0"/>
              </a:spcBef>
              <a:spcAft>
                <a:spcPts val="600"/>
              </a:spcAft>
            </a:pPr>
            <a:r>
              <a:rPr lang="en-US" sz="2000" dirty="0">
                <a:solidFill>
                  <a:prstClr val="black"/>
                </a:solidFill>
                <a:latin typeface="ArialMT"/>
                <a:cs typeface="Arial"/>
              </a:rPr>
              <a:t>Availability and cost (initial &amp; ongoing) of new technology</a:t>
            </a:r>
          </a:p>
          <a:p>
            <a:pPr lvl="1">
              <a:lnSpc>
                <a:spcPct val="100000"/>
              </a:lnSpc>
              <a:spcBef>
                <a:spcPts val="0"/>
              </a:spcBef>
              <a:spcAft>
                <a:spcPts val="600"/>
              </a:spcAft>
            </a:pPr>
            <a:r>
              <a:rPr lang="en-US" sz="2000" dirty="0">
                <a:solidFill>
                  <a:prstClr val="black"/>
                </a:solidFill>
                <a:latin typeface="ArialMT"/>
                <a:cs typeface="Arial"/>
              </a:rPr>
              <a:t>Energy performance – Energy efficiency is a key decision factor</a:t>
            </a:r>
          </a:p>
          <a:p>
            <a:pPr lvl="1">
              <a:lnSpc>
                <a:spcPct val="100000"/>
              </a:lnSpc>
              <a:spcBef>
                <a:spcPts val="0"/>
              </a:spcBef>
              <a:spcAft>
                <a:spcPts val="600"/>
              </a:spcAft>
            </a:pPr>
            <a:r>
              <a:rPr lang="en-US" sz="2000" dirty="0">
                <a:solidFill>
                  <a:prstClr val="black"/>
                </a:solidFill>
                <a:latin typeface="ArialMT"/>
                <a:cs typeface="Arial"/>
              </a:rPr>
              <a:t>Ease of design, installation and maintenance</a:t>
            </a:r>
            <a:endParaRPr lang="en-US" sz="1600" dirty="0">
              <a:solidFill>
                <a:prstClr val="black"/>
              </a:solidFill>
              <a:latin typeface="ArialMT"/>
              <a:cs typeface="Arial"/>
            </a:endParaRPr>
          </a:p>
          <a:p>
            <a:pPr lvl="1">
              <a:lnSpc>
                <a:spcPct val="100000"/>
              </a:lnSpc>
              <a:spcBef>
                <a:spcPts val="0"/>
              </a:spcBef>
              <a:spcAft>
                <a:spcPts val="600"/>
              </a:spcAft>
            </a:pPr>
            <a:r>
              <a:rPr lang="en-US" sz="2000" dirty="0">
                <a:solidFill>
                  <a:prstClr val="black"/>
                </a:solidFill>
                <a:latin typeface="ArialMT"/>
                <a:cs typeface="Arial"/>
              </a:rPr>
              <a:t>Example – Cold storage</a:t>
            </a:r>
          </a:p>
          <a:p>
            <a:pPr marL="0" indent="0">
              <a:buNone/>
            </a:pPr>
            <a:endParaRPr lang="en-US" sz="2400" dirty="0">
              <a:solidFill>
                <a:prstClr val="black"/>
              </a:solidFill>
              <a:latin typeface="ArialMT"/>
              <a:cs typeface="Arial"/>
            </a:endParaRPr>
          </a:p>
        </p:txBody>
      </p:sp>
      <p:sp>
        <p:nvSpPr>
          <p:cNvPr id="3" name="Rectangle 2"/>
          <p:cNvSpPr/>
          <p:nvPr/>
        </p:nvSpPr>
        <p:spPr>
          <a:xfrm>
            <a:off x="1842660" y="331586"/>
            <a:ext cx="8562105" cy="584775"/>
          </a:xfrm>
          <a:prstGeom prst="rect">
            <a:avLst/>
          </a:prstGeom>
        </p:spPr>
        <p:txBody>
          <a:bodyPr wrap="square">
            <a:spAutoFit/>
          </a:bodyPr>
          <a:lstStyle/>
          <a:p>
            <a:r>
              <a:rPr lang="en-IN" sz="3200" dirty="0">
                <a:solidFill>
                  <a:srgbClr val="FFFFFF"/>
                </a:solidFill>
                <a:latin typeface="ArialMT"/>
                <a:cs typeface="Arial"/>
              </a:rPr>
              <a:t>Market Drivers – CAPEX &amp; Life Cycle Cost</a:t>
            </a:r>
            <a:endParaRPr lang="en-IN" sz="3200" dirty="0">
              <a:solidFill>
                <a:prstClr val="black"/>
              </a:solidFill>
              <a:latin typeface="ArialMT"/>
              <a:cs typeface="Arial"/>
            </a:endParaRPr>
          </a:p>
        </p:txBody>
      </p:sp>
      <p:grpSp>
        <p:nvGrpSpPr>
          <p:cNvPr id="4" name="Group 3">
            <a:extLst>
              <a:ext uri="{FF2B5EF4-FFF2-40B4-BE49-F238E27FC236}">
                <a16:creationId xmlns:a16="http://schemas.microsoft.com/office/drawing/2014/main" id="{F85ABF92-B8D3-4102-9345-F92C5BF006D5}"/>
              </a:ext>
            </a:extLst>
          </p:cNvPr>
          <p:cNvGrpSpPr/>
          <p:nvPr/>
        </p:nvGrpSpPr>
        <p:grpSpPr>
          <a:xfrm>
            <a:off x="1521707" y="4472547"/>
            <a:ext cx="9144000" cy="1886987"/>
            <a:chOff x="0" y="659512"/>
            <a:chExt cx="9144000" cy="1886987"/>
          </a:xfrm>
        </p:grpSpPr>
        <p:grpSp>
          <p:nvGrpSpPr>
            <p:cNvPr id="5" name="Group 4">
              <a:extLst>
                <a:ext uri="{FF2B5EF4-FFF2-40B4-BE49-F238E27FC236}">
                  <a16:creationId xmlns:a16="http://schemas.microsoft.com/office/drawing/2014/main" id="{337946C8-635F-474E-B57C-9700F91367D5}"/>
                </a:ext>
              </a:extLst>
            </p:cNvPr>
            <p:cNvGrpSpPr/>
            <p:nvPr/>
          </p:nvGrpSpPr>
          <p:grpSpPr>
            <a:xfrm>
              <a:off x="0" y="659512"/>
              <a:ext cx="9144000" cy="1886986"/>
              <a:chOff x="0" y="761102"/>
              <a:chExt cx="9045580" cy="1866676"/>
            </a:xfrm>
          </p:grpSpPr>
          <p:pic>
            <p:nvPicPr>
              <p:cNvPr id="7" name="Picture 6">
                <a:extLst>
                  <a:ext uri="{FF2B5EF4-FFF2-40B4-BE49-F238E27FC236}">
                    <a16:creationId xmlns:a16="http://schemas.microsoft.com/office/drawing/2014/main" id="{D4798329-007C-4AAA-86C9-3CB1FC44FD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0387" y="761102"/>
                <a:ext cx="3015193" cy="1854354"/>
              </a:xfrm>
              <a:prstGeom prst="rect">
                <a:avLst/>
              </a:prstGeom>
            </p:spPr>
          </p:pic>
          <p:pic>
            <p:nvPicPr>
              <p:cNvPr id="8" name="Picture 7">
                <a:extLst>
                  <a:ext uri="{FF2B5EF4-FFF2-40B4-BE49-F238E27FC236}">
                    <a16:creationId xmlns:a16="http://schemas.microsoft.com/office/drawing/2014/main" id="{09EF6AB1-1287-423E-A844-41CE08B2DA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63063"/>
                <a:ext cx="3015193" cy="1864715"/>
              </a:xfrm>
              <a:prstGeom prst="rect">
                <a:avLst/>
              </a:prstGeom>
            </p:spPr>
          </p:pic>
        </p:grpSp>
        <p:pic>
          <p:nvPicPr>
            <p:cNvPr id="6" name="Picture 5">
              <a:extLst>
                <a:ext uri="{FF2B5EF4-FFF2-40B4-BE49-F238E27FC236}">
                  <a16:creationId xmlns:a16="http://schemas.microsoft.com/office/drawing/2014/main" id="{AF91B737-DCE2-41E7-9D9E-18FD9455B4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659513"/>
              <a:ext cx="3058219" cy="1886986"/>
            </a:xfrm>
            <a:prstGeom prst="rect">
              <a:avLst/>
            </a:prstGeom>
          </p:spPr>
        </p:pic>
      </p:grpSp>
    </p:spTree>
    <p:extLst>
      <p:ext uri="{BB962C8B-B14F-4D97-AF65-F5344CB8AC3E}">
        <p14:creationId xmlns:p14="http://schemas.microsoft.com/office/powerpoint/2010/main" val="161729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ADDC-30CB-4E05-ADEE-AD93B3897819}"/>
              </a:ext>
            </a:extLst>
          </p:cNvPr>
          <p:cNvSpPr txBox="1">
            <a:spLocks/>
          </p:cNvSpPr>
          <p:nvPr/>
        </p:nvSpPr>
        <p:spPr>
          <a:xfrm>
            <a:off x="2505945" y="388101"/>
            <a:ext cx="7661207" cy="5370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prstClr val="white"/>
                </a:solidFill>
                <a:latin typeface="Calibri Light"/>
              </a:rPr>
              <a:t>What Do I need from my New Refrigeration System?</a:t>
            </a:r>
            <a:endParaRPr lang="en-US" sz="2700" dirty="0">
              <a:solidFill>
                <a:prstClr val="white"/>
              </a:solidFill>
              <a:latin typeface="Calibri Light"/>
            </a:endParaRPr>
          </a:p>
        </p:txBody>
      </p:sp>
      <p:sp>
        <p:nvSpPr>
          <p:cNvPr id="19" name="TextBox 18">
            <a:extLst>
              <a:ext uri="{FF2B5EF4-FFF2-40B4-BE49-F238E27FC236}">
                <a16:creationId xmlns:a16="http://schemas.microsoft.com/office/drawing/2014/main" id="{091FEA90-1642-48BD-ADCB-09064B2E8DFB}"/>
              </a:ext>
            </a:extLst>
          </p:cNvPr>
          <p:cNvSpPr txBox="1"/>
          <p:nvPr/>
        </p:nvSpPr>
        <p:spPr>
          <a:xfrm>
            <a:off x="3615384" y="1838644"/>
            <a:ext cx="5084313" cy="817245"/>
          </a:xfrm>
          <a:prstGeom prst="roundRect">
            <a:avLst/>
          </a:prstGeom>
          <a:solidFill>
            <a:schemeClr val="accent1">
              <a:lumMod val="60000"/>
              <a:lumOff val="40000"/>
            </a:schemeClr>
          </a:solidFill>
          <a:ln w="38100">
            <a:solidFill>
              <a:srgbClr val="0070C0"/>
            </a:solidFill>
          </a:ln>
          <a:effectLst/>
          <a:scene3d>
            <a:camera prst="orthographicFront"/>
            <a:lightRig rig="threePt" dir="t"/>
          </a:scene3d>
          <a:sp3d>
            <a:bevelT/>
          </a:sp3d>
        </p:spPr>
        <p:txBody>
          <a:bodyPr wrap="square" rtlCol="0">
            <a:spAutoFit/>
          </a:bodyPr>
          <a:lstStyle/>
          <a:p>
            <a:pPr algn="ctr"/>
            <a:r>
              <a:rPr lang="en-US" sz="2100" dirty="0">
                <a:solidFill>
                  <a:prstClr val="black"/>
                </a:solidFill>
                <a:latin typeface="Calibri"/>
              </a:rPr>
              <a:t>Alternative technology choice will depend</a:t>
            </a:r>
          </a:p>
          <a:p>
            <a:pPr algn="ctr"/>
            <a:r>
              <a:rPr lang="en-US" sz="2100" dirty="0">
                <a:solidFill>
                  <a:prstClr val="black"/>
                </a:solidFill>
                <a:latin typeface="Calibri"/>
              </a:rPr>
              <a:t>on a number of factors including:</a:t>
            </a:r>
          </a:p>
        </p:txBody>
      </p:sp>
      <p:sp>
        <p:nvSpPr>
          <p:cNvPr id="21" name="Rectangle: Rounded Corners 20">
            <a:extLst>
              <a:ext uri="{FF2B5EF4-FFF2-40B4-BE49-F238E27FC236}">
                <a16:creationId xmlns:a16="http://schemas.microsoft.com/office/drawing/2014/main" id="{F7EBDD43-C9E3-4E8E-A811-D45A6F1BAF7B}"/>
              </a:ext>
            </a:extLst>
          </p:cNvPr>
          <p:cNvSpPr/>
          <p:nvPr/>
        </p:nvSpPr>
        <p:spPr>
          <a:xfrm>
            <a:off x="3746783" y="4264140"/>
            <a:ext cx="4821517" cy="393284"/>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50" b="1" dirty="0">
                <a:solidFill>
                  <a:srgbClr val="5B9BD5">
                    <a:lumMod val="50000"/>
                  </a:srgbClr>
                </a:solidFill>
                <a:latin typeface="Calibri"/>
              </a:rPr>
              <a:t>Safety</a:t>
            </a:r>
            <a:r>
              <a:rPr lang="en-US" sz="1350" dirty="0">
                <a:solidFill>
                  <a:srgbClr val="5B9BD5">
                    <a:lumMod val="50000"/>
                  </a:srgbClr>
                </a:solidFill>
                <a:latin typeface="Calibri"/>
              </a:rPr>
              <a:t> </a:t>
            </a:r>
            <a:r>
              <a:rPr lang="en-US" sz="1050" dirty="0">
                <a:solidFill>
                  <a:srgbClr val="5B9BD5">
                    <a:lumMod val="50000"/>
                  </a:srgbClr>
                </a:solidFill>
                <a:latin typeface="Calibri"/>
              </a:rPr>
              <a:t>- Lower Flammability, Lower Operating Pressures</a:t>
            </a:r>
            <a:endParaRPr lang="en-US" sz="1350" dirty="0">
              <a:solidFill>
                <a:srgbClr val="5B9BD5">
                  <a:lumMod val="50000"/>
                </a:srgbClr>
              </a:solidFill>
              <a:latin typeface="Calibri"/>
            </a:endParaRPr>
          </a:p>
        </p:txBody>
      </p:sp>
      <p:sp>
        <p:nvSpPr>
          <p:cNvPr id="24" name="Rectangle: Rounded Corners 23">
            <a:extLst>
              <a:ext uri="{FF2B5EF4-FFF2-40B4-BE49-F238E27FC236}">
                <a16:creationId xmlns:a16="http://schemas.microsoft.com/office/drawing/2014/main" id="{E0207D2E-764E-4EA0-9896-9A7160EA2F53}"/>
              </a:ext>
            </a:extLst>
          </p:cNvPr>
          <p:cNvSpPr/>
          <p:nvPr/>
        </p:nvSpPr>
        <p:spPr>
          <a:xfrm>
            <a:off x="3746783" y="2790716"/>
            <a:ext cx="4821517" cy="407520"/>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350" b="1" dirty="0">
                <a:solidFill>
                  <a:srgbClr val="5B9BD5">
                    <a:lumMod val="50000"/>
                  </a:srgbClr>
                </a:solidFill>
                <a:latin typeface="Calibri"/>
              </a:rPr>
              <a:t>Cost</a:t>
            </a:r>
            <a:r>
              <a:rPr lang="en-US" sz="1350" dirty="0">
                <a:solidFill>
                  <a:srgbClr val="5B9BD5">
                    <a:lumMod val="50000"/>
                  </a:srgbClr>
                </a:solidFill>
                <a:latin typeface="Calibri"/>
              </a:rPr>
              <a:t> </a:t>
            </a:r>
            <a:r>
              <a:rPr lang="en-US" sz="1050" dirty="0">
                <a:solidFill>
                  <a:srgbClr val="5B9BD5">
                    <a:lumMod val="50000"/>
                  </a:srgbClr>
                </a:solidFill>
                <a:latin typeface="Calibri"/>
              </a:rPr>
              <a:t>–</a:t>
            </a:r>
            <a:r>
              <a:rPr lang="en-US" sz="1350" dirty="0">
                <a:solidFill>
                  <a:srgbClr val="5B9BD5">
                    <a:lumMod val="50000"/>
                  </a:srgbClr>
                </a:solidFill>
                <a:latin typeface="Calibri"/>
              </a:rPr>
              <a:t> </a:t>
            </a:r>
            <a:r>
              <a:rPr lang="en-US" sz="1050" dirty="0">
                <a:solidFill>
                  <a:srgbClr val="5B9BD5">
                    <a:lumMod val="50000"/>
                  </a:srgbClr>
                </a:solidFill>
                <a:latin typeface="Calibri"/>
              </a:rPr>
              <a:t>Lower CAPEX, Lower OPEX, Lower 10-year Life Cycle Cost</a:t>
            </a:r>
            <a:endParaRPr lang="en-US" sz="1350" dirty="0">
              <a:solidFill>
                <a:srgbClr val="5B9BD5">
                  <a:lumMod val="50000"/>
                </a:srgbClr>
              </a:solidFill>
              <a:latin typeface="Calibri"/>
            </a:endParaRPr>
          </a:p>
        </p:txBody>
      </p:sp>
      <p:sp>
        <p:nvSpPr>
          <p:cNvPr id="25" name="Rectangle: Rounded Corners 24">
            <a:extLst>
              <a:ext uri="{FF2B5EF4-FFF2-40B4-BE49-F238E27FC236}">
                <a16:creationId xmlns:a16="http://schemas.microsoft.com/office/drawing/2014/main" id="{96C1CD1E-0772-42FF-82CB-62BF1CC18F5C}"/>
              </a:ext>
            </a:extLst>
          </p:cNvPr>
          <p:cNvSpPr/>
          <p:nvPr/>
        </p:nvSpPr>
        <p:spPr>
          <a:xfrm>
            <a:off x="3746783" y="3292827"/>
            <a:ext cx="4821517" cy="388850"/>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US" sz="1350" b="1" dirty="0">
                <a:solidFill>
                  <a:srgbClr val="5B9BD5">
                    <a:lumMod val="50000"/>
                  </a:srgbClr>
                </a:solidFill>
                <a:latin typeface="Calibri"/>
              </a:rPr>
              <a:t>Energy Efficiency </a:t>
            </a:r>
            <a:r>
              <a:rPr lang="en-US" sz="1050" dirty="0">
                <a:solidFill>
                  <a:srgbClr val="5B9BD5">
                    <a:lumMod val="50000"/>
                  </a:srgbClr>
                </a:solidFill>
                <a:latin typeface="Calibri"/>
              </a:rPr>
              <a:t>– Lower Operating Costs, Lower Indirect Emissions</a:t>
            </a:r>
            <a:endParaRPr lang="en-US" sz="1350" dirty="0">
              <a:solidFill>
                <a:srgbClr val="5B9BD5">
                  <a:lumMod val="50000"/>
                </a:srgbClr>
              </a:solidFill>
              <a:latin typeface="Calibri"/>
            </a:endParaRPr>
          </a:p>
        </p:txBody>
      </p:sp>
      <p:sp>
        <p:nvSpPr>
          <p:cNvPr id="26" name="Rectangle: Rounded Corners 25">
            <a:extLst>
              <a:ext uri="{FF2B5EF4-FFF2-40B4-BE49-F238E27FC236}">
                <a16:creationId xmlns:a16="http://schemas.microsoft.com/office/drawing/2014/main" id="{5730E5F6-8D64-4B5D-BB32-DEB291139F85}"/>
              </a:ext>
            </a:extLst>
          </p:cNvPr>
          <p:cNvSpPr/>
          <p:nvPr/>
        </p:nvSpPr>
        <p:spPr>
          <a:xfrm>
            <a:off x="3746783" y="4752013"/>
            <a:ext cx="4821517" cy="393284"/>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50" b="1" dirty="0">
                <a:solidFill>
                  <a:srgbClr val="5B9BD5">
                    <a:lumMod val="50000"/>
                  </a:srgbClr>
                </a:solidFill>
                <a:latin typeface="Calibri"/>
              </a:rPr>
              <a:t>Environmental Sustainability </a:t>
            </a:r>
            <a:r>
              <a:rPr lang="en-US" sz="1050" dirty="0">
                <a:solidFill>
                  <a:srgbClr val="5B9BD5">
                    <a:lumMod val="50000"/>
                  </a:srgbClr>
                </a:solidFill>
                <a:latin typeface="Calibri"/>
              </a:rPr>
              <a:t>–Legislation Compliant / Lower Total Emissions</a:t>
            </a:r>
            <a:endParaRPr lang="en-US" sz="1350" dirty="0">
              <a:solidFill>
                <a:srgbClr val="5B9BD5">
                  <a:lumMod val="50000"/>
                </a:srgbClr>
              </a:solidFill>
              <a:latin typeface="Calibri"/>
            </a:endParaRPr>
          </a:p>
        </p:txBody>
      </p:sp>
      <p:sp>
        <p:nvSpPr>
          <p:cNvPr id="27" name="Rectangle: Rounded Corners 26">
            <a:extLst>
              <a:ext uri="{FF2B5EF4-FFF2-40B4-BE49-F238E27FC236}">
                <a16:creationId xmlns:a16="http://schemas.microsoft.com/office/drawing/2014/main" id="{FC255BB5-1010-45B1-8687-99AC46E57092}"/>
              </a:ext>
            </a:extLst>
          </p:cNvPr>
          <p:cNvSpPr/>
          <p:nvPr/>
        </p:nvSpPr>
        <p:spPr>
          <a:xfrm>
            <a:off x="3746783" y="3776266"/>
            <a:ext cx="4821517" cy="393284"/>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50" b="1" dirty="0">
                <a:solidFill>
                  <a:srgbClr val="5B9BD5">
                    <a:lumMod val="50000"/>
                  </a:srgbClr>
                </a:solidFill>
                <a:latin typeface="Calibri"/>
              </a:rPr>
              <a:t>Reliability</a:t>
            </a:r>
            <a:r>
              <a:rPr lang="en-US" sz="1350" dirty="0">
                <a:solidFill>
                  <a:srgbClr val="5B9BD5">
                    <a:lumMod val="50000"/>
                  </a:srgbClr>
                </a:solidFill>
                <a:latin typeface="Calibri"/>
              </a:rPr>
              <a:t> </a:t>
            </a:r>
            <a:r>
              <a:rPr lang="en-US" sz="1050" dirty="0">
                <a:solidFill>
                  <a:srgbClr val="5B9BD5">
                    <a:lumMod val="50000"/>
                  </a:srgbClr>
                </a:solidFill>
                <a:latin typeface="Calibri"/>
              </a:rPr>
              <a:t>- Maximum System Availability, Lowest Impact to Trade</a:t>
            </a:r>
            <a:endParaRPr lang="en-US" sz="1350" dirty="0">
              <a:solidFill>
                <a:srgbClr val="5B9BD5">
                  <a:lumMod val="50000"/>
                </a:srgbClr>
              </a:solidFill>
              <a:latin typeface="Calibri"/>
            </a:endParaRPr>
          </a:p>
        </p:txBody>
      </p:sp>
      <p:sp>
        <p:nvSpPr>
          <p:cNvPr id="28" name="Rectangle: Rounded Corners 27">
            <a:extLst>
              <a:ext uri="{FF2B5EF4-FFF2-40B4-BE49-F238E27FC236}">
                <a16:creationId xmlns:a16="http://schemas.microsoft.com/office/drawing/2014/main" id="{51A28672-2C4D-4222-90D0-C9E0EA6FFFB6}"/>
              </a:ext>
            </a:extLst>
          </p:cNvPr>
          <p:cNvSpPr/>
          <p:nvPr/>
        </p:nvSpPr>
        <p:spPr>
          <a:xfrm>
            <a:off x="3746780" y="5239885"/>
            <a:ext cx="4821516" cy="393284"/>
          </a:xfrm>
          <a:prstGeom prst="round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50" b="1" dirty="0">
                <a:solidFill>
                  <a:srgbClr val="5B9BD5">
                    <a:lumMod val="50000"/>
                  </a:srgbClr>
                </a:solidFill>
                <a:latin typeface="Calibri"/>
              </a:rPr>
              <a:t>System Complexity </a:t>
            </a:r>
            <a:r>
              <a:rPr lang="en-US" sz="1050" dirty="0">
                <a:solidFill>
                  <a:srgbClr val="5B9BD5">
                    <a:lumMod val="50000"/>
                  </a:srgbClr>
                </a:solidFill>
                <a:latin typeface="Calibri"/>
              </a:rPr>
              <a:t>– Ease of Installation, Ease of Maintenance, Lower Costs</a:t>
            </a:r>
            <a:endParaRPr lang="en-US" sz="1350" dirty="0">
              <a:solidFill>
                <a:srgbClr val="5B9BD5">
                  <a:lumMod val="50000"/>
                </a:srgbClr>
              </a:solidFill>
              <a:latin typeface="Calibri"/>
            </a:endParaRPr>
          </a:p>
        </p:txBody>
      </p:sp>
      <p:grpSp>
        <p:nvGrpSpPr>
          <p:cNvPr id="7" name="Group 6">
            <a:extLst>
              <a:ext uri="{FF2B5EF4-FFF2-40B4-BE49-F238E27FC236}">
                <a16:creationId xmlns:a16="http://schemas.microsoft.com/office/drawing/2014/main" id="{9B3619B1-9582-4D43-BC04-D49F87A7FEA5}"/>
              </a:ext>
            </a:extLst>
          </p:cNvPr>
          <p:cNvGrpSpPr/>
          <p:nvPr/>
        </p:nvGrpSpPr>
        <p:grpSpPr>
          <a:xfrm>
            <a:off x="9670485" y="1776987"/>
            <a:ext cx="997517" cy="3721581"/>
            <a:chOff x="7873418" y="1225747"/>
            <a:chExt cx="1275929" cy="4760294"/>
          </a:xfrm>
        </p:grpSpPr>
        <p:pic>
          <p:nvPicPr>
            <p:cNvPr id="31" name="Picture 30">
              <a:extLst>
                <a:ext uri="{FF2B5EF4-FFF2-40B4-BE49-F238E27FC236}">
                  <a16:creationId xmlns:a16="http://schemas.microsoft.com/office/drawing/2014/main" id="{3847B1AB-895B-43E1-84E2-C1772B3B7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418" y="1225747"/>
              <a:ext cx="1270582" cy="952936"/>
            </a:xfrm>
            <a:prstGeom prst="rect">
              <a:avLst/>
            </a:prstGeom>
          </p:spPr>
        </p:pic>
        <p:pic>
          <p:nvPicPr>
            <p:cNvPr id="32" name="Picture 31">
              <a:extLst>
                <a:ext uri="{FF2B5EF4-FFF2-40B4-BE49-F238E27FC236}">
                  <a16:creationId xmlns:a16="http://schemas.microsoft.com/office/drawing/2014/main" id="{B7E27707-EB39-44E9-8D6A-59CFB3296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3418" y="5033106"/>
              <a:ext cx="1270579" cy="952935"/>
            </a:xfrm>
            <a:prstGeom prst="rect">
              <a:avLst/>
            </a:prstGeom>
          </p:spPr>
        </p:pic>
        <p:grpSp>
          <p:nvGrpSpPr>
            <p:cNvPr id="33" name="Group 32">
              <a:extLst>
                <a:ext uri="{FF2B5EF4-FFF2-40B4-BE49-F238E27FC236}">
                  <a16:creationId xmlns:a16="http://schemas.microsoft.com/office/drawing/2014/main" id="{3EA024C8-59A8-4C3C-8530-1C6693931F83}"/>
                </a:ext>
              </a:extLst>
            </p:cNvPr>
            <p:cNvGrpSpPr/>
            <p:nvPr/>
          </p:nvGrpSpPr>
          <p:grpSpPr>
            <a:xfrm>
              <a:off x="7873418" y="2178683"/>
              <a:ext cx="1270579" cy="953983"/>
              <a:chOff x="2743200" y="2209800"/>
              <a:chExt cx="3247625" cy="2438400"/>
            </a:xfrm>
          </p:grpSpPr>
          <p:pic>
            <p:nvPicPr>
              <p:cNvPr id="39" name="Picture 38">
                <a:extLst>
                  <a:ext uri="{FF2B5EF4-FFF2-40B4-BE49-F238E27FC236}">
                    <a16:creationId xmlns:a16="http://schemas.microsoft.com/office/drawing/2014/main" id="{ED8D04A9-7DD0-4246-A30D-9A59EDE335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209"/>
              <a:stretch/>
            </p:blipFill>
            <p:spPr>
              <a:xfrm>
                <a:off x="2743200" y="2209800"/>
                <a:ext cx="3247625" cy="2438400"/>
              </a:xfrm>
              <a:prstGeom prst="rect">
                <a:avLst/>
              </a:prstGeom>
            </p:spPr>
          </p:pic>
          <p:sp>
            <p:nvSpPr>
              <p:cNvPr id="40" name="Freeform: Shape 39">
                <a:extLst>
                  <a:ext uri="{FF2B5EF4-FFF2-40B4-BE49-F238E27FC236}">
                    <a16:creationId xmlns:a16="http://schemas.microsoft.com/office/drawing/2014/main" id="{54B92A2D-D62C-4039-9F45-135BDA2159AA}"/>
                  </a:ext>
                </a:extLst>
              </p:cNvPr>
              <p:cNvSpPr/>
              <p:nvPr/>
            </p:nvSpPr>
            <p:spPr>
              <a:xfrm>
                <a:off x="3790666" y="2756848"/>
                <a:ext cx="1538785" cy="419668"/>
              </a:xfrm>
              <a:custGeom>
                <a:avLst/>
                <a:gdLst>
                  <a:gd name="connsiteX0" fmla="*/ 156949 w 1538785"/>
                  <a:gd name="connsiteY0" fmla="*/ 0 h 409432"/>
                  <a:gd name="connsiteX1" fmla="*/ 0 w 1538785"/>
                  <a:gd name="connsiteY1" fmla="*/ 402609 h 409432"/>
                  <a:gd name="connsiteX2" fmla="*/ 1538785 w 1538785"/>
                  <a:gd name="connsiteY2" fmla="*/ 409432 h 409432"/>
                  <a:gd name="connsiteX3" fmla="*/ 1368188 w 1538785"/>
                  <a:gd name="connsiteY3" fmla="*/ 0 h 409432"/>
                  <a:gd name="connsiteX4" fmla="*/ 156949 w 1538785"/>
                  <a:gd name="connsiteY4" fmla="*/ 0 h 40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785" h="409432">
                    <a:moveTo>
                      <a:pt x="156949" y="0"/>
                    </a:moveTo>
                    <a:lnTo>
                      <a:pt x="0" y="402609"/>
                    </a:lnTo>
                    <a:lnTo>
                      <a:pt x="1538785" y="409432"/>
                    </a:lnTo>
                    <a:lnTo>
                      <a:pt x="1368188" y="0"/>
                    </a:lnTo>
                    <a:lnTo>
                      <a:pt x="156949" y="0"/>
                    </a:lnTo>
                    <a:close/>
                  </a:path>
                </a:pathLst>
              </a:custGeom>
              <a:solidFill>
                <a:srgbClr val="4D7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latin typeface="Calibri"/>
                </a:endParaRPr>
              </a:p>
            </p:txBody>
          </p:sp>
          <p:sp>
            <p:nvSpPr>
              <p:cNvPr id="41" name="Oval 40">
                <a:extLst>
                  <a:ext uri="{FF2B5EF4-FFF2-40B4-BE49-F238E27FC236}">
                    <a16:creationId xmlns:a16="http://schemas.microsoft.com/office/drawing/2014/main" id="{007AE4A2-B8A2-4A5D-8EA0-F64CC7FDFE15}"/>
                  </a:ext>
                </a:extLst>
              </p:cNvPr>
              <p:cNvSpPr/>
              <p:nvPr/>
            </p:nvSpPr>
            <p:spPr>
              <a:xfrm>
                <a:off x="4387755" y="2395182"/>
                <a:ext cx="341194" cy="337782"/>
              </a:xfrm>
              <a:prstGeom prst="ellipse">
                <a:avLst/>
              </a:prstGeom>
              <a:solidFill>
                <a:srgbClr val="518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grpSp>
        <p:pic>
          <p:nvPicPr>
            <p:cNvPr id="35" name="Picture 34">
              <a:extLst>
                <a:ext uri="{FF2B5EF4-FFF2-40B4-BE49-F238E27FC236}">
                  <a16:creationId xmlns:a16="http://schemas.microsoft.com/office/drawing/2014/main" id="{8A292AF9-20F4-4606-8156-94D81B114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3418" y="3129950"/>
              <a:ext cx="1270579" cy="952935"/>
            </a:xfrm>
            <a:prstGeom prst="rect">
              <a:avLst/>
            </a:prstGeom>
          </p:spPr>
        </p:pic>
        <p:pic>
          <p:nvPicPr>
            <p:cNvPr id="36" name="Picture 35">
              <a:extLst>
                <a:ext uri="{FF2B5EF4-FFF2-40B4-BE49-F238E27FC236}">
                  <a16:creationId xmlns:a16="http://schemas.microsoft.com/office/drawing/2014/main" id="{C6B362D9-8C64-46BA-9003-0EC52C8618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3418" y="4076160"/>
              <a:ext cx="1275929" cy="956946"/>
            </a:xfrm>
            <a:prstGeom prst="rect">
              <a:avLst/>
            </a:prstGeom>
          </p:spPr>
        </p:pic>
      </p:grpSp>
    </p:spTree>
    <p:extLst>
      <p:ext uri="{BB962C8B-B14F-4D97-AF65-F5344CB8AC3E}">
        <p14:creationId xmlns:p14="http://schemas.microsoft.com/office/powerpoint/2010/main" val="148167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par>
                          <p:cTn id="20" fill="hold">
                            <p:stCondLst>
                              <p:cond delay="5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6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BF362-A01F-4EB6-A5E0-D7DA3DAFB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285" y="3346178"/>
            <a:ext cx="1969094" cy="2221063"/>
          </a:xfrm>
          <a:prstGeom prst="rect">
            <a:avLst/>
          </a:prstGeom>
        </p:spPr>
      </p:pic>
      <p:pic>
        <p:nvPicPr>
          <p:cNvPr id="5" name="Picture 4">
            <a:extLst>
              <a:ext uri="{FF2B5EF4-FFF2-40B4-BE49-F238E27FC236}">
                <a16:creationId xmlns:a16="http://schemas.microsoft.com/office/drawing/2014/main" id="{CE557CE4-E142-4714-B814-4809BDC7B1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2308" l="4231" r="98077">
                        <a14:foregroundMark x1="7308" y1="37692" x2="7308" y2="37692"/>
                        <a14:foregroundMark x1="4231" y1="33462" x2="4231" y2="33462"/>
                        <a14:foregroundMark x1="35000" y1="8462" x2="35000" y2="8462"/>
                        <a14:foregroundMark x1="45000" y1="6538" x2="45000" y2="6538"/>
                        <a14:foregroundMark x1="93846" y1="33077" x2="93846" y2="33077"/>
                        <a14:foregroundMark x1="98077" y1="52692" x2="98077" y2="52692"/>
                        <a14:foregroundMark x1="33077" y1="84231" x2="33077" y2="84231"/>
                        <a14:foregroundMark x1="21154" y1="90385" x2="21154" y2="90385"/>
                        <a14:foregroundMark x1="37692" y1="77692" x2="37692" y2="77692"/>
                        <a14:foregroundMark x1="16538" y1="92308" x2="16538" y2="92308"/>
                      </a14:backgroundRemoval>
                    </a14:imgEffect>
                  </a14:imgLayer>
                </a14:imgProps>
              </a:ext>
              <a:ext uri="{28A0092B-C50C-407E-A947-70E740481C1C}">
                <a14:useLocalDpi xmlns:a14="http://schemas.microsoft.com/office/drawing/2010/main" val="0"/>
              </a:ext>
            </a:extLst>
          </a:blip>
          <a:stretch>
            <a:fillRect/>
          </a:stretch>
        </p:blipFill>
        <p:spPr>
          <a:xfrm rot="20338796">
            <a:off x="6237889" y="1884289"/>
            <a:ext cx="1521686" cy="1521686"/>
          </a:xfrm>
          <a:prstGeom prst="rect">
            <a:avLst/>
          </a:prstGeom>
        </p:spPr>
      </p:pic>
      <p:pic>
        <p:nvPicPr>
          <p:cNvPr id="6" name="Picture 5">
            <a:extLst>
              <a:ext uri="{FF2B5EF4-FFF2-40B4-BE49-F238E27FC236}">
                <a16:creationId xmlns:a16="http://schemas.microsoft.com/office/drawing/2014/main" id="{B75C0B21-AB5A-4B64-8B9E-004B5DC2E5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2308" l="4231" r="98077">
                        <a14:foregroundMark x1="7308" y1="37692" x2="7308" y2="37692"/>
                        <a14:foregroundMark x1="4231" y1="33462" x2="4231" y2="33462"/>
                        <a14:foregroundMark x1="35000" y1="8462" x2="35000" y2="8462"/>
                        <a14:foregroundMark x1="45000" y1="6538" x2="45000" y2="6538"/>
                        <a14:foregroundMark x1="93846" y1="33077" x2="93846" y2="33077"/>
                        <a14:foregroundMark x1="98077" y1="52692" x2="98077" y2="52692"/>
                        <a14:foregroundMark x1="33077" y1="84231" x2="33077" y2="84231"/>
                        <a14:foregroundMark x1="21154" y1="90385" x2="21154" y2="90385"/>
                        <a14:foregroundMark x1="37692" y1="77692" x2="37692" y2="77692"/>
                        <a14:foregroundMark x1="16538" y1="92308" x2="16538" y2="92308"/>
                      </a14:backgroundRemoval>
                    </a14:imgEffect>
                  </a14:imgLayer>
                </a14:imgProps>
              </a:ext>
              <a:ext uri="{28A0092B-C50C-407E-A947-70E740481C1C}">
                <a14:useLocalDpi xmlns:a14="http://schemas.microsoft.com/office/drawing/2010/main" val="0"/>
              </a:ext>
            </a:extLst>
          </a:blip>
          <a:stretch>
            <a:fillRect/>
          </a:stretch>
        </p:blipFill>
        <p:spPr>
          <a:xfrm rot="3837760">
            <a:off x="7663954" y="3695863"/>
            <a:ext cx="1521686" cy="1521686"/>
          </a:xfrm>
          <a:prstGeom prst="rect">
            <a:avLst/>
          </a:prstGeom>
        </p:spPr>
      </p:pic>
      <p:pic>
        <p:nvPicPr>
          <p:cNvPr id="7" name="Picture 6">
            <a:extLst>
              <a:ext uri="{FF2B5EF4-FFF2-40B4-BE49-F238E27FC236}">
                <a16:creationId xmlns:a16="http://schemas.microsoft.com/office/drawing/2014/main" id="{21E3EFAE-7EEE-4905-9D1F-9021B79EFC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2308" l="4231" r="98077">
                        <a14:foregroundMark x1="7308" y1="37692" x2="7308" y2="37692"/>
                        <a14:foregroundMark x1="4231" y1="33462" x2="4231" y2="33462"/>
                        <a14:foregroundMark x1="35000" y1="8462" x2="35000" y2="8462"/>
                        <a14:foregroundMark x1="45000" y1="6538" x2="45000" y2="6538"/>
                        <a14:foregroundMark x1="93846" y1="33077" x2="93846" y2="33077"/>
                        <a14:foregroundMark x1="98077" y1="52692" x2="98077" y2="52692"/>
                        <a14:foregroundMark x1="33077" y1="84231" x2="33077" y2="84231"/>
                        <a14:foregroundMark x1="21154" y1="90385" x2="21154" y2="90385"/>
                        <a14:foregroundMark x1="37692" y1="77692" x2="37692" y2="77692"/>
                        <a14:foregroundMark x1="16538" y1="92308" x2="16538" y2="92308"/>
                      </a14:backgroundRemoval>
                    </a14:imgEffect>
                  </a14:imgLayer>
                </a14:imgProps>
              </a:ext>
              <a:ext uri="{28A0092B-C50C-407E-A947-70E740481C1C}">
                <a14:useLocalDpi xmlns:a14="http://schemas.microsoft.com/office/drawing/2010/main" val="0"/>
              </a:ext>
            </a:extLst>
          </a:blip>
          <a:stretch>
            <a:fillRect/>
          </a:stretch>
        </p:blipFill>
        <p:spPr>
          <a:xfrm rot="1021427">
            <a:off x="7631770" y="2286652"/>
            <a:ext cx="1521686" cy="1521686"/>
          </a:xfrm>
          <a:prstGeom prst="rect">
            <a:avLst/>
          </a:prstGeom>
        </p:spPr>
      </p:pic>
      <p:pic>
        <p:nvPicPr>
          <p:cNvPr id="8" name="Picture 7">
            <a:extLst>
              <a:ext uri="{FF2B5EF4-FFF2-40B4-BE49-F238E27FC236}">
                <a16:creationId xmlns:a16="http://schemas.microsoft.com/office/drawing/2014/main" id="{82170477-E4F8-49F0-9EDF-F0D52EA722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2308" l="4231" r="98077">
                        <a14:foregroundMark x1="7308" y1="37692" x2="7308" y2="37692"/>
                        <a14:foregroundMark x1="4231" y1="33462" x2="4231" y2="33462"/>
                        <a14:foregroundMark x1="35000" y1="8462" x2="35000" y2="8462"/>
                        <a14:foregroundMark x1="45000" y1="6538" x2="45000" y2="6538"/>
                        <a14:foregroundMark x1="93846" y1="33077" x2="93846" y2="33077"/>
                        <a14:foregroundMark x1="98077" y1="52692" x2="98077" y2="52692"/>
                        <a14:foregroundMark x1="33077" y1="84231" x2="33077" y2="84231"/>
                        <a14:foregroundMark x1="21154" y1="90385" x2="21154" y2="90385"/>
                        <a14:foregroundMark x1="37692" y1="77692" x2="37692" y2="77692"/>
                        <a14:foregroundMark x1="16538" y1="92308" x2="16538" y2="92308"/>
                      </a14:backgroundRemoval>
                    </a14:imgEffect>
                  </a14:imgLayer>
                </a14:imgProps>
              </a:ext>
              <a:ext uri="{28A0092B-C50C-407E-A947-70E740481C1C}">
                <a14:useLocalDpi xmlns:a14="http://schemas.microsoft.com/office/drawing/2010/main" val="0"/>
              </a:ext>
            </a:extLst>
          </a:blip>
          <a:stretch>
            <a:fillRect/>
          </a:stretch>
        </p:blipFill>
        <p:spPr>
          <a:xfrm rot="1261204" flipH="1">
            <a:off x="4486933" y="1747441"/>
            <a:ext cx="1521686" cy="1521686"/>
          </a:xfrm>
          <a:prstGeom prst="rect">
            <a:avLst/>
          </a:prstGeom>
        </p:spPr>
      </p:pic>
      <p:pic>
        <p:nvPicPr>
          <p:cNvPr id="9" name="Picture 8">
            <a:extLst>
              <a:ext uri="{FF2B5EF4-FFF2-40B4-BE49-F238E27FC236}">
                <a16:creationId xmlns:a16="http://schemas.microsoft.com/office/drawing/2014/main" id="{F66BD478-4332-4342-8D34-2154A333F7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2308" l="4231" r="98077">
                        <a14:foregroundMark x1="7308" y1="37692" x2="7308" y2="37692"/>
                        <a14:foregroundMark x1="4231" y1="33462" x2="4231" y2="33462"/>
                        <a14:foregroundMark x1="35000" y1="8462" x2="35000" y2="8462"/>
                        <a14:foregroundMark x1="45000" y1="6538" x2="45000" y2="6538"/>
                        <a14:foregroundMark x1="93846" y1="33077" x2="93846" y2="33077"/>
                        <a14:foregroundMark x1="98077" y1="52692" x2="98077" y2="52692"/>
                        <a14:foregroundMark x1="33077" y1="84231" x2="33077" y2="84231"/>
                        <a14:foregroundMark x1="21154" y1="90385" x2="21154" y2="90385"/>
                        <a14:foregroundMark x1="37692" y1="77692" x2="37692" y2="77692"/>
                        <a14:foregroundMark x1="16538" y1="92308" x2="16538" y2="92308"/>
                      </a14:backgroundRemoval>
                    </a14:imgEffect>
                  </a14:imgLayer>
                </a14:imgProps>
              </a:ext>
              <a:ext uri="{28A0092B-C50C-407E-A947-70E740481C1C}">
                <a14:useLocalDpi xmlns:a14="http://schemas.microsoft.com/office/drawing/2010/main" val="0"/>
              </a:ext>
            </a:extLst>
          </a:blip>
          <a:stretch>
            <a:fillRect/>
          </a:stretch>
        </p:blipFill>
        <p:spPr>
          <a:xfrm rot="17762240" flipH="1">
            <a:off x="3201985" y="3788794"/>
            <a:ext cx="1521686" cy="1521686"/>
          </a:xfrm>
          <a:prstGeom prst="rect">
            <a:avLst/>
          </a:prstGeom>
        </p:spPr>
      </p:pic>
      <p:pic>
        <p:nvPicPr>
          <p:cNvPr id="10" name="Picture 9">
            <a:extLst>
              <a:ext uri="{FF2B5EF4-FFF2-40B4-BE49-F238E27FC236}">
                <a16:creationId xmlns:a16="http://schemas.microsoft.com/office/drawing/2014/main" id="{2CB1F8EE-3D81-49DD-B7E7-8F46F6492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2308" l="4231" r="98077">
                        <a14:foregroundMark x1="7308" y1="37692" x2="7308" y2="37692"/>
                        <a14:foregroundMark x1="4231" y1="33462" x2="4231" y2="33462"/>
                        <a14:foregroundMark x1="35000" y1="8462" x2="35000" y2="8462"/>
                        <a14:foregroundMark x1="45000" y1="6538" x2="45000" y2="6538"/>
                        <a14:foregroundMark x1="93846" y1="33077" x2="93846" y2="33077"/>
                        <a14:foregroundMark x1="98077" y1="52692" x2="98077" y2="52692"/>
                        <a14:foregroundMark x1="33077" y1="84231" x2="33077" y2="84231"/>
                        <a14:foregroundMark x1="21154" y1="90385" x2="21154" y2="90385"/>
                        <a14:foregroundMark x1="37692" y1="77692" x2="37692" y2="77692"/>
                        <a14:foregroundMark x1="16538" y1="92308" x2="16538" y2="92308"/>
                      </a14:backgroundRemoval>
                    </a14:imgEffect>
                  </a14:imgLayer>
                </a14:imgProps>
              </a:ext>
              <a:ext uri="{28A0092B-C50C-407E-A947-70E740481C1C}">
                <a14:useLocalDpi xmlns:a14="http://schemas.microsoft.com/office/drawing/2010/main" val="0"/>
              </a:ext>
            </a:extLst>
          </a:blip>
          <a:stretch>
            <a:fillRect/>
          </a:stretch>
        </p:blipFill>
        <p:spPr>
          <a:xfrm rot="20578573" flipH="1">
            <a:off x="3093052" y="2270116"/>
            <a:ext cx="1521686" cy="1521686"/>
          </a:xfrm>
          <a:prstGeom prst="rect">
            <a:avLst/>
          </a:prstGeom>
        </p:spPr>
      </p:pic>
      <p:pic>
        <p:nvPicPr>
          <p:cNvPr id="11" name="Picture 10">
            <a:extLst>
              <a:ext uri="{FF2B5EF4-FFF2-40B4-BE49-F238E27FC236}">
                <a16:creationId xmlns:a16="http://schemas.microsoft.com/office/drawing/2014/main" id="{08829F81-298A-4384-8172-145C894C117C}"/>
              </a:ext>
            </a:extLst>
          </p:cNvPr>
          <p:cNvPicPr>
            <a:picLocks noChangeAspect="1"/>
          </p:cNvPicPr>
          <p:nvPr/>
        </p:nvPicPr>
        <p:blipFill>
          <a:blip r:embed="rId5"/>
          <a:stretch>
            <a:fillRect/>
          </a:stretch>
        </p:blipFill>
        <p:spPr>
          <a:xfrm rot="20279493">
            <a:off x="8114299" y="3972069"/>
            <a:ext cx="792902" cy="861021"/>
          </a:xfrm>
          <a:prstGeom prst="rect">
            <a:avLst/>
          </a:prstGeom>
        </p:spPr>
      </p:pic>
      <p:pic>
        <p:nvPicPr>
          <p:cNvPr id="12" name="Picture 11">
            <a:extLst>
              <a:ext uri="{FF2B5EF4-FFF2-40B4-BE49-F238E27FC236}">
                <a16:creationId xmlns:a16="http://schemas.microsoft.com/office/drawing/2014/main" id="{E56BBCF2-7C3B-433B-A026-F3BE0D1947B1}"/>
              </a:ext>
            </a:extLst>
          </p:cNvPr>
          <p:cNvPicPr>
            <a:picLocks noChangeAspect="1"/>
          </p:cNvPicPr>
          <p:nvPr/>
        </p:nvPicPr>
        <p:blipFill>
          <a:blip r:embed="rId6"/>
          <a:stretch>
            <a:fillRect/>
          </a:stretch>
        </p:blipFill>
        <p:spPr>
          <a:xfrm rot="17986024">
            <a:off x="3304303" y="4181970"/>
            <a:ext cx="1106396" cy="608139"/>
          </a:xfrm>
          <a:prstGeom prst="rect">
            <a:avLst/>
          </a:prstGeom>
        </p:spPr>
      </p:pic>
      <p:pic>
        <p:nvPicPr>
          <p:cNvPr id="13" name="Picture 12">
            <a:extLst>
              <a:ext uri="{FF2B5EF4-FFF2-40B4-BE49-F238E27FC236}">
                <a16:creationId xmlns:a16="http://schemas.microsoft.com/office/drawing/2014/main" id="{4A50504F-47FF-4E8D-9BA3-F40015189DDF}"/>
              </a:ext>
            </a:extLst>
          </p:cNvPr>
          <p:cNvPicPr>
            <a:picLocks noChangeAspect="1"/>
          </p:cNvPicPr>
          <p:nvPr/>
        </p:nvPicPr>
        <p:blipFill>
          <a:blip r:embed="rId7"/>
          <a:stretch>
            <a:fillRect/>
          </a:stretch>
        </p:blipFill>
        <p:spPr>
          <a:xfrm>
            <a:off x="6534380" y="2148013"/>
            <a:ext cx="872819" cy="739472"/>
          </a:xfrm>
          <a:prstGeom prst="rect">
            <a:avLst/>
          </a:prstGeom>
        </p:spPr>
      </p:pic>
      <p:pic>
        <p:nvPicPr>
          <p:cNvPr id="14" name="Picture 13">
            <a:extLst>
              <a:ext uri="{FF2B5EF4-FFF2-40B4-BE49-F238E27FC236}">
                <a16:creationId xmlns:a16="http://schemas.microsoft.com/office/drawing/2014/main" id="{6C765EC2-B5C4-4A90-98FD-D123D7370FFC}"/>
              </a:ext>
            </a:extLst>
          </p:cNvPr>
          <p:cNvPicPr>
            <a:picLocks noChangeAspect="1"/>
          </p:cNvPicPr>
          <p:nvPr/>
        </p:nvPicPr>
        <p:blipFill>
          <a:blip r:embed="rId8"/>
          <a:stretch>
            <a:fillRect/>
          </a:stretch>
        </p:blipFill>
        <p:spPr>
          <a:xfrm rot="19806333">
            <a:off x="3330717" y="2561601"/>
            <a:ext cx="1000415" cy="620412"/>
          </a:xfrm>
          <a:prstGeom prst="rect">
            <a:avLst/>
          </a:prstGeom>
        </p:spPr>
      </p:pic>
      <p:pic>
        <p:nvPicPr>
          <p:cNvPr id="16" name="Picture 15">
            <a:extLst>
              <a:ext uri="{FF2B5EF4-FFF2-40B4-BE49-F238E27FC236}">
                <a16:creationId xmlns:a16="http://schemas.microsoft.com/office/drawing/2014/main" id="{26A43626-CE5F-4702-9F63-7500857D3431}"/>
              </a:ext>
            </a:extLst>
          </p:cNvPr>
          <p:cNvPicPr>
            <a:picLocks noChangeAspect="1"/>
          </p:cNvPicPr>
          <p:nvPr/>
        </p:nvPicPr>
        <p:blipFill>
          <a:blip r:embed="rId9"/>
          <a:stretch>
            <a:fillRect/>
          </a:stretch>
        </p:blipFill>
        <p:spPr>
          <a:xfrm rot="921651">
            <a:off x="4786648" y="2076862"/>
            <a:ext cx="978912" cy="600182"/>
          </a:xfrm>
          <a:prstGeom prst="rect">
            <a:avLst/>
          </a:prstGeom>
        </p:spPr>
      </p:pic>
      <p:pic>
        <p:nvPicPr>
          <p:cNvPr id="17" name="Picture 16">
            <a:extLst>
              <a:ext uri="{FF2B5EF4-FFF2-40B4-BE49-F238E27FC236}">
                <a16:creationId xmlns:a16="http://schemas.microsoft.com/office/drawing/2014/main" id="{C22681F9-29A2-42CB-BB36-0C84D3C0F163}"/>
              </a:ext>
            </a:extLst>
          </p:cNvPr>
          <p:cNvPicPr>
            <a:picLocks noChangeAspect="1"/>
          </p:cNvPicPr>
          <p:nvPr/>
        </p:nvPicPr>
        <p:blipFill>
          <a:blip r:embed="rId10"/>
          <a:stretch>
            <a:fillRect/>
          </a:stretch>
        </p:blipFill>
        <p:spPr>
          <a:xfrm rot="2008002">
            <a:off x="7881166" y="2655609"/>
            <a:ext cx="1139996" cy="550474"/>
          </a:xfrm>
          <a:prstGeom prst="rect">
            <a:avLst/>
          </a:prstGeom>
        </p:spPr>
      </p:pic>
      <p:sp>
        <p:nvSpPr>
          <p:cNvPr id="18" name="Title 1">
            <a:extLst>
              <a:ext uri="{FF2B5EF4-FFF2-40B4-BE49-F238E27FC236}">
                <a16:creationId xmlns:a16="http://schemas.microsoft.com/office/drawing/2014/main" id="{98DDDA0D-CF7E-4410-A702-8BE45E3CD353}"/>
              </a:ext>
            </a:extLst>
          </p:cNvPr>
          <p:cNvSpPr txBox="1">
            <a:spLocks/>
          </p:cNvSpPr>
          <p:nvPr/>
        </p:nvSpPr>
        <p:spPr>
          <a:xfrm>
            <a:off x="2968874" y="440968"/>
            <a:ext cx="6254253" cy="537014"/>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00" b="1" dirty="0">
                <a:solidFill>
                  <a:prstClr val="white"/>
                </a:solidFill>
                <a:latin typeface="Calibri Light"/>
              </a:rPr>
              <a:t>Why should I choose A2L refrigerants? </a:t>
            </a:r>
            <a:endParaRPr lang="en-US" sz="2700" b="1" dirty="0">
              <a:solidFill>
                <a:prstClr val="white"/>
              </a:solidFill>
              <a:latin typeface="Calibri Light"/>
            </a:endParaRPr>
          </a:p>
        </p:txBody>
      </p:sp>
      <p:sp>
        <p:nvSpPr>
          <p:cNvPr id="19" name="Oval 18">
            <a:extLst>
              <a:ext uri="{FF2B5EF4-FFF2-40B4-BE49-F238E27FC236}">
                <a16:creationId xmlns:a16="http://schemas.microsoft.com/office/drawing/2014/main" id="{CA6098D1-8F58-4397-A691-1370C00F63CC}"/>
              </a:ext>
            </a:extLst>
          </p:cNvPr>
          <p:cNvSpPr/>
          <p:nvPr/>
        </p:nvSpPr>
        <p:spPr>
          <a:xfrm>
            <a:off x="5849237" y="3860778"/>
            <a:ext cx="366823" cy="589247"/>
          </a:xfrm>
          <a:prstGeom prst="ellipse">
            <a:avLst/>
          </a:prstGeom>
          <a:solidFill>
            <a:srgbClr val="FFF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0" name="Freeform: Shape 19">
            <a:extLst>
              <a:ext uri="{FF2B5EF4-FFF2-40B4-BE49-F238E27FC236}">
                <a16:creationId xmlns:a16="http://schemas.microsoft.com/office/drawing/2014/main" id="{113E8F45-7B32-4084-BAF2-1AA8FBCA56A2}"/>
              </a:ext>
            </a:extLst>
          </p:cNvPr>
          <p:cNvSpPr/>
          <p:nvPr/>
        </p:nvSpPr>
        <p:spPr>
          <a:xfrm>
            <a:off x="6375524" y="4051548"/>
            <a:ext cx="325602" cy="366302"/>
          </a:xfrm>
          <a:custGeom>
            <a:avLst/>
            <a:gdLst>
              <a:gd name="connsiteX0" fmla="*/ 0 w 434136"/>
              <a:gd name="connsiteY0" fmla="*/ 268622 h 488403"/>
              <a:gd name="connsiteX1" fmla="*/ 8140 w 434136"/>
              <a:gd name="connsiteY1" fmla="*/ 333742 h 488403"/>
              <a:gd name="connsiteX2" fmla="*/ 29847 w 434136"/>
              <a:gd name="connsiteY2" fmla="*/ 385296 h 488403"/>
              <a:gd name="connsiteX3" fmla="*/ 48840 w 434136"/>
              <a:gd name="connsiteY3" fmla="*/ 431423 h 488403"/>
              <a:gd name="connsiteX4" fmla="*/ 65120 w 434136"/>
              <a:gd name="connsiteY4" fmla="*/ 453130 h 488403"/>
              <a:gd name="connsiteX5" fmla="*/ 84114 w 434136"/>
              <a:gd name="connsiteY5" fmla="*/ 477550 h 488403"/>
              <a:gd name="connsiteX6" fmla="*/ 113961 w 434136"/>
              <a:gd name="connsiteY6" fmla="*/ 455843 h 488403"/>
              <a:gd name="connsiteX7" fmla="*/ 168228 w 434136"/>
              <a:gd name="connsiteY7" fmla="*/ 453130 h 488403"/>
              <a:gd name="connsiteX8" fmla="*/ 252342 w 434136"/>
              <a:gd name="connsiteY8" fmla="*/ 463983 h 488403"/>
              <a:gd name="connsiteX9" fmla="*/ 306609 w 434136"/>
              <a:gd name="connsiteY9" fmla="*/ 482977 h 488403"/>
              <a:gd name="connsiteX10" fmla="*/ 322889 w 434136"/>
              <a:gd name="connsiteY10" fmla="*/ 488403 h 488403"/>
              <a:gd name="connsiteX11" fmla="*/ 363589 w 434136"/>
              <a:gd name="connsiteY11" fmla="*/ 412429 h 488403"/>
              <a:gd name="connsiteX12" fmla="*/ 398863 w 434136"/>
              <a:gd name="connsiteY12" fmla="*/ 352736 h 488403"/>
              <a:gd name="connsiteX13" fmla="*/ 415143 w 434136"/>
              <a:gd name="connsiteY13" fmla="*/ 295755 h 488403"/>
              <a:gd name="connsiteX14" fmla="*/ 423283 w 434136"/>
              <a:gd name="connsiteY14" fmla="*/ 236061 h 488403"/>
              <a:gd name="connsiteX15" fmla="*/ 428710 w 434136"/>
              <a:gd name="connsiteY15" fmla="*/ 157374 h 488403"/>
              <a:gd name="connsiteX16" fmla="*/ 434136 w 434136"/>
              <a:gd name="connsiteY16" fmla="*/ 92254 h 488403"/>
              <a:gd name="connsiteX17" fmla="*/ 434136 w 434136"/>
              <a:gd name="connsiteY17" fmla="*/ 21707 h 488403"/>
              <a:gd name="connsiteX18" fmla="*/ 428710 w 434136"/>
              <a:gd name="connsiteY18" fmla="*/ 0 h 488403"/>
              <a:gd name="connsiteX19" fmla="*/ 366302 w 434136"/>
              <a:gd name="connsiteY19" fmla="*/ 0 h 488403"/>
              <a:gd name="connsiteX20" fmla="*/ 331029 w 434136"/>
              <a:gd name="connsiteY20" fmla="*/ 24420 h 488403"/>
              <a:gd name="connsiteX21" fmla="*/ 284902 w 434136"/>
              <a:gd name="connsiteY21" fmla="*/ 40700 h 488403"/>
              <a:gd name="connsiteX22" fmla="*/ 252342 w 434136"/>
              <a:gd name="connsiteY22" fmla="*/ 75974 h 488403"/>
              <a:gd name="connsiteX23" fmla="*/ 219781 w 434136"/>
              <a:gd name="connsiteY23" fmla="*/ 113961 h 488403"/>
              <a:gd name="connsiteX24" fmla="*/ 189935 w 434136"/>
              <a:gd name="connsiteY24" fmla="*/ 146521 h 488403"/>
              <a:gd name="connsiteX25" fmla="*/ 151948 w 434136"/>
              <a:gd name="connsiteY25" fmla="*/ 187221 h 488403"/>
              <a:gd name="connsiteX26" fmla="*/ 113961 w 434136"/>
              <a:gd name="connsiteY26" fmla="*/ 219781 h 488403"/>
              <a:gd name="connsiteX27" fmla="*/ 86827 w 434136"/>
              <a:gd name="connsiteY27" fmla="*/ 252342 h 488403"/>
              <a:gd name="connsiteX28" fmla="*/ 0 w 434136"/>
              <a:gd name="connsiteY28" fmla="*/ 268622 h 488403"/>
              <a:gd name="connsiteX0" fmla="*/ 0 w 434136"/>
              <a:gd name="connsiteY0" fmla="*/ 268622 h 488403"/>
              <a:gd name="connsiteX1" fmla="*/ 8140 w 434136"/>
              <a:gd name="connsiteY1" fmla="*/ 333742 h 488403"/>
              <a:gd name="connsiteX2" fmla="*/ 29847 w 434136"/>
              <a:gd name="connsiteY2" fmla="*/ 385296 h 488403"/>
              <a:gd name="connsiteX3" fmla="*/ 48840 w 434136"/>
              <a:gd name="connsiteY3" fmla="*/ 431423 h 488403"/>
              <a:gd name="connsiteX4" fmla="*/ 65120 w 434136"/>
              <a:gd name="connsiteY4" fmla="*/ 453130 h 488403"/>
              <a:gd name="connsiteX5" fmla="*/ 84114 w 434136"/>
              <a:gd name="connsiteY5" fmla="*/ 477550 h 488403"/>
              <a:gd name="connsiteX6" fmla="*/ 113961 w 434136"/>
              <a:gd name="connsiteY6" fmla="*/ 455843 h 488403"/>
              <a:gd name="connsiteX7" fmla="*/ 168228 w 434136"/>
              <a:gd name="connsiteY7" fmla="*/ 453130 h 488403"/>
              <a:gd name="connsiteX8" fmla="*/ 252342 w 434136"/>
              <a:gd name="connsiteY8" fmla="*/ 463983 h 488403"/>
              <a:gd name="connsiteX9" fmla="*/ 306609 w 434136"/>
              <a:gd name="connsiteY9" fmla="*/ 482977 h 488403"/>
              <a:gd name="connsiteX10" fmla="*/ 322889 w 434136"/>
              <a:gd name="connsiteY10" fmla="*/ 488403 h 488403"/>
              <a:gd name="connsiteX11" fmla="*/ 363589 w 434136"/>
              <a:gd name="connsiteY11" fmla="*/ 412429 h 488403"/>
              <a:gd name="connsiteX12" fmla="*/ 398863 w 434136"/>
              <a:gd name="connsiteY12" fmla="*/ 352736 h 488403"/>
              <a:gd name="connsiteX13" fmla="*/ 415143 w 434136"/>
              <a:gd name="connsiteY13" fmla="*/ 295755 h 488403"/>
              <a:gd name="connsiteX14" fmla="*/ 423283 w 434136"/>
              <a:gd name="connsiteY14" fmla="*/ 236061 h 488403"/>
              <a:gd name="connsiteX15" fmla="*/ 428710 w 434136"/>
              <a:gd name="connsiteY15" fmla="*/ 157374 h 488403"/>
              <a:gd name="connsiteX16" fmla="*/ 434136 w 434136"/>
              <a:gd name="connsiteY16" fmla="*/ 92254 h 488403"/>
              <a:gd name="connsiteX17" fmla="*/ 434136 w 434136"/>
              <a:gd name="connsiteY17" fmla="*/ 21707 h 488403"/>
              <a:gd name="connsiteX18" fmla="*/ 428710 w 434136"/>
              <a:gd name="connsiteY18" fmla="*/ 0 h 488403"/>
              <a:gd name="connsiteX19" fmla="*/ 366302 w 434136"/>
              <a:gd name="connsiteY19" fmla="*/ 0 h 488403"/>
              <a:gd name="connsiteX20" fmla="*/ 325602 w 434136"/>
              <a:gd name="connsiteY20" fmla="*/ 21707 h 488403"/>
              <a:gd name="connsiteX21" fmla="*/ 284902 w 434136"/>
              <a:gd name="connsiteY21" fmla="*/ 40700 h 488403"/>
              <a:gd name="connsiteX22" fmla="*/ 252342 w 434136"/>
              <a:gd name="connsiteY22" fmla="*/ 75974 h 488403"/>
              <a:gd name="connsiteX23" fmla="*/ 219781 w 434136"/>
              <a:gd name="connsiteY23" fmla="*/ 113961 h 488403"/>
              <a:gd name="connsiteX24" fmla="*/ 189935 w 434136"/>
              <a:gd name="connsiteY24" fmla="*/ 146521 h 488403"/>
              <a:gd name="connsiteX25" fmla="*/ 151948 w 434136"/>
              <a:gd name="connsiteY25" fmla="*/ 187221 h 488403"/>
              <a:gd name="connsiteX26" fmla="*/ 113961 w 434136"/>
              <a:gd name="connsiteY26" fmla="*/ 219781 h 488403"/>
              <a:gd name="connsiteX27" fmla="*/ 86827 w 434136"/>
              <a:gd name="connsiteY27" fmla="*/ 252342 h 488403"/>
              <a:gd name="connsiteX28" fmla="*/ 0 w 434136"/>
              <a:gd name="connsiteY28" fmla="*/ 268622 h 48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4136" h="488403">
                <a:moveTo>
                  <a:pt x="0" y="268622"/>
                </a:moveTo>
                <a:lnTo>
                  <a:pt x="8140" y="333742"/>
                </a:lnTo>
                <a:lnTo>
                  <a:pt x="29847" y="385296"/>
                </a:lnTo>
                <a:lnTo>
                  <a:pt x="48840" y="431423"/>
                </a:lnTo>
                <a:lnTo>
                  <a:pt x="65120" y="453130"/>
                </a:lnTo>
                <a:lnTo>
                  <a:pt x="84114" y="477550"/>
                </a:lnTo>
                <a:lnTo>
                  <a:pt x="113961" y="455843"/>
                </a:lnTo>
                <a:lnTo>
                  <a:pt x="168228" y="453130"/>
                </a:lnTo>
                <a:lnTo>
                  <a:pt x="252342" y="463983"/>
                </a:lnTo>
                <a:lnTo>
                  <a:pt x="306609" y="482977"/>
                </a:lnTo>
                <a:lnTo>
                  <a:pt x="322889" y="488403"/>
                </a:lnTo>
                <a:lnTo>
                  <a:pt x="363589" y="412429"/>
                </a:lnTo>
                <a:lnTo>
                  <a:pt x="398863" y="352736"/>
                </a:lnTo>
                <a:lnTo>
                  <a:pt x="415143" y="295755"/>
                </a:lnTo>
                <a:lnTo>
                  <a:pt x="423283" y="236061"/>
                </a:lnTo>
                <a:lnTo>
                  <a:pt x="428710" y="157374"/>
                </a:lnTo>
                <a:lnTo>
                  <a:pt x="434136" y="92254"/>
                </a:lnTo>
                <a:lnTo>
                  <a:pt x="434136" y="21707"/>
                </a:lnTo>
                <a:lnTo>
                  <a:pt x="428710" y="0"/>
                </a:lnTo>
                <a:lnTo>
                  <a:pt x="366302" y="0"/>
                </a:lnTo>
                <a:lnTo>
                  <a:pt x="325602" y="21707"/>
                </a:lnTo>
                <a:lnTo>
                  <a:pt x="284902" y="40700"/>
                </a:lnTo>
                <a:lnTo>
                  <a:pt x="252342" y="75974"/>
                </a:lnTo>
                <a:lnTo>
                  <a:pt x="219781" y="113961"/>
                </a:lnTo>
                <a:lnTo>
                  <a:pt x="189935" y="146521"/>
                </a:lnTo>
                <a:lnTo>
                  <a:pt x="151948" y="187221"/>
                </a:lnTo>
                <a:lnTo>
                  <a:pt x="113961" y="219781"/>
                </a:lnTo>
                <a:lnTo>
                  <a:pt x="86827" y="252342"/>
                </a:lnTo>
                <a:lnTo>
                  <a:pt x="0" y="268622"/>
                </a:lnTo>
                <a:close/>
              </a:path>
            </a:pathLst>
          </a:custGeom>
          <a:solidFill>
            <a:srgbClr val="FDF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1" name="Oval 20">
            <a:extLst>
              <a:ext uri="{FF2B5EF4-FFF2-40B4-BE49-F238E27FC236}">
                <a16:creationId xmlns:a16="http://schemas.microsoft.com/office/drawing/2014/main" id="{2007FC7E-BAFD-488D-B452-D54A4CE97D29}"/>
              </a:ext>
            </a:extLst>
          </p:cNvPr>
          <p:cNvSpPr/>
          <p:nvPr/>
        </p:nvSpPr>
        <p:spPr>
          <a:xfrm>
            <a:off x="5849237" y="3882738"/>
            <a:ext cx="366823" cy="589247"/>
          </a:xfrm>
          <a:prstGeom prst="ellipse">
            <a:avLst/>
          </a:prstGeom>
          <a:solidFill>
            <a:srgbClr val="FFF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2" name="Freeform: Shape 21">
            <a:extLst>
              <a:ext uri="{FF2B5EF4-FFF2-40B4-BE49-F238E27FC236}">
                <a16:creationId xmlns:a16="http://schemas.microsoft.com/office/drawing/2014/main" id="{26BFACE3-3945-42D1-B7ED-30ABA3594D35}"/>
              </a:ext>
            </a:extLst>
          </p:cNvPr>
          <p:cNvSpPr/>
          <p:nvPr/>
        </p:nvSpPr>
        <p:spPr>
          <a:xfrm>
            <a:off x="6375524" y="4073506"/>
            <a:ext cx="325602" cy="366302"/>
          </a:xfrm>
          <a:custGeom>
            <a:avLst/>
            <a:gdLst>
              <a:gd name="connsiteX0" fmla="*/ 0 w 434136"/>
              <a:gd name="connsiteY0" fmla="*/ 268622 h 488403"/>
              <a:gd name="connsiteX1" fmla="*/ 8140 w 434136"/>
              <a:gd name="connsiteY1" fmla="*/ 333742 h 488403"/>
              <a:gd name="connsiteX2" fmla="*/ 29847 w 434136"/>
              <a:gd name="connsiteY2" fmla="*/ 385296 h 488403"/>
              <a:gd name="connsiteX3" fmla="*/ 48840 w 434136"/>
              <a:gd name="connsiteY3" fmla="*/ 431423 h 488403"/>
              <a:gd name="connsiteX4" fmla="*/ 65120 w 434136"/>
              <a:gd name="connsiteY4" fmla="*/ 453130 h 488403"/>
              <a:gd name="connsiteX5" fmla="*/ 84114 w 434136"/>
              <a:gd name="connsiteY5" fmla="*/ 477550 h 488403"/>
              <a:gd name="connsiteX6" fmla="*/ 113961 w 434136"/>
              <a:gd name="connsiteY6" fmla="*/ 455843 h 488403"/>
              <a:gd name="connsiteX7" fmla="*/ 168228 w 434136"/>
              <a:gd name="connsiteY7" fmla="*/ 453130 h 488403"/>
              <a:gd name="connsiteX8" fmla="*/ 252342 w 434136"/>
              <a:gd name="connsiteY8" fmla="*/ 463983 h 488403"/>
              <a:gd name="connsiteX9" fmla="*/ 306609 w 434136"/>
              <a:gd name="connsiteY9" fmla="*/ 482977 h 488403"/>
              <a:gd name="connsiteX10" fmla="*/ 322889 w 434136"/>
              <a:gd name="connsiteY10" fmla="*/ 488403 h 488403"/>
              <a:gd name="connsiteX11" fmla="*/ 363589 w 434136"/>
              <a:gd name="connsiteY11" fmla="*/ 412429 h 488403"/>
              <a:gd name="connsiteX12" fmla="*/ 398863 w 434136"/>
              <a:gd name="connsiteY12" fmla="*/ 352736 h 488403"/>
              <a:gd name="connsiteX13" fmla="*/ 415143 w 434136"/>
              <a:gd name="connsiteY13" fmla="*/ 295755 h 488403"/>
              <a:gd name="connsiteX14" fmla="*/ 423283 w 434136"/>
              <a:gd name="connsiteY14" fmla="*/ 236061 h 488403"/>
              <a:gd name="connsiteX15" fmla="*/ 428710 w 434136"/>
              <a:gd name="connsiteY15" fmla="*/ 157374 h 488403"/>
              <a:gd name="connsiteX16" fmla="*/ 434136 w 434136"/>
              <a:gd name="connsiteY16" fmla="*/ 92254 h 488403"/>
              <a:gd name="connsiteX17" fmla="*/ 434136 w 434136"/>
              <a:gd name="connsiteY17" fmla="*/ 21707 h 488403"/>
              <a:gd name="connsiteX18" fmla="*/ 428710 w 434136"/>
              <a:gd name="connsiteY18" fmla="*/ 0 h 488403"/>
              <a:gd name="connsiteX19" fmla="*/ 366302 w 434136"/>
              <a:gd name="connsiteY19" fmla="*/ 0 h 488403"/>
              <a:gd name="connsiteX20" fmla="*/ 331029 w 434136"/>
              <a:gd name="connsiteY20" fmla="*/ 24420 h 488403"/>
              <a:gd name="connsiteX21" fmla="*/ 284902 w 434136"/>
              <a:gd name="connsiteY21" fmla="*/ 40700 h 488403"/>
              <a:gd name="connsiteX22" fmla="*/ 252342 w 434136"/>
              <a:gd name="connsiteY22" fmla="*/ 75974 h 488403"/>
              <a:gd name="connsiteX23" fmla="*/ 219781 w 434136"/>
              <a:gd name="connsiteY23" fmla="*/ 113961 h 488403"/>
              <a:gd name="connsiteX24" fmla="*/ 189935 w 434136"/>
              <a:gd name="connsiteY24" fmla="*/ 146521 h 488403"/>
              <a:gd name="connsiteX25" fmla="*/ 151948 w 434136"/>
              <a:gd name="connsiteY25" fmla="*/ 187221 h 488403"/>
              <a:gd name="connsiteX26" fmla="*/ 113961 w 434136"/>
              <a:gd name="connsiteY26" fmla="*/ 219781 h 488403"/>
              <a:gd name="connsiteX27" fmla="*/ 86827 w 434136"/>
              <a:gd name="connsiteY27" fmla="*/ 252342 h 488403"/>
              <a:gd name="connsiteX28" fmla="*/ 0 w 434136"/>
              <a:gd name="connsiteY28" fmla="*/ 268622 h 488403"/>
              <a:gd name="connsiteX0" fmla="*/ 0 w 434136"/>
              <a:gd name="connsiteY0" fmla="*/ 268622 h 488403"/>
              <a:gd name="connsiteX1" fmla="*/ 8140 w 434136"/>
              <a:gd name="connsiteY1" fmla="*/ 333742 h 488403"/>
              <a:gd name="connsiteX2" fmla="*/ 29847 w 434136"/>
              <a:gd name="connsiteY2" fmla="*/ 385296 h 488403"/>
              <a:gd name="connsiteX3" fmla="*/ 48840 w 434136"/>
              <a:gd name="connsiteY3" fmla="*/ 431423 h 488403"/>
              <a:gd name="connsiteX4" fmla="*/ 65120 w 434136"/>
              <a:gd name="connsiteY4" fmla="*/ 453130 h 488403"/>
              <a:gd name="connsiteX5" fmla="*/ 84114 w 434136"/>
              <a:gd name="connsiteY5" fmla="*/ 477550 h 488403"/>
              <a:gd name="connsiteX6" fmla="*/ 113961 w 434136"/>
              <a:gd name="connsiteY6" fmla="*/ 455843 h 488403"/>
              <a:gd name="connsiteX7" fmla="*/ 168228 w 434136"/>
              <a:gd name="connsiteY7" fmla="*/ 453130 h 488403"/>
              <a:gd name="connsiteX8" fmla="*/ 252342 w 434136"/>
              <a:gd name="connsiteY8" fmla="*/ 463983 h 488403"/>
              <a:gd name="connsiteX9" fmla="*/ 306609 w 434136"/>
              <a:gd name="connsiteY9" fmla="*/ 482977 h 488403"/>
              <a:gd name="connsiteX10" fmla="*/ 322889 w 434136"/>
              <a:gd name="connsiteY10" fmla="*/ 488403 h 488403"/>
              <a:gd name="connsiteX11" fmla="*/ 363589 w 434136"/>
              <a:gd name="connsiteY11" fmla="*/ 412429 h 488403"/>
              <a:gd name="connsiteX12" fmla="*/ 398863 w 434136"/>
              <a:gd name="connsiteY12" fmla="*/ 352736 h 488403"/>
              <a:gd name="connsiteX13" fmla="*/ 415143 w 434136"/>
              <a:gd name="connsiteY13" fmla="*/ 295755 h 488403"/>
              <a:gd name="connsiteX14" fmla="*/ 423283 w 434136"/>
              <a:gd name="connsiteY14" fmla="*/ 236061 h 488403"/>
              <a:gd name="connsiteX15" fmla="*/ 428710 w 434136"/>
              <a:gd name="connsiteY15" fmla="*/ 157374 h 488403"/>
              <a:gd name="connsiteX16" fmla="*/ 434136 w 434136"/>
              <a:gd name="connsiteY16" fmla="*/ 92254 h 488403"/>
              <a:gd name="connsiteX17" fmla="*/ 434136 w 434136"/>
              <a:gd name="connsiteY17" fmla="*/ 21707 h 488403"/>
              <a:gd name="connsiteX18" fmla="*/ 428710 w 434136"/>
              <a:gd name="connsiteY18" fmla="*/ 0 h 488403"/>
              <a:gd name="connsiteX19" fmla="*/ 366302 w 434136"/>
              <a:gd name="connsiteY19" fmla="*/ 0 h 488403"/>
              <a:gd name="connsiteX20" fmla="*/ 325602 w 434136"/>
              <a:gd name="connsiteY20" fmla="*/ 21707 h 488403"/>
              <a:gd name="connsiteX21" fmla="*/ 284902 w 434136"/>
              <a:gd name="connsiteY21" fmla="*/ 40700 h 488403"/>
              <a:gd name="connsiteX22" fmla="*/ 252342 w 434136"/>
              <a:gd name="connsiteY22" fmla="*/ 75974 h 488403"/>
              <a:gd name="connsiteX23" fmla="*/ 219781 w 434136"/>
              <a:gd name="connsiteY23" fmla="*/ 113961 h 488403"/>
              <a:gd name="connsiteX24" fmla="*/ 189935 w 434136"/>
              <a:gd name="connsiteY24" fmla="*/ 146521 h 488403"/>
              <a:gd name="connsiteX25" fmla="*/ 151948 w 434136"/>
              <a:gd name="connsiteY25" fmla="*/ 187221 h 488403"/>
              <a:gd name="connsiteX26" fmla="*/ 113961 w 434136"/>
              <a:gd name="connsiteY26" fmla="*/ 219781 h 488403"/>
              <a:gd name="connsiteX27" fmla="*/ 86827 w 434136"/>
              <a:gd name="connsiteY27" fmla="*/ 252342 h 488403"/>
              <a:gd name="connsiteX28" fmla="*/ 0 w 434136"/>
              <a:gd name="connsiteY28" fmla="*/ 268622 h 48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4136" h="488403">
                <a:moveTo>
                  <a:pt x="0" y="268622"/>
                </a:moveTo>
                <a:lnTo>
                  <a:pt x="8140" y="333742"/>
                </a:lnTo>
                <a:lnTo>
                  <a:pt x="29847" y="385296"/>
                </a:lnTo>
                <a:lnTo>
                  <a:pt x="48840" y="431423"/>
                </a:lnTo>
                <a:lnTo>
                  <a:pt x="65120" y="453130"/>
                </a:lnTo>
                <a:lnTo>
                  <a:pt x="84114" y="477550"/>
                </a:lnTo>
                <a:lnTo>
                  <a:pt x="113961" y="455843"/>
                </a:lnTo>
                <a:lnTo>
                  <a:pt x="168228" y="453130"/>
                </a:lnTo>
                <a:lnTo>
                  <a:pt x="252342" y="463983"/>
                </a:lnTo>
                <a:lnTo>
                  <a:pt x="306609" y="482977"/>
                </a:lnTo>
                <a:lnTo>
                  <a:pt x="322889" y="488403"/>
                </a:lnTo>
                <a:lnTo>
                  <a:pt x="363589" y="412429"/>
                </a:lnTo>
                <a:lnTo>
                  <a:pt x="398863" y="352736"/>
                </a:lnTo>
                <a:lnTo>
                  <a:pt x="415143" y="295755"/>
                </a:lnTo>
                <a:lnTo>
                  <a:pt x="423283" y="236061"/>
                </a:lnTo>
                <a:lnTo>
                  <a:pt x="428710" y="157374"/>
                </a:lnTo>
                <a:lnTo>
                  <a:pt x="434136" y="92254"/>
                </a:lnTo>
                <a:lnTo>
                  <a:pt x="434136" y="21707"/>
                </a:lnTo>
                <a:lnTo>
                  <a:pt x="428710" y="0"/>
                </a:lnTo>
                <a:lnTo>
                  <a:pt x="366302" y="0"/>
                </a:lnTo>
                <a:lnTo>
                  <a:pt x="325602" y="21707"/>
                </a:lnTo>
                <a:lnTo>
                  <a:pt x="284902" y="40700"/>
                </a:lnTo>
                <a:lnTo>
                  <a:pt x="252342" y="75974"/>
                </a:lnTo>
                <a:lnTo>
                  <a:pt x="219781" y="113961"/>
                </a:lnTo>
                <a:lnTo>
                  <a:pt x="189935" y="146521"/>
                </a:lnTo>
                <a:lnTo>
                  <a:pt x="151948" y="187221"/>
                </a:lnTo>
                <a:lnTo>
                  <a:pt x="113961" y="219781"/>
                </a:lnTo>
                <a:lnTo>
                  <a:pt x="86827" y="252342"/>
                </a:lnTo>
                <a:lnTo>
                  <a:pt x="0" y="268622"/>
                </a:lnTo>
                <a:close/>
              </a:path>
            </a:pathLst>
          </a:custGeom>
          <a:solidFill>
            <a:srgbClr val="FDF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Tree>
    <p:extLst>
      <p:ext uri="{BB962C8B-B14F-4D97-AF65-F5344CB8AC3E}">
        <p14:creationId xmlns:p14="http://schemas.microsoft.com/office/powerpoint/2010/main" val="40891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250"/>
                                        <p:tgtEl>
                                          <p:spTgt spid="1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250"/>
                                        <p:tgtEl>
                                          <p:spTgt spid="20"/>
                                        </p:tgtEl>
                                      </p:cBhvr>
                                    </p:animEffect>
                                  </p:childTnLst>
                                </p:cTn>
                              </p:par>
                              <p:par>
                                <p:cTn id="31" presetID="22" presetClass="exit" presetSubtype="4" fill="hold" grpId="1" nodeType="withEffect">
                                  <p:stCondLst>
                                    <p:cond delay="500"/>
                                  </p:stCondLst>
                                  <p:childTnLst>
                                    <p:animEffect transition="out" filter="wipe(down)">
                                      <p:cBhvr>
                                        <p:cTn id="32" dur="250"/>
                                        <p:tgtEl>
                                          <p:spTgt spid="19"/>
                                        </p:tgtEl>
                                      </p:cBhvr>
                                    </p:animEffect>
                                    <p:set>
                                      <p:cBhvr>
                                        <p:cTn id="33" dur="1" fill="hold">
                                          <p:stCondLst>
                                            <p:cond delay="249"/>
                                          </p:stCondLst>
                                        </p:cTn>
                                        <p:tgtEl>
                                          <p:spTgt spid="19"/>
                                        </p:tgtEl>
                                        <p:attrNameLst>
                                          <p:attrName>style.visibility</p:attrName>
                                        </p:attrNameLst>
                                      </p:cBhvr>
                                      <p:to>
                                        <p:strVal val="hidden"/>
                                      </p:to>
                                    </p:set>
                                  </p:childTnLst>
                                </p:cTn>
                              </p:par>
                              <p:par>
                                <p:cTn id="34" presetID="22" presetClass="exit" presetSubtype="4" fill="hold" grpId="1" nodeType="withEffect">
                                  <p:stCondLst>
                                    <p:cond delay="500"/>
                                  </p:stCondLst>
                                  <p:childTnLst>
                                    <p:animEffect transition="out" filter="wipe(down)">
                                      <p:cBhvr>
                                        <p:cTn id="35" dur="250"/>
                                        <p:tgtEl>
                                          <p:spTgt spid="20"/>
                                        </p:tgtEl>
                                      </p:cBhvr>
                                    </p:animEffect>
                                    <p:set>
                                      <p:cBhvr>
                                        <p:cTn id="36" dur="1" fill="hold">
                                          <p:stCondLst>
                                            <p:cond delay="249"/>
                                          </p:stCondLst>
                                        </p:cTn>
                                        <p:tgtEl>
                                          <p:spTgt spid="20"/>
                                        </p:tgtEl>
                                        <p:attrNameLst>
                                          <p:attrName>style.visibility</p:attrName>
                                        </p:attrNameLst>
                                      </p:cBhvr>
                                      <p:to>
                                        <p:strVal val="hidden"/>
                                      </p:to>
                                    </p:set>
                                  </p:childTnLst>
                                </p:cTn>
                              </p:par>
                              <p:par>
                                <p:cTn id="37" presetID="10" presetClass="entr"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par>
                                <p:cTn id="40" presetID="10" presetClass="entr" presetSubtype="0" fill="hold" nodeType="withEffect">
                                  <p:stCondLst>
                                    <p:cond delay="10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childTnLst>
                                </p:cTn>
                              </p:par>
                            </p:childTnLst>
                          </p:cTn>
                        </p:par>
                        <p:par>
                          <p:cTn id="57" fill="hold">
                            <p:stCondLst>
                              <p:cond delay="6000"/>
                            </p:stCondLst>
                            <p:childTnLst>
                              <p:par>
                                <p:cTn id="58" presetID="22" presetClass="entr" presetSubtype="1"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250"/>
                                        <p:tgtEl>
                                          <p:spTgt spid="21"/>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up)">
                                      <p:cBhvr>
                                        <p:cTn id="63" dur="250"/>
                                        <p:tgtEl>
                                          <p:spTgt spid="22"/>
                                        </p:tgtEl>
                                      </p:cBhvr>
                                    </p:animEffect>
                                  </p:childTnLst>
                                </p:cTn>
                              </p:par>
                            </p:childTnLst>
                          </p:cTn>
                        </p:par>
                        <p:par>
                          <p:cTn id="64" fill="hold">
                            <p:stCondLst>
                              <p:cond delay="6250"/>
                            </p:stCondLst>
                            <p:childTnLst>
                              <p:par>
                                <p:cTn id="65" presetID="22" presetClass="exit" presetSubtype="4" fill="hold" grpId="1" nodeType="afterEffect">
                                  <p:stCondLst>
                                    <p:cond delay="0"/>
                                  </p:stCondLst>
                                  <p:childTnLst>
                                    <p:animEffect transition="out" filter="wipe(down)">
                                      <p:cBhvr>
                                        <p:cTn id="66" dur="250"/>
                                        <p:tgtEl>
                                          <p:spTgt spid="21"/>
                                        </p:tgtEl>
                                      </p:cBhvr>
                                    </p:animEffect>
                                    <p:set>
                                      <p:cBhvr>
                                        <p:cTn id="67" dur="1" fill="hold">
                                          <p:stCondLst>
                                            <p:cond delay="249"/>
                                          </p:stCondLst>
                                        </p:cTn>
                                        <p:tgtEl>
                                          <p:spTgt spid="21"/>
                                        </p:tgtEl>
                                        <p:attrNameLst>
                                          <p:attrName>style.visibility</p:attrName>
                                        </p:attrNameLst>
                                      </p:cBhvr>
                                      <p:to>
                                        <p:strVal val="hidden"/>
                                      </p:to>
                                    </p:set>
                                  </p:childTnLst>
                                </p:cTn>
                              </p:par>
                              <p:par>
                                <p:cTn id="68" presetID="22" presetClass="exit" presetSubtype="4" fill="hold" grpId="1" nodeType="withEffect">
                                  <p:stCondLst>
                                    <p:cond delay="0"/>
                                  </p:stCondLst>
                                  <p:childTnLst>
                                    <p:animEffect transition="out" filter="wipe(down)">
                                      <p:cBhvr>
                                        <p:cTn id="69" dur="250"/>
                                        <p:tgtEl>
                                          <p:spTgt spid="22"/>
                                        </p:tgtEl>
                                      </p:cBhvr>
                                    </p:animEffect>
                                    <p:set>
                                      <p:cBhvr>
                                        <p:cTn id="70" dur="1" fill="hold">
                                          <p:stCondLst>
                                            <p:cond delay="2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3206" y="138059"/>
            <a:ext cx="8229600" cy="566737"/>
          </a:xfrm>
        </p:spPr>
        <p:txBody>
          <a:bodyPr>
            <a:normAutofit fontScale="90000"/>
          </a:bodyPr>
          <a:lstStyle/>
          <a:p>
            <a:r>
              <a:rPr lang="en-US" dirty="0">
                <a:solidFill>
                  <a:schemeClr val="bg1"/>
                </a:solidFill>
              </a:rPr>
              <a:t>Can so-called “naturals” be used to meet F-Gas and Kigali targets?</a:t>
            </a:r>
          </a:p>
        </p:txBody>
      </p:sp>
      <p:sp>
        <p:nvSpPr>
          <p:cNvPr id="3" name="Content Placeholder 2"/>
          <p:cNvSpPr>
            <a:spLocks noGrp="1"/>
          </p:cNvSpPr>
          <p:nvPr>
            <p:ph idx="1"/>
          </p:nvPr>
        </p:nvSpPr>
        <p:spPr>
          <a:xfrm>
            <a:off x="2209801" y="2971802"/>
            <a:ext cx="8186737" cy="3352799"/>
          </a:xfrm>
        </p:spPr>
        <p:txBody>
          <a:bodyPr/>
          <a:lstStyle/>
          <a:p>
            <a:pPr>
              <a:buFont typeface="Arial" panose="020B0604020202020204" pitchFamily="34" charset="0"/>
              <a:buChar char="•"/>
            </a:pPr>
            <a:r>
              <a:rPr lang="en-US" dirty="0"/>
              <a:t>xx</a:t>
            </a:r>
          </a:p>
        </p:txBody>
      </p:sp>
      <p:sp>
        <p:nvSpPr>
          <p:cNvPr id="4" name="Footer Placeholder 3"/>
          <p:cNvSpPr>
            <a:spLocks noGrp="1"/>
          </p:cNvSpPr>
          <p:nvPr>
            <p:ph type="ftr" sz="quarter" idx="4294967295"/>
          </p:nvPr>
        </p:nvSpPr>
        <p:spPr>
          <a:xfrm>
            <a:off x="6772275" y="6289676"/>
            <a:ext cx="2895600" cy="365125"/>
          </a:xfrm>
          <a:prstGeom prst="rect">
            <a:avLst/>
          </a:prstGeom>
        </p:spPr>
        <p:txBody>
          <a:bodyPr/>
          <a:lstStyle/>
          <a:p>
            <a:pPr defTabSz="457200">
              <a:defRPr/>
            </a:pPr>
            <a:r>
              <a:rPr lang="en-US" sz="1000" dirty="0">
                <a:solidFill>
                  <a:srgbClr val="000000"/>
                </a:solidFill>
                <a:latin typeface="Arial"/>
                <a:cs typeface="Arial"/>
              </a:rPr>
              <a:t>Confidential</a:t>
            </a:r>
          </a:p>
        </p:txBody>
      </p:sp>
      <p:graphicFrame>
        <p:nvGraphicFramePr>
          <p:cNvPr id="5" name="Table 4"/>
          <p:cNvGraphicFramePr>
            <a:graphicFrameLocks noGrp="1"/>
          </p:cNvGraphicFramePr>
          <p:nvPr/>
        </p:nvGraphicFramePr>
        <p:xfrm>
          <a:off x="2057400" y="2653022"/>
          <a:ext cx="8229601" cy="3413760"/>
        </p:xfrm>
        <a:graphic>
          <a:graphicData uri="http://schemas.openxmlformats.org/drawingml/2006/table">
            <a:tbl>
              <a:tblPr firstRow="1" bandRow="1">
                <a:tableStyleId>{5C22544A-7EE6-4342-B048-85BDC9FD1C3A}</a:tableStyleId>
              </a:tblPr>
              <a:tblGrid>
                <a:gridCol w="1431235">
                  <a:extLst>
                    <a:ext uri="{9D8B030D-6E8A-4147-A177-3AD203B41FA5}">
                      <a16:colId xmlns:a16="http://schemas.microsoft.com/office/drawing/2014/main" val="20000"/>
                    </a:ext>
                  </a:extLst>
                </a:gridCol>
                <a:gridCol w="3399183">
                  <a:extLst>
                    <a:ext uri="{9D8B030D-6E8A-4147-A177-3AD203B41FA5}">
                      <a16:colId xmlns:a16="http://schemas.microsoft.com/office/drawing/2014/main" val="20001"/>
                    </a:ext>
                  </a:extLst>
                </a:gridCol>
                <a:gridCol w="3399183">
                  <a:extLst>
                    <a:ext uri="{9D8B030D-6E8A-4147-A177-3AD203B41FA5}">
                      <a16:colId xmlns:a16="http://schemas.microsoft.com/office/drawing/2014/main" val="20002"/>
                    </a:ext>
                  </a:extLst>
                </a:gridCol>
              </a:tblGrid>
              <a:tr h="579120">
                <a:tc>
                  <a:txBody>
                    <a:bodyPr/>
                    <a:lstStyle/>
                    <a:p>
                      <a:pPr algn="ctr"/>
                      <a:r>
                        <a:rPr lang="en-US" sz="1600" dirty="0"/>
                        <a:t>“Natural” refrigerants</a:t>
                      </a:r>
                    </a:p>
                  </a:txBody>
                  <a:tcPr/>
                </a:tc>
                <a:tc>
                  <a:txBody>
                    <a:bodyPr/>
                    <a:lstStyle/>
                    <a:p>
                      <a:pPr algn="ctr"/>
                      <a:r>
                        <a:rPr lang="en-US" sz="1600" dirty="0"/>
                        <a:t>Use</a:t>
                      </a:r>
                      <a:r>
                        <a:rPr lang="en-US" sz="1600" baseline="0" dirty="0"/>
                        <a:t> c</a:t>
                      </a:r>
                      <a:r>
                        <a:rPr lang="en-US" sz="1600" dirty="0"/>
                        <a:t>onstraints</a:t>
                      </a:r>
                    </a:p>
                  </a:txBody>
                  <a:tcPr anchor="ctr"/>
                </a:tc>
                <a:tc>
                  <a:txBody>
                    <a:bodyPr/>
                    <a:lstStyle/>
                    <a:p>
                      <a:pPr algn="ctr"/>
                      <a:r>
                        <a:rPr lang="en-US" sz="1600" dirty="0"/>
                        <a:t>Market  Use</a:t>
                      </a:r>
                    </a:p>
                  </a:txBody>
                  <a:tcPr anchor="ctr"/>
                </a:tc>
                <a:extLst>
                  <a:ext uri="{0D108BD9-81ED-4DB2-BD59-A6C34878D82A}">
                    <a16:rowId xmlns:a16="http://schemas.microsoft.com/office/drawing/2014/main" val="10000"/>
                  </a:ext>
                </a:extLst>
              </a:tr>
              <a:tr h="1158240">
                <a:tc>
                  <a:txBody>
                    <a:bodyPr/>
                    <a:lstStyle/>
                    <a:p>
                      <a:pPr algn="ctr"/>
                      <a:r>
                        <a:rPr lang="en-US" sz="1600" dirty="0"/>
                        <a:t>CO</a:t>
                      </a:r>
                      <a:r>
                        <a:rPr lang="en-US" sz="1600" baseline="-25000" dirty="0"/>
                        <a:t>2</a:t>
                      </a:r>
                    </a:p>
                  </a:txBody>
                  <a:tcPr anchor="ctr"/>
                </a:tc>
                <a:tc>
                  <a:txBody>
                    <a:bodyPr/>
                    <a:lstStyle/>
                    <a:p>
                      <a:pPr marL="285750" indent="-285750">
                        <a:buFont typeface="Arial" panose="020B0604020202020204" pitchFamily="34" charset="0"/>
                        <a:buChar char="•"/>
                      </a:pPr>
                      <a:r>
                        <a:rPr lang="en-US" sz="1400" dirty="0"/>
                        <a:t>New systems only.</a:t>
                      </a:r>
                    </a:p>
                    <a:p>
                      <a:pPr marL="285750" indent="-285750">
                        <a:buFont typeface="Arial" panose="020B0604020202020204" pitchFamily="34" charset="0"/>
                        <a:buChar char="•"/>
                      </a:pPr>
                      <a:r>
                        <a:rPr lang="en-US" sz="1400" dirty="0"/>
                        <a:t>Retrofit</a:t>
                      </a:r>
                      <a:r>
                        <a:rPr lang="en-US" sz="1400" baseline="0" dirty="0"/>
                        <a:t> not possible (high pressure).</a:t>
                      </a:r>
                    </a:p>
                    <a:p>
                      <a:pPr marL="285750" indent="-285750">
                        <a:buFont typeface="Arial" panose="020B0604020202020204" pitchFamily="34" charset="0"/>
                        <a:buChar char="•"/>
                      </a:pPr>
                      <a:r>
                        <a:rPr lang="en-US" sz="1400" b="1" baseline="0" dirty="0">
                          <a:solidFill>
                            <a:srgbClr val="FF0000"/>
                          </a:solidFill>
                        </a:rPr>
                        <a:t>Cost and efficiency compared to latest HFO blend technology.</a:t>
                      </a:r>
                      <a:endParaRPr lang="en-US" sz="1400" b="1" dirty="0">
                        <a:solidFill>
                          <a:srgbClr val="FF0000"/>
                        </a:solidFill>
                      </a:endParaRPr>
                    </a:p>
                  </a:txBody>
                  <a:tcPr anchor="ctr"/>
                </a:tc>
                <a:tc>
                  <a:txBody>
                    <a:bodyPr/>
                    <a:lstStyle/>
                    <a:p>
                      <a:pPr marL="285750" indent="-285750">
                        <a:buFont typeface="Arial" panose="020B0604020202020204" pitchFamily="34" charset="0"/>
                        <a:buChar char="•"/>
                      </a:pPr>
                      <a:r>
                        <a:rPr lang="en-US" sz="1400" dirty="0"/>
                        <a:t>Good</a:t>
                      </a:r>
                      <a:r>
                        <a:rPr lang="en-US" sz="1400" baseline="0" dirty="0"/>
                        <a:t> choice for supermarket low T in cascade with HFC for med T – centralized systems</a:t>
                      </a:r>
                    </a:p>
                  </a:txBody>
                  <a:tcPr anchor="ctr"/>
                </a:tc>
                <a:extLst>
                  <a:ext uri="{0D108BD9-81ED-4DB2-BD59-A6C34878D82A}">
                    <a16:rowId xmlns:a16="http://schemas.microsoft.com/office/drawing/2014/main" val="10001"/>
                  </a:ext>
                </a:extLst>
              </a:tr>
              <a:tr h="944880">
                <a:tc>
                  <a:txBody>
                    <a:bodyPr/>
                    <a:lstStyle/>
                    <a:p>
                      <a:pPr algn="ctr"/>
                      <a:r>
                        <a:rPr lang="en-US" sz="1600" dirty="0"/>
                        <a:t>hydrocarbons</a:t>
                      </a:r>
                    </a:p>
                  </a:txBody>
                  <a:tcPr anchor="ctr"/>
                </a:tc>
                <a:tc>
                  <a:txBody>
                    <a:bodyPr/>
                    <a:lstStyle/>
                    <a:p>
                      <a:pPr marL="285750" indent="-285750">
                        <a:buFont typeface="Arial" panose="020B0604020202020204" pitchFamily="34" charset="0"/>
                        <a:buChar char="•"/>
                      </a:pPr>
                      <a:r>
                        <a:rPr lang="en-US" sz="1400" dirty="0"/>
                        <a:t>New systems</a:t>
                      </a:r>
                      <a:r>
                        <a:rPr lang="en-US" sz="1400" baseline="0" dirty="0"/>
                        <a:t> only.</a:t>
                      </a:r>
                    </a:p>
                    <a:p>
                      <a:pPr marL="285750" indent="-285750">
                        <a:buFont typeface="Arial" panose="020B0604020202020204" pitchFamily="34" charset="0"/>
                        <a:buChar char="•"/>
                      </a:pPr>
                      <a:r>
                        <a:rPr lang="en-US" sz="1400" baseline="0" dirty="0"/>
                        <a:t>Very small charge size only; retrofit not allowed (</a:t>
                      </a:r>
                      <a:r>
                        <a:rPr lang="en-US" sz="1400" b="1" baseline="0" dirty="0">
                          <a:solidFill>
                            <a:srgbClr val="FF0000"/>
                          </a:solidFill>
                        </a:rPr>
                        <a:t>highly flammable</a:t>
                      </a:r>
                      <a:r>
                        <a:rPr lang="en-US" sz="1400" baseline="0" dirty="0"/>
                        <a:t>; codes/standards).</a:t>
                      </a:r>
                      <a:endParaRPr lang="en-US" sz="1400" dirty="0"/>
                    </a:p>
                  </a:txBody>
                  <a:tcPr anchor="ctr"/>
                </a:tc>
                <a:tc>
                  <a:txBody>
                    <a:bodyPr/>
                    <a:lstStyle/>
                    <a:p>
                      <a:pPr marL="285750" indent="-285750">
                        <a:buFont typeface="Arial" panose="020B0604020202020204" pitchFamily="34" charset="0"/>
                        <a:buChar char="•"/>
                      </a:pPr>
                      <a:r>
                        <a:rPr lang="en-US" sz="1400" dirty="0"/>
                        <a:t>Common choice for hermetically</a:t>
                      </a:r>
                      <a:r>
                        <a:rPr lang="en-US" sz="1400" baseline="0" dirty="0"/>
                        <a:t> sealed small refrigeration/freezing equipment.</a:t>
                      </a:r>
                    </a:p>
                    <a:p>
                      <a:pPr marL="285750" indent="-285750">
                        <a:buFont typeface="Arial" panose="020B0604020202020204" pitchFamily="34" charset="0"/>
                        <a:buChar char="•"/>
                      </a:pPr>
                      <a:r>
                        <a:rPr lang="en-US" sz="1400" baseline="0" dirty="0"/>
                        <a:t>Typically used with a glycol loop for larger applications</a:t>
                      </a:r>
                      <a:endParaRPr lang="en-US" sz="1400" dirty="0"/>
                    </a:p>
                  </a:txBody>
                  <a:tcPr anchor="ctr"/>
                </a:tc>
                <a:extLst>
                  <a:ext uri="{0D108BD9-81ED-4DB2-BD59-A6C34878D82A}">
                    <a16:rowId xmlns:a16="http://schemas.microsoft.com/office/drawing/2014/main" val="10002"/>
                  </a:ext>
                </a:extLst>
              </a:tr>
              <a:tr h="731520">
                <a:tc>
                  <a:txBody>
                    <a:bodyPr/>
                    <a:lstStyle/>
                    <a:p>
                      <a:pPr algn="ctr"/>
                      <a:r>
                        <a:rPr lang="en-US" sz="1600" dirty="0"/>
                        <a:t>ammonia</a:t>
                      </a:r>
                    </a:p>
                  </a:txBody>
                  <a:tcPr anchor="ctr"/>
                </a:tc>
                <a:tc>
                  <a:txBody>
                    <a:bodyPr/>
                    <a:lstStyle/>
                    <a:p>
                      <a:pPr marL="285750" indent="-285750">
                        <a:buFont typeface="Arial" panose="020B0604020202020204" pitchFamily="34" charset="0"/>
                        <a:buChar char="•"/>
                      </a:pPr>
                      <a:r>
                        <a:rPr lang="en-US" sz="1400" dirty="0"/>
                        <a:t>New systems</a:t>
                      </a:r>
                      <a:r>
                        <a:rPr lang="en-US" sz="1400" baseline="0" dirty="0"/>
                        <a:t> only; retrofit not allowed (flammable, </a:t>
                      </a:r>
                      <a:r>
                        <a:rPr lang="en-US" sz="1400" b="1" baseline="0" dirty="0">
                          <a:solidFill>
                            <a:srgbClr val="FF0000"/>
                          </a:solidFill>
                        </a:rPr>
                        <a:t>toxicity</a:t>
                      </a:r>
                      <a:r>
                        <a:rPr lang="en-US" sz="1400" baseline="0" dirty="0"/>
                        <a:t>, codes/standards).</a:t>
                      </a:r>
                    </a:p>
                    <a:p>
                      <a:pPr marL="285750" indent="-285750">
                        <a:buFont typeface="Arial" panose="020B0604020202020204" pitchFamily="34" charset="0"/>
                        <a:buChar char="•"/>
                      </a:pPr>
                      <a:r>
                        <a:rPr lang="en-US" sz="1400" baseline="0" dirty="0"/>
                        <a:t>Non-public areas.</a:t>
                      </a:r>
                      <a:endParaRPr lang="en-US" sz="1400" dirty="0"/>
                    </a:p>
                  </a:txBody>
                  <a:tcPr anchor="ctr"/>
                </a:tc>
                <a:tc>
                  <a:txBody>
                    <a:bodyPr/>
                    <a:lstStyle/>
                    <a:p>
                      <a:pPr marL="285750" indent="-285750">
                        <a:buFont typeface="Arial" panose="020B0604020202020204" pitchFamily="34" charset="0"/>
                        <a:buChar char="•"/>
                      </a:pPr>
                      <a:r>
                        <a:rPr lang="en-US" sz="1400" dirty="0"/>
                        <a:t>Common for industrial</a:t>
                      </a:r>
                      <a:r>
                        <a:rPr lang="en-US" sz="1400" baseline="0" dirty="0"/>
                        <a:t> refrigeration but not for all locations and smaller units</a:t>
                      </a:r>
                    </a:p>
                    <a:p>
                      <a:pPr marL="0" indent="0">
                        <a:buFont typeface="Arial" panose="020B0604020202020204" pitchFamily="34" charset="0"/>
                        <a:buNone/>
                      </a:pPr>
                      <a:endParaRPr lang="en-US" sz="1400" dirty="0"/>
                    </a:p>
                  </a:txBody>
                  <a:tcPr anchor="ctr"/>
                </a:tc>
                <a:extLst>
                  <a:ext uri="{0D108BD9-81ED-4DB2-BD59-A6C34878D82A}">
                    <a16:rowId xmlns:a16="http://schemas.microsoft.com/office/drawing/2014/main" val="10003"/>
                  </a:ext>
                </a:extLst>
              </a:tr>
            </a:tbl>
          </a:graphicData>
        </a:graphic>
      </p:graphicFrame>
      <p:sp>
        <p:nvSpPr>
          <p:cNvPr id="7" name="TextBox 6"/>
          <p:cNvSpPr txBox="1"/>
          <p:nvPr/>
        </p:nvSpPr>
        <p:spPr>
          <a:xfrm>
            <a:off x="2053206" y="1550563"/>
            <a:ext cx="8305800" cy="1077218"/>
          </a:xfrm>
          <a:prstGeom prst="rect">
            <a:avLst/>
          </a:prstGeom>
          <a:noFill/>
        </p:spPr>
        <p:txBody>
          <a:bodyPr wrap="square" rtlCol="0">
            <a:spAutoFit/>
          </a:bodyPr>
          <a:lstStyle/>
          <a:p>
            <a:pPr marL="285750" indent="-285750" defTabSz="457200">
              <a:buFont typeface="Arial" panose="020B0604020202020204" pitchFamily="34" charset="0"/>
              <a:buChar char="•"/>
              <a:defRPr/>
            </a:pPr>
            <a:r>
              <a:rPr lang="en-US" sz="1600" dirty="0">
                <a:solidFill>
                  <a:prstClr val="black"/>
                </a:solidFill>
                <a:latin typeface="Calibri"/>
              </a:rPr>
              <a:t>Not possible/practical for retrofit, top-up of installed systems.</a:t>
            </a:r>
          </a:p>
          <a:p>
            <a:pPr marL="285750" indent="-285750" defTabSz="457200">
              <a:buFont typeface="Arial" panose="020B0604020202020204" pitchFamily="34" charset="0"/>
              <a:buChar char="•"/>
              <a:defRPr/>
            </a:pPr>
            <a:r>
              <a:rPr lang="en-US" sz="1600" dirty="0">
                <a:solidFill>
                  <a:prstClr val="black"/>
                </a:solidFill>
                <a:latin typeface="Calibri"/>
              </a:rPr>
              <a:t>Have constraints for range of new equipment use – safety, cost, codes/standards.</a:t>
            </a:r>
          </a:p>
          <a:p>
            <a:pPr marL="285750" indent="-285750" defTabSz="457200">
              <a:buFont typeface="Arial" panose="020B0604020202020204" pitchFamily="34" charset="0"/>
              <a:buChar char="•"/>
              <a:defRPr/>
            </a:pPr>
            <a:r>
              <a:rPr lang="en-US" sz="1600" dirty="0">
                <a:solidFill>
                  <a:prstClr val="black"/>
                </a:solidFill>
                <a:latin typeface="Calibri"/>
              </a:rPr>
              <a:t>Limited industry capacity &amp; skilled contractors for installed base replacement suitable equipment.</a:t>
            </a:r>
          </a:p>
        </p:txBody>
      </p:sp>
      <p:sp>
        <p:nvSpPr>
          <p:cNvPr id="6" name="Rounded Rectangle 5"/>
          <p:cNvSpPr/>
          <p:nvPr/>
        </p:nvSpPr>
        <p:spPr>
          <a:xfrm>
            <a:off x="4605337" y="6262379"/>
            <a:ext cx="5791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b="1" dirty="0">
                <a:solidFill>
                  <a:prstClr val="white"/>
                </a:solidFill>
                <a:latin typeface="Calibri"/>
              </a:rPr>
              <a:t>Lower GWP HFO blends are required </a:t>
            </a:r>
          </a:p>
        </p:txBody>
      </p:sp>
      <p:sp>
        <p:nvSpPr>
          <p:cNvPr id="8" name="Rounded Rectangle 7"/>
          <p:cNvSpPr/>
          <p:nvPr/>
        </p:nvSpPr>
        <p:spPr>
          <a:xfrm>
            <a:off x="3745740" y="1256026"/>
            <a:ext cx="5334092" cy="319271"/>
          </a:xfrm>
          <a:prstGeom prst="round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600" b="1" dirty="0">
                <a:solidFill>
                  <a:prstClr val="white"/>
                </a:solidFill>
                <a:latin typeface="Calibri"/>
              </a:rPr>
              <a:t>They are part of the solution YES……….but there are limits:</a:t>
            </a:r>
          </a:p>
        </p:txBody>
      </p:sp>
    </p:spTree>
    <p:extLst>
      <p:ext uri="{BB962C8B-B14F-4D97-AF65-F5344CB8AC3E}">
        <p14:creationId xmlns:p14="http://schemas.microsoft.com/office/powerpoint/2010/main" val="405047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54E8-6802-4693-85DC-29AAFC6D8C4E}"/>
              </a:ext>
            </a:extLst>
          </p:cNvPr>
          <p:cNvSpPr txBox="1">
            <a:spLocks/>
          </p:cNvSpPr>
          <p:nvPr/>
        </p:nvSpPr>
        <p:spPr>
          <a:xfrm>
            <a:off x="2830793" y="375884"/>
            <a:ext cx="6598640" cy="380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prstClr val="white"/>
                </a:solidFill>
                <a:latin typeface="Chemours Sans Book" panose="02000000000000000000" pitchFamily="50" charset="0"/>
                <a:ea typeface="Chemours Sans Book" panose="02000000000000000000" pitchFamily="50" charset="0"/>
                <a:cs typeface="Chemours Sans Book" panose="02000000000000000000" pitchFamily="50" charset="0"/>
              </a:rPr>
              <a:t>Phase down: Opteon</a:t>
            </a:r>
            <a:r>
              <a:rPr lang="en-US" sz="3300" b="1" dirty="0">
                <a:solidFill>
                  <a:prstClr val="white"/>
                </a:solidFill>
                <a:latin typeface="Chemours Sans Book"/>
              </a:rPr>
              <a:t>™</a:t>
            </a:r>
            <a:r>
              <a:rPr lang="en-US" sz="3300" b="1" dirty="0">
                <a:solidFill>
                  <a:prstClr val="white"/>
                </a:solidFill>
                <a:latin typeface="Chemours Sans Book" panose="02000000000000000000" pitchFamily="50" charset="0"/>
                <a:ea typeface="Chemours Sans Book" panose="02000000000000000000" pitchFamily="50" charset="0"/>
                <a:cs typeface="Chemours Sans Book" panose="02000000000000000000" pitchFamily="50" charset="0"/>
              </a:rPr>
              <a:t> XL portfolio</a:t>
            </a:r>
            <a:endParaRPr lang="en-GB" sz="3300" b="1" dirty="0">
              <a:solidFill>
                <a:prstClr val="white"/>
              </a:solidFill>
              <a:latin typeface="Chemours Sans Book" panose="02000000000000000000" pitchFamily="50" charset="0"/>
              <a:ea typeface="Chemours Sans Book" panose="02000000000000000000" pitchFamily="50" charset="0"/>
              <a:cs typeface="Chemours Sans Book" panose="02000000000000000000" pitchFamily="50" charset="0"/>
            </a:endParaRPr>
          </a:p>
        </p:txBody>
      </p:sp>
      <p:cxnSp>
        <p:nvCxnSpPr>
          <p:cNvPr id="59" name="Straight Connector 58">
            <a:extLst>
              <a:ext uri="{FF2B5EF4-FFF2-40B4-BE49-F238E27FC236}">
                <a16:creationId xmlns:a16="http://schemas.microsoft.com/office/drawing/2014/main" id="{DE969E08-0C67-4261-BEC3-F6D2F74CE128}"/>
              </a:ext>
            </a:extLst>
          </p:cNvPr>
          <p:cNvCxnSpPr/>
          <p:nvPr/>
        </p:nvCxnSpPr>
        <p:spPr>
          <a:xfrm>
            <a:off x="3233107" y="3884116"/>
            <a:ext cx="4894847" cy="0"/>
          </a:xfrm>
          <a:prstGeom prst="line">
            <a:avLst/>
          </a:prstGeom>
          <a:noFill/>
          <a:ln w="19050" cap="flat" cmpd="sng" algn="ctr">
            <a:solidFill>
              <a:srgbClr val="F79646"/>
            </a:solidFill>
            <a:prstDash val="dash"/>
            <a:round/>
            <a:headEnd type="none" w="med" len="med"/>
            <a:tailEnd type="none" w="med" len="med"/>
          </a:ln>
          <a:effectLst/>
        </p:spPr>
      </p:cxnSp>
      <p:cxnSp>
        <p:nvCxnSpPr>
          <p:cNvPr id="60" name="Straight Connector 59">
            <a:extLst>
              <a:ext uri="{FF2B5EF4-FFF2-40B4-BE49-F238E27FC236}">
                <a16:creationId xmlns:a16="http://schemas.microsoft.com/office/drawing/2014/main" id="{153F124B-985E-4338-9534-B78FA0479069}"/>
              </a:ext>
            </a:extLst>
          </p:cNvPr>
          <p:cNvCxnSpPr/>
          <p:nvPr/>
        </p:nvCxnSpPr>
        <p:spPr>
          <a:xfrm>
            <a:off x="3262476" y="4709828"/>
            <a:ext cx="4894847" cy="0"/>
          </a:xfrm>
          <a:prstGeom prst="line">
            <a:avLst/>
          </a:prstGeom>
          <a:noFill/>
          <a:ln w="19050" cap="flat" cmpd="sng" algn="ctr">
            <a:solidFill>
              <a:srgbClr val="F79646"/>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829E28A4-219A-430F-9756-9F06D6957C80}"/>
              </a:ext>
            </a:extLst>
          </p:cNvPr>
          <p:cNvCxnSpPr/>
          <p:nvPr/>
        </p:nvCxnSpPr>
        <p:spPr>
          <a:xfrm>
            <a:off x="3233108" y="2936111"/>
            <a:ext cx="4894847" cy="0"/>
          </a:xfrm>
          <a:prstGeom prst="line">
            <a:avLst/>
          </a:prstGeom>
          <a:noFill/>
          <a:ln w="19050" cap="flat" cmpd="sng" algn="ctr">
            <a:solidFill>
              <a:srgbClr val="F79646"/>
            </a:solidFill>
            <a:prstDash val="dash"/>
            <a:round/>
            <a:headEnd type="none" w="med" len="med"/>
            <a:tailEnd type="none" w="med" len="med"/>
          </a:ln>
          <a:effectLst/>
        </p:spPr>
      </p:cxnSp>
      <p:sp>
        <p:nvSpPr>
          <p:cNvPr id="62" name="Rectangle 61">
            <a:extLst>
              <a:ext uri="{FF2B5EF4-FFF2-40B4-BE49-F238E27FC236}">
                <a16:creationId xmlns:a16="http://schemas.microsoft.com/office/drawing/2014/main" id="{5C5447B4-CCEF-4517-89A4-A4E6A2FF82BA}"/>
              </a:ext>
            </a:extLst>
          </p:cNvPr>
          <p:cNvSpPr/>
          <p:nvPr/>
        </p:nvSpPr>
        <p:spPr>
          <a:xfrm rot="5400000">
            <a:off x="1799040" y="3236538"/>
            <a:ext cx="2680902" cy="114300"/>
          </a:xfrm>
          <a:prstGeom prst="rect">
            <a:avLst/>
          </a:prstGeom>
          <a:gradFill rotWithShape="1">
            <a:gsLst>
              <a:gs pos="82000">
                <a:srgbClr val="00B050"/>
              </a:gs>
              <a:gs pos="57000">
                <a:srgbClr val="0070C0"/>
              </a:gs>
              <a:gs pos="0">
                <a:srgbClr val="FF0000"/>
              </a:gs>
              <a:gs pos="20000">
                <a:srgbClr val="FF0000"/>
              </a:gs>
              <a:gs pos="100000">
                <a:srgbClr val="9BBB59">
                  <a:lumMod val="60000"/>
                  <a:lumOff val="40000"/>
                </a:srgbClr>
              </a:gs>
            </a:gsLst>
            <a:lin ang="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892">
              <a:defRPr/>
            </a:pPr>
            <a:endParaRPr lang="en-US" sz="1350" kern="0" dirty="0">
              <a:solidFill>
                <a:prstClr val="white"/>
              </a:solidFill>
              <a:latin typeface="Calibri"/>
            </a:endParaRPr>
          </a:p>
        </p:txBody>
      </p:sp>
      <p:sp>
        <p:nvSpPr>
          <p:cNvPr id="63" name="Isosceles Triangle 62">
            <a:extLst>
              <a:ext uri="{FF2B5EF4-FFF2-40B4-BE49-F238E27FC236}">
                <a16:creationId xmlns:a16="http://schemas.microsoft.com/office/drawing/2014/main" id="{9AEA4AD0-BC22-4771-8D56-684B606575FC}"/>
              </a:ext>
            </a:extLst>
          </p:cNvPr>
          <p:cNvSpPr/>
          <p:nvPr/>
        </p:nvSpPr>
        <p:spPr>
          <a:xfrm rot="16200000">
            <a:off x="3211405" y="3353399"/>
            <a:ext cx="114300" cy="194310"/>
          </a:xfrm>
          <a:prstGeom prst="triangle">
            <a:avLst/>
          </a:prstGeom>
          <a:solidFill>
            <a:srgbClr val="4BACC6"/>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2">
              <a:defRPr/>
            </a:pPr>
            <a:endParaRPr lang="en-US" sz="1350" kern="0" dirty="0">
              <a:solidFill>
                <a:prstClr val="white"/>
              </a:solidFill>
              <a:latin typeface="Calibri"/>
            </a:endParaRPr>
          </a:p>
        </p:txBody>
      </p:sp>
      <p:sp>
        <p:nvSpPr>
          <p:cNvPr id="64" name="Isosceles Triangle 63">
            <a:extLst>
              <a:ext uri="{FF2B5EF4-FFF2-40B4-BE49-F238E27FC236}">
                <a16:creationId xmlns:a16="http://schemas.microsoft.com/office/drawing/2014/main" id="{D5266772-B73C-4869-AA59-34432FBC37C7}"/>
              </a:ext>
            </a:extLst>
          </p:cNvPr>
          <p:cNvSpPr/>
          <p:nvPr/>
        </p:nvSpPr>
        <p:spPr>
          <a:xfrm rot="16200000">
            <a:off x="3211405" y="4223716"/>
            <a:ext cx="114300" cy="194310"/>
          </a:xfrm>
          <a:prstGeom prst="triangle">
            <a:avLst/>
          </a:prstGeom>
          <a:solidFill>
            <a:srgbClr val="9BBB59">
              <a:lumMod val="60000"/>
              <a:lumOff val="40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2">
              <a:defRPr/>
            </a:pPr>
            <a:endParaRPr lang="en-US" sz="1350" kern="0" dirty="0">
              <a:solidFill>
                <a:prstClr val="white"/>
              </a:solidFill>
              <a:latin typeface="Calibri"/>
            </a:endParaRPr>
          </a:p>
        </p:txBody>
      </p:sp>
      <p:sp>
        <p:nvSpPr>
          <p:cNvPr id="65" name="TextBox 64">
            <a:extLst>
              <a:ext uri="{FF2B5EF4-FFF2-40B4-BE49-F238E27FC236}">
                <a16:creationId xmlns:a16="http://schemas.microsoft.com/office/drawing/2014/main" id="{B8008B71-37A4-4068-9694-BC2A3F833287}"/>
              </a:ext>
            </a:extLst>
          </p:cNvPr>
          <p:cNvSpPr txBox="1"/>
          <p:nvPr/>
        </p:nvSpPr>
        <p:spPr>
          <a:xfrm>
            <a:off x="3342465" y="3288569"/>
            <a:ext cx="1527738" cy="346249"/>
          </a:xfrm>
          <a:prstGeom prst="rect">
            <a:avLst/>
          </a:prstGeom>
          <a:noFill/>
        </p:spPr>
        <p:txBody>
          <a:bodyPr wrap="square" rtlCol="0">
            <a:spAutoFit/>
          </a:bodyPr>
          <a:lstStyle/>
          <a:p>
            <a:pPr defTabSz="342892">
              <a:defRPr/>
            </a:pPr>
            <a:r>
              <a:rPr lang="fr-FR" sz="900" b="1" kern="0" dirty="0">
                <a:solidFill>
                  <a:prstClr val="black"/>
                </a:solidFill>
                <a:latin typeface="Calibri"/>
              </a:rPr>
              <a:t>OPTEON</a:t>
            </a:r>
            <a:r>
              <a:rPr lang="fr-FR" sz="900" b="1" kern="0" baseline="30000" dirty="0">
                <a:solidFill>
                  <a:prstClr val="black"/>
                </a:solidFill>
                <a:latin typeface="Calibri"/>
              </a:rPr>
              <a:t>TM</a:t>
            </a:r>
            <a:r>
              <a:rPr lang="fr-FR" sz="900" b="1" kern="0" dirty="0">
                <a:solidFill>
                  <a:prstClr val="black"/>
                </a:solidFill>
                <a:latin typeface="Calibri"/>
              </a:rPr>
              <a:t> XP SERIES</a:t>
            </a:r>
          </a:p>
          <a:p>
            <a:pPr marL="66674" indent="-66674" defTabSz="342892">
              <a:buFont typeface="Wingdings" panose="05000000000000000000" pitchFamily="2" charset="2"/>
              <a:buChar char="ü"/>
              <a:defRPr/>
            </a:pPr>
            <a:r>
              <a:rPr lang="en-GB" sz="750" b="1" kern="0" dirty="0">
                <a:solidFill>
                  <a:prstClr val="black"/>
                </a:solidFill>
                <a:latin typeface="Calibri"/>
              </a:rPr>
              <a:t>Retrofit / New systems</a:t>
            </a:r>
          </a:p>
        </p:txBody>
      </p:sp>
      <p:sp>
        <p:nvSpPr>
          <p:cNvPr id="66" name="TextBox 65">
            <a:extLst>
              <a:ext uri="{FF2B5EF4-FFF2-40B4-BE49-F238E27FC236}">
                <a16:creationId xmlns:a16="http://schemas.microsoft.com/office/drawing/2014/main" id="{D70B8324-6FC1-4596-8556-675D47D6DEBF}"/>
              </a:ext>
            </a:extLst>
          </p:cNvPr>
          <p:cNvSpPr txBox="1"/>
          <p:nvPr/>
        </p:nvSpPr>
        <p:spPr>
          <a:xfrm>
            <a:off x="3335665" y="4153520"/>
            <a:ext cx="1178528" cy="346249"/>
          </a:xfrm>
          <a:prstGeom prst="rect">
            <a:avLst/>
          </a:prstGeom>
          <a:noFill/>
        </p:spPr>
        <p:txBody>
          <a:bodyPr wrap="none" rtlCol="0">
            <a:spAutoFit/>
          </a:bodyPr>
          <a:lstStyle/>
          <a:p>
            <a:pPr defTabSz="342892">
              <a:defRPr/>
            </a:pPr>
            <a:r>
              <a:rPr lang="fr-FR" sz="900" b="1" kern="0" dirty="0">
                <a:solidFill>
                  <a:prstClr val="black"/>
                </a:solidFill>
                <a:latin typeface="Calibri"/>
              </a:rPr>
              <a:t>OPTEON</a:t>
            </a:r>
            <a:r>
              <a:rPr lang="fr-FR" sz="900" b="1" kern="0" baseline="30000" dirty="0">
                <a:solidFill>
                  <a:prstClr val="black"/>
                </a:solidFill>
                <a:latin typeface="Calibri"/>
              </a:rPr>
              <a:t>TM</a:t>
            </a:r>
            <a:r>
              <a:rPr lang="fr-FR" sz="900" b="1" kern="0" dirty="0">
                <a:solidFill>
                  <a:prstClr val="black"/>
                </a:solidFill>
                <a:latin typeface="Calibri"/>
              </a:rPr>
              <a:t> XL SERIES</a:t>
            </a:r>
          </a:p>
          <a:p>
            <a:pPr marL="66674" indent="-66674" defTabSz="342892">
              <a:buFont typeface="Wingdings" panose="05000000000000000000" pitchFamily="2" charset="2"/>
              <a:buChar char="ü"/>
              <a:defRPr/>
            </a:pPr>
            <a:r>
              <a:rPr lang="en-GB" sz="750" b="1" kern="0" dirty="0">
                <a:solidFill>
                  <a:prstClr val="black"/>
                </a:solidFill>
                <a:latin typeface="Calibri"/>
              </a:rPr>
              <a:t>New systems</a:t>
            </a:r>
          </a:p>
        </p:txBody>
      </p:sp>
      <p:sp>
        <p:nvSpPr>
          <p:cNvPr id="67" name="TextBox 66">
            <a:extLst>
              <a:ext uri="{FF2B5EF4-FFF2-40B4-BE49-F238E27FC236}">
                <a16:creationId xmlns:a16="http://schemas.microsoft.com/office/drawing/2014/main" id="{2AD1B601-EF93-4FF9-8893-76693EB65BA8}"/>
              </a:ext>
            </a:extLst>
          </p:cNvPr>
          <p:cNvSpPr txBox="1"/>
          <p:nvPr/>
        </p:nvSpPr>
        <p:spPr>
          <a:xfrm>
            <a:off x="3194139" y="1917853"/>
            <a:ext cx="402674" cy="230832"/>
          </a:xfrm>
          <a:prstGeom prst="rect">
            <a:avLst/>
          </a:prstGeom>
          <a:noFill/>
        </p:spPr>
        <p:txBody>
          <a:bodyPr wrap="none" rtlCol="0">
            <a:spAutoFit/>
          </a:bodyPr>
          <a:lstStyle/>
          <a:p>
            <a:pPr algn="ctr" defTabSz="342892">
              <a:defRPr/>
            </a:pPr>
            <a:r>
              <a:rPr lang="en-GB" sz="900" b="1" kern="0" dirty="0">
                <a:solidFill>
                  <a:prstClr val="black"/>
                </a:solidFill>
                <a:latin typeface="Calibri"/>
              </a:rPr>
              <a:t>High</a:t>
            </a:r>
            <a:endParaRPr lang="fr-FR" sz="900" b="1" kern="0" dirty="0">
              <a:solidFill>
                <a:prstClr val="black"/>
              </a:solidFill>
              <a:latin typeface="Calibri"/>
            </a:endParaRPr>
          </a:p>
        </p:txBody>
      </p:sp>
      <p:sp>
        <p:nvSpPr>
          <p:cNvPr id="68" name="TextBox 67">
            <a:extLst>
              <a:ext uri="{FF2B5EF4-FFF2-40B4-BE49-F238E27FC236}">
                <a16:creationId xmlns:a16="http://schemas.microsoft.com/office/drawing/2014/main" id="{A8C3BDFB-8B18-4C05-9CA7-99939DBCFDB7}"/>
              </a:ext>
            </a:extLst>
          </p:cNvPr>
          <p:cNvSpPr txBox="1"/>
          <p:nvPr/>
        </p:nvSpPr>
        <p:spPr>
          <a:xfrm>
            <a:off x="3216830" y="4502081"/>
            <a:ext cx="611065" cy="230832"/>
          </a:xfrm>
          <a:prstGeom prst="rect">
            <a:avLst/>
          </a:prstGeom>
          <a:noFill/>
        </p:spPr>
        <p:txBody>
          <a:bodyPr wrap="none" rtlCol="0">
            <a:spAutoFit/>
          </a:bodyPr>
          <a:lstStyle/>
          <a:p>
            <a:pPr defTabSz="342892">
              <a:defRPr/>
            </a:pPr>
            <a:r>
              <a:rPr lang="en-GB" sz="900" b="1" kern="0" dirty="0">
                <a:solidFill>
                  <a:prstClr val="black"/>
                </a:solidFill>
                <a:latin typeface="Calibri"/>
              </a:rPr>
              <a:t>Very low</a:t>
            </a:r>
          </a:p>
        </p:txBody>
      </p:sp>
      <p:sp>
        <p:nvSpPr>
          <p:cNvPr id="69" name="TextBox 68">
            <a:extLst>
              <a:ext uri="{FF2B5EF4-FFF2-40B4-BE49-F238E27FC236}">
                <a16:creationId xmlns:a16="http://schemas.microsoft.com/office/drawing/2014/main" id="{27A0D1C3-01D0-43D7-A0E4-F190FCBAFCC2}"/>
              </a:ext>
            </a:extLst>
          </p:cNvPr>
          <p:cNvSpPr txBox="1"/>
          <p:nvPr/>
        </p:nvSpPr>
        <p:spPr>
          <a:xfrm rot="16200000">
            <a:off x="2059926" y="3085939"/>
            <a:ext cx="1633781" cy="415498"/>
          </a:xfrm>
          <a:prstGeom prst="rect">
            <a:avLst/>
          </a:prstGeom>
          <a:noFill/>
        </p:spPr>
        <p:txBody>
          <a:bodyPr wrap="none" rtlCol="0">
            <a:spAutoFit/>
          </a:bodyPr>
          <a:lstStyle/>
          <a:p>
            <a:pPr algn="ctr" defTabSz="342892">
              <a:defRPr/>
            </a:pPr>
            <a:r>
              <a:rPr lang="en-GB" sz="1050" b="1" kern="0" dirty="0">
                <a:solidFill>
                  <a:srgbClr val="1F497D"/>
                </a:solidFill>
                <a:latin typeface="Calibri"/>
              </a:rPr>
              <a:t>Global Warming Potential</a:t>
            </a:r>
          </a:p>
          <a:p>
            <a:pPr algn="ctr" defTabSz="342892">
              <a:defRPr/>
            </a:pPr>
            <a:r>
              <a:rPr lang="fr-FR" sz="1050" b="1" kern="0" dirty="0">
                <a:solidFill>
                  <a:srgbClr val="1F497D"/>
                </a:solidFill>
                <a:latin typeface="Calibri"/>
              </a:rPr>
              <a:t>(GWP)</a:t>
            </a:r>
          </a:p>
        </p:txBody>
      </p:sp>
      <p:sp>
        <p:nvSpPr>
          <p:cNvPr id="70" name="Hexagon 69">
            <a:extLst>
              <a:ext uri="{FF2B5EF4-FFF2-40B4-BE49-F238E27FC236}">
                <a16:creationId xmlns:a16="http://schemas.microsoft.com/office/drawing/2014/main" id="{A5FD6A6F-7F59-4362-9C11-C4923FC45C70}"/>
              </a:ext>
            </a:extLst>
          </p:cNvPr>
          <p:cNvSpPr>
            <a:spLocks noChangeAspect="1"/>
          </p:cNvSpPr>
          <p:nvPr/>
        </p:nvSpPr>
        <p:spPr>
          <a:xfrm>
            <a:off x="4724820" y="2073758"/>
            <a:ext cx="820454" cy="729000"/>
          </a:xfrm>
          <a:prstGeom prst="hexagon">
            <a:avLst/>
          </a:prstGeom>
          <a:solidFill>
            <a:srgbClr val="F37F1C"/>
          </a:solidFill>
          <a:ln>
            <a:noFill/>
          </a:ln>
          <a:effectLst/>
        </p:spPr>
        <p:txBody>
          <a:bodyPr lIns="0" tIns="0" rIns="0" bIns="0" rtlCol="0" anchor="ctr"/>
          <a:lstStyle/>
          <a:p>
            <a:pPr algn="ctr" defTabSz="342892">
              <a:defRPr/>
            </a:pPr>
            <a:r>
              <a:rPr lang="en-US" sz="1050" kern="0" dirty="0">
                <a:solidFill>
                  <a:prstClr val="white"/>
                </a:solidFill>
                <a:latin typeface="Calibri"/>
              </a:rPr>
              <a:t>R-404A</a:t>
            </a:r>
            <a:br>
              <a:rPr lang="en-US" sz="1050" kern="0" dirty="0">
                <a:solidFill>
                  <a:prstClr val="white"/>
                </a:solidFill>
                <a:latin typeface="Calibri"/>
              </a:rPr>
            </a:br>
            <a:r>
              <a:rPr lang="en-US" sz="750" kern="0" dirty="0">
                <a:solidFill>
                  <a:prstClr val="white"/>
                </a:solidFill>
                <a:latin typeface="Calibri"/>
              </a:rPr>
              <a:t>(GWP 3940*)</a:t>
            </a:r>
            <a:endParaRPr lang="en-US" sz="1200" kern="0" dirty="0">
              <a:solidFill>
                <a:prstClr val="white"/>
              </a:solidFill>
              <a:latin typeface="Calibri"/>
            </a:endParaRPr>
          </a:p>
        </p:txBody>
      </p:sp>
      <p:sp>
        <p:nvSpPr>
          <p:cNvPr id="71" name="Hexagon 70">
            <a:extLst>
              <a:ext uri="{FF2B5EF4-FFF2-40B4-BE49-F238E27FC236}">
                <a16:creationId xmlns:a16="http://schemas.microsoft.com/office/drawing/2014/main" id="{BAD85D70-85A2-4059-BF5B-5B438E7A8505}"/>
              </a:ext>
            </a:extLst>
          </p:cNvPr>
          <p:cNvSpPr>
            <a:spLocks noChangeAspect="1"/>
          </p:cNvSpPr>
          <p:nvPr/>
        </p:nvSpPr>
        <p:spPr>
          <a:xfrm>
            <a:off x="4724820" y="3124244"/>
            <a:ext cx="820454" cy="729000"/>
          </a:xfrm>
          <a:prstGeom prst="hexagon">
            <a:avLst/>
          </a:prstGeom>
          <a:solidFill>
            <a:srgbClr val="4F81BD"/>
          </a:solidFill>
          <a:ln>
            <a:noFill/>
          </a:ln>
          <a:effectLst/>
        </p:spPr>
        <p:txBody>
          <a:bodyPr lIns="0" tIns="0" rIns="0" bIns="0" rtlCol="0" anchor="ctr"/>
          <a:lstStyle/>
          <a:p>
            <a:pPr algn="ctr" defTabSz="342892">
              <a:defRPr/>
            </a:pPr>
            <a:r>
              <a:rPr lang="en-US" sz="1050" kern="0" dirty="0">
                <a:solidFill>
                  <a:prstClr val="white"/>
                </a:solidFill>
                <a:latin typeface="Calibri"/>
              </a:rPr>
              <a:t>Opteon</a:t>
            </a:r>
            <a:r>
              <a:rPr lang="en-US" sz="1050" kern="0" baseline="30000" dirty="0">
                <a:solidFill>
                  <a:prstClr val="white"/>
                </a:solidFill>
                <a:latin typeface="Calibri"/>
              </a:rPr>
              <a:t>TM</a:t>
            </a:r>
            <a:r>
              <a:rPr lang="en-US" sz="1050" kern="0" dirty="0">
                <a:solidFill>
                  <a:prstClr val="white"/>
                </a:solidFill>
                <a:latin typeface="Calibri"/>
              </a:rPr>
              <a:t> XP40</a:t>
            </a:r>
          </a:p>
          <a:p>
            <a:pPr algn="ctr" defTabSz="342892">
              <a:defRPr/>
            </a:pPr>
            <a:r>
              <a:rPr lang="en-US" sz="1050" kern="0" dirty="0">
                <a:solidFill>
                  <a:prstClr val="white"/>
                </a:solidFill>
                <a:latin typeface="Calibri"/>
              </a:rPr>
              <a:t>R-449A</a:t>
            </a:r>
            <a:br>
              <a:rPr lang="en-US" sz="1050" kern="0" dirty="0">
                <a:solidFill>
                  <a:prstClr val="white"/>
                </a:solidFill>
                <a:latin typeface="Calibri"/>
              </a:rPr>
            </a:br>
            <a:r>
              <a:rPr lang="en-US" sz="750" kern="0" dirty="0">
                <a:solidFill>
                  <a:prstClr val="white"/>
                </a:solidFill>
                <a:latin typeface="Calibri"/>
              </a:rPr>
              <a:t>(GWP 1282*)</a:t>
            </a:r>
            <a:endParaRPr lang="en-US" sz="1200" kern="0" dirty="0">
              <a:solidFill>
                <a:prstClr val="white"/>
              </a:solidFill>
              <a:latin typeface="Calibri"/>
            </a:endParaRPr>
          </a:p>
        </p:txBody>
      </p:sp>
      <p:sp>
        <p:nvSpPr>
          <p:cNvPr id="72" name="Hexagon 71">
            <a:extLst>
              <a:ext uri="{FF2B5EF4-FFF2-40B4-BE49-F238E27FC236}">
                <a16:creationId xmlns:a16="http://schemas.microsoft.com/office/drawing/2014/main" id="{2CA88B0E-B892-4AEA-A735-92A4F6805698}"/>
              </a:ext>
            </a:extLst>
          </p:cNvPr>
          <p:cNvSpPr>
            <a:spLocks noChangeAspect="1"/>
          </p:cNvSpPr>
          <p:nvPr/>
        </p:nvSpPr>
        <p:spPr>
          <a:xfrm>
            <a:off x="5387863" y="4941400"/>
            <a:ext cx="820454" cy="729000"/>
          </a:xfrm>
          <a:prstGeom prst="hexagon">
            <a:avLst/>
          </a:prstGeom>
          <a:solidFill>
            <a:srgbClr val="9BBB59"/>
          </a:solidFill>
          <a:ln>
            <a:noFill/>
          </a:ln>
          <a:effectLst/>
        </p:spPr>
        <p:txBody>
          <a:bodyPr lIns="0" tIns="0" rIns="0" bIns="0" rtlCol="0" anchor="ctr"/>
          <a:lstStyle/>
          <a:p>
            <a:pPr algn="ctr" defTabSz="342892">
              <a:defRPr/>
            </a:pPr>
            <a:r>
              <a:rPr lang="en-US" sz="1050" kern="0" dirty="0">
                <a:solidFill>
                  <a:prstClr val="white"/>
                </a:solidFill>
                <a:latin typeface="Calibri"/>
              </a:rPr>
              <a:t>Opteon</a:t>
            </a:r>
            <a:r>
              <a:rPr lang="en-US" sz="1050" kern="0" baseline="30000" dirty="0">
                <a:solidFill>
                  <a:prstClr val="white"/>
                </a:solidFill>
                <a:latin typeface="Calibri"/>
              </a:rPr>
              <a:t>TM</a:t>
            </a:r>
            <a:r>
              <a:rPr lang="en-US" sz="1050" kern="0" dirty="0">
                <a:solidFill>
                  <a:prstClr val="white"/>
                </a:solidFill>
                <a:latin typeface="Calibri"/>
              </a:rPr>
              <a:t> XL20</a:t>
            </a:r>
          </a:p>
          <a:p>
            <a:pPr algn="ctr" defTabSz="342892">
              <a:defRPr/>
            </a:pPr>
            <a:r>
              <a:rPr lang="en-US" sz="1050" kern="0" dirty="0">
                <a:solidFill>
                  <a:prstClr val="white"/>
                </a:solidFill>
                <a:latin typeface="Calibri"/>
              </a:rPr>
              <a:t>R-454C</a:t>
            </a:r>
            <a:br>
              <a:rPr lang="en-US" sz="1050" kern="0" dirty="0">
                <a:solidFill>
                  <a:prstClr val="white"/>
                </a:solidFill>
                <a:latin typeface="Calibri"/>
              </a:rPr>
            </a:br>
            <a:r>
              <a:rPr lang="en-US" sz="750" kern="0" dirty="0">
                <a:solidFill>
                  <a:prstClr val="white"/>
                </a:solidFill>
                <a:latin typeface="Calibri"/>
              </a:rPr>
              <a:t>(GWP 146*)</a:t>
            </a:r>
            <a:endParaRPr lang="en-US" sz="1200" kern="0" dirty="0">
              <a:solidFill>
                <a:prstClr val="white"/>
              </a:solidFill>
              <a:latin typeface="Calibri"/>
            </a:endParaRPr>
          </a:p>
        </p:txBody>
      </p:sp>
      <p:sp>
        <p:nvSpPr>
          <p:cNvPr id="73" name="Hexagon 72">
            <a:extLst>
              <a:ext uri="{FF2B5EF4-FFF2-40B4-BE49-F238E27FC236}">
                <a16:creationId xmlns:a16="http://schemas.microsoft.com/office/drawing/2014/main" id="{2048496B-E4C0-46EA-8863-323478A1745F}"/>
              </a:ext>
            </a:extLst>
          </p:cNvPr>
          <p:cNvSpPr>
            <a:spLocks noChangeAspect="1"/>
          </p:cNvSpPr>
          <p:nvPr/>
        </p:nvSpPr>
        <p:spPr>
          <a:xfrm>
            <a:off x="6842074" y="2319156"/>
            <a:ext cx="820454" cy="729000"/>
          </a:xfrm>
          <a:prstGeom prst="hexagon">
            <a:avLst/>
          </a:prstGeom>
          <a:solidFill>
            <a:srgbClr val="F37F1C"/>
          </a:solidFill>
          <a:ln>
            <a:noFill/>
          </a:ln>
          <a:effectLst/>
        </p:spPr>
        <p:txBody>
          <a:bodyPr lIns="0" tIns="0" rIns="0" bIns="0" rtlCol="0" anchor="ctr"/>
          <a:lstStyle/>
          <a:p>
            <a:pPr algn="ctr" defTabSz="342892">
              <a:defRPr/>
            </a:pPr>
            <a:r>
              <a:rPr lang="en-US" sz="1050" kern="0" dirty="0">
                <a:solidFill>
                  <a:prstClr val="white"/>
                </a:solidFill>
                <a:latin typeface="Calibri"/>
              </a:rPr>
              <a:t>R-410A</a:t>
            </a:r>
            <a:br>
              <a:rPr lang="en-US" sz="1050" kern="0" dirty="0">
                <a:solidFill>
                  <a:prstClr val="white"/>
                </a:solidFill>
                <a:latin typeface="Calibri"/>
              </a:rPr>
            </a:br>
            <a:r>
              <a:rPr lang="en-US" sz="750" kern="0" dirty="0">
                <a:solidFill>
                  <a:prstClr val="white"/>
                </a:solidFill>
                <a:latin typeface="Calibri"/>
              </a:rPr>
              <a:t>(GWP 1920*)</a:t>
            </a:r>
            <a:endParaRPr lang="en-US" sz="1200" kern="0" dirty="0">
              <a:solidFill>
                <a:prstClr val="white"/>
              </a:solidFill>
              <a:latin typeface="Calibri"/>
            </a:endParaRPr>
          </a:p>
        </p:txBody>
      </p:sp>
      <p:sp>
        <p:nvSpPr>
          <p:cNvPr id="74" name="Hexagon 73">
            <a:extLst>
              <a:ext uri="{FF2B5EF4-FFF2-40B4-BE49-F238E27FC236}">
                <a16:creationId xmlns:a16="http://schemas.microsoft.com/office/drawing/2014/main" id="{2066F553-2166-44A2-8080-54A2A20B1B06}"/>
              </a:ext>
            </a:extLst>
          </p:cNvPr>
          <p:cNvSpPr>
            <a:spLocks noChangeAspect="1"/>
          </p:cNvSpPr>
          <p:nvPr/>
        </p:nvSpPr>
        <p:spPr>
          <a:xfrm>
            <a:off x="6799276" y="4235436"/>
            <a:ext cx="820454" cy="729000"/>
          </a:xfrm>
          <a:prstGeom prst="hexagon">
            <a:avLst/>
          </a:prstGeom>
          <a:solidFill>
            <a:srgbClr val="9BBB59"/>
          </a:solidFill>
          <a:ln>
            <a:noFill/>
          </a:ln>
          <a:effectLst/>
        </p:spPr>
        <p:txBody>
          <a:bodyPr lIns="0" tIns="0" rIns="0" bIns="0" rtlCol="0" anchor="ctr"/>
          <a:lstStyle/>
          <a:p>
            <a:pPr algn="ctr" defTabSz="342892">
              <a:defRPr/>
            </a:pPr>
            <a:r>
              <a:rPr lang="en-US" sz="1050" kern="0" dirty="0">
                <a:solidFill>
                  <a:prstClr val="white"/>
                </a:solidFill>
                <a:latin typeface="Calibri"/>
              </a:rPr>
              <a:t>Opteon</a:t>
            </a:r>
            <a:r>
              <a:rPr lang="en-US" sz="1050" kern="0" baseline="30000" dirty="0">
                <a:solidFill>
                  <a:prstClr val="white"/>
                </a:solidFill>
                <a:latin typeface="Calibri"/>
              </a:rPr>
              <a:t>TM</a:t>
            </a:r>
            <a:r>
              <a:rPr lang="en-US" sz="1050" kern="0" dirty="0">
                <a:solidFill>
                  <a:prstClr val="white"/>
                </a:solidFill>
                <a:latin typeface="Calibri"/>
              </a:rPr>
              <a:t> XL41</a:t>
            </a:r>
          </a:p>
          <a:p>
            <a:pPr algn="ctr" defTabSz="342892">
              <a:defRPr/>
            </a:pPr>
            <a:r>
              <a:rPr lang="en-US" sz="1050" kern="0" dirty="0">
                <a:solidFill>
                  <a:prstClr val="white"/>
                </a:solidFill>
                <a:latin typeface="Calibri"/>
              </a:rPr>
              <a:t>R-454B</a:t>
            </a:r>
            <a:br>
              <a:rPr lang="en-US" sz="1050" kern="0" dirty="0">
                <a:solidFill>
                  <a:prstClr val="white"/>
                </a:solidFill>
                <a:latin typeface="Calibri"/>
              </a:rPr>
            </a:br>
            <a:r>
              <a:rPr lang="en-US" sz="750" kern="0" dirty="0">
                <a:solidFill>
                  <a:prstClr val="white"/>
                </a:solidFill>
                <a:latin typeface="Calibri"/>
              </a:rPr>
              <a:t>(GWP 467*)</a:t>
            </a:r>
            <a:endParaRPr lang="en-US" sz="1200" kern="0" dirty="0">
              <a:solidFill>
                <a:prstClr val="white"/>
              </a:solidFill>
              <a:latin typeface="Calibri"/>
            </a:endParaRPr>
          </a:p>
        </p:txBody>
      </p:sp>
      <p:sp>
        <p:nvSpPr>
          <p:cNvPr id="75" name="Hexagon 74">
            <a:extLst>
              <a:ext uri="{FF2B5EF4-FFF2-40B4-BE49-F238E27FC236}">
                <a16:creationId xmlns:a16="http://schemas.microsoft.com/office/drawing/2014/main" id="{38A979DC-8F9C-4F88-BC7C-D25539373F45}"/>
              </a:ext>
            </a:extLst>
          </p:cNvPr>
          <p:cNvSpPr>
            <a:spLocks noChangeAspect="1"/>
          </p:cNvSpPr>
          <p:nvPr/>
        </p:nvSpPr>
        <p:spPr>
          <a:xfrm>
            <a:off x="6200485" y="5054370"/>
            <a:ext cx="820454" cy="729000"/>
          </a:xfrm>
          <a:prstGeom prst="hexagon">
            <a:avLst/>
          </a:prstGeom>
          <a:solidFill>
            <a:srgbClr val="9BBB59"/>
          </a:solidFill>
          <a:ln>
            <a:noFill/>
          </a:ln>
          <a:effectLst/>
        </p:spPr>
        <p:txBody>
          <a:bodyPr lIns="0" tIns="0" rIns="0" bIns="0" rtlCol="0" anchor="ctr"/>
          <a:lstStyle/>
          <a:p>
            <a:pPr algn="ctr" defTabSz="342892">
              <a:defRPr/>
            </a:pPr>
            <a:r>
              <a:rPr lang="en-US" sz="1050" kern="0" dirty="0">
                <a:solidFill>
                  <a:prstClr val="white"/>
                </a:solidFill>
                <a:latin typeface="Calibri"/>
              </a:rPr>
              <a:t>Opteon</a:t>
            </a:r>
            <a:r>
              <a:rPr lang="en-US" sz="1050" kern="0" baseline="30000" dirty="0">
                <a:solidFill>
                  <a:prstClr val="white"/>
                </a:solidFill>
                <a:latin typeface="Calibri"/>
              </a:rPr>
              <a:t>TM</a:t>
            </a:r>
            <a:r>
              <a:rPr lang="en-US" sz="1050" kern="0" dirty="0">
                <a:solidFill>
                  <a:prstClr val="white"/>
                </a:solidFill>
                <a:latin typeface="Calibri"/>
              </a:rPr>
              <a:t> XL10</a:t>
            </a:r>
          </a:p>
          <a:p>
            <a:pPr algn="ctr" defTabSz="342892">
              <a:defRPr/>
            </a:pPr>
            <a:r>
              <a:rPr lang="en-US" sz="1050" kern="0" dirty="0">
                <a:solidFill>
                  <a:prstClr val="white"/>
                </a:solidFill>
                <a:latin typeface="Calibri"/>
              </a:rPr>
              <a:t>R-1234yf</a:t>
            </a:r>
            <a:br>
              <a:rPr lang="en-US" sz="1050" kern="0" dirty="0">
                <a:solidFill>
                  <a:prstClr val="white"/>
                </a:solidFill>
                <a:latin typeface="Calibri"/>
              </a:rPr>
            </a:br>
            <a:r>
              <a:rPr lang="en-US" sz="750" kern="0" dirty="0">
                <a:solidFill>
                  <a:prstClr val="white"/>
                </a:solidFill>
                <a:latin typeface="Calibri"/>
              </a:rPr>
              <a:t>(GWP &lt;1*)</a:t>
            </a:r>
            <a:endParaRPr lang="en-US" sz="1200" kern="0" dirty="0">
              <a:solidFill>
                <a:prstClr val="white"/>
              </a:solidFill>
              <a:latin typeface="Calibri"/>
            </a:endParaRPr>
          </a:p>
        </p:txBody>
      </p:sp>
      <p:sp>
        <p:nvSpPr>
          <p:cNvPr id="76" name="TextBox 75">
            <a:extLst>
              <a:ext uri="{FF2B5EF4-FFF2-40B4-BE49-F238E27FC236}">
                <a16:creationId xmlns:a16="http://schemas.microsoft.com/office/drawing/2014/main" id="{AFA8E92F-7774-4502-A869-39AEB88E6F94}"/>
              </a:ext>
            </a:extLst>
          </p:cNvPr>
          <p:cNvSpPr txBox="1"/>
          <p:nvPr/>
        </p:nvSpPr>
        <p:spPr>
          <a:xfrm>
            <a:off x="4607499" y="1815464"/>
            <a:ext cx="1140982" cy="300082"/>
          </a:xfrm>
          <a:prstGeom prst="rect">
            <a:avLst/>
          </a:prstGeom>
          <a:noFill/>
        </p:spPr>
        <p:txBody>
          <a:bodyPr wrap="square" rtlCol="0">
            <a:spAutoFit/>
          </a:bodyPr>
          <a:lstStyle/>
          <a:p>
            <a:pPr defTabSz="342892">
              <a:defRPr/>
            </a:pPr>
            <a:r>
              <a:rPr lang="en-US" sz="1350" b="1" kern="0" dirty="0">
                <a:solidFill>
                  <a:prstClr val="black"/>
                </a:solidFill>
                <a:latin typeface="Calibri"/>
              </a:rPr>
              <a:t>Refrigeration</a:t>
            </a:r>
          </a:p>
        </p:txBody>
      </p:sp>
      <p:sp>
        <p:nvSpPr>
          <p:cNvPr id="77" name="TextBox 76">
            <a:extLst>
              <a:ext uri="{FF2B5EF4-FFF2-40B4-BE49-F238E27FC236}">
                <a16:creationId xmlns:a16="http://schemas.microsoft.com/office/drawing/2014/main" id="{2BB4ED99-FCE9-4ACE-9532-7133C086FA69}"/>
              </a:ext>
            </a:extLst>
          </p:cNvPr>
          <p:cNvSpPr txBox="1"/>
          <p:nvPr/>
        </p:nvSpPr>
        <p:spPr>
          <a:xfrm>
            <a:off x="6443326" y="1815741"/>
            <a:ext cx="981854" cy="507831"/>
          </a:xfrm>
          <a:prstGeom prst="rect">
            <a:avLst/>
          </a:prstGeom>
          <a:noFill/>
        </p:spPr>
        <p:txBody>
          <a:bodyPr wrap="square" rtlCol="0">
            <a:spAutoFit/>
          </a:bodyPr>
          <a:lstStyle/>
          <a:p>
            <a:pPr algn="ctr" defTabSz="342892">
              <a:defRPr/>
            </a:pPr>
            <a:r>
              <a:rPr lang="en-US" sz="1350" b="1" kern="0" dirty="0">
                <a:solidFill>
                  <a:prstClr val="black"/>
                </a:solidFill>
                <a:latin typeface="Calibri"/>
              </a:rPr>
              <a:t>A/C and HP</a:t>
            </a:r>
          </a:p>
        </p:txBody>
      </p:sp>
      <p:sp>
        <p:nvSpPr>
          <p:cNvPr id="78" name="TextBox 77">
            <a:extLst>
              <a:ext uri="{FF2B5EF4-FFF2-40B4-BE49-F238E27FC236}">
                <a16:creationId xmlns:a16="http://schemas.microsoft.com/office/drawing/2014/main" id="{CA63A826-DC99-42F4-A783-D78C576317FD}"/>
              </a:ext>
            </a:extLst>
          </p:cNvPr>
          <p:cNvSpPr txBox="1"/>
          <p:nvPr/>
        </p:nvSpPr>
        <p:spPr>
          <a:xfrm>
            <a:off x="7617440" y="2775725"/>
            <a:ext cx="1495602" cy="161583"/>
          </a:xfrm>
          <a:prstGeom prst="rect">
            <a:avLst/>
          </a:prstGeom>
          <a:noFill/>
        </p:spPr>
        <p:txBody>
          <a:bodyPr wrap="none" lIns="0" tIns="0" rIns="0" bIns="0" rtlCol="0">
            <a:spAutoFit/>
          </a:bodyPr>
          <a:lstStyle/>
          <a:p>
            <a:pPr defTabSz="342892">
              <a:defRPr/>
            </a:pPr>
            <a:r>
              <a:rPr lang="en-US" sz="1050" kern="0" dirty="0">
                <a:solidFill>
                  <a:prstClr val="black"/>
                </a:solidFill>
                <a:latin typeface="Calibri"/>
              </a:rPr>
              <a:t>2017 -&gt; average GWP:1900</a:t>
            </a:r>
          </a:p>
        </p:txBody>
      </p:sp>
      <p:sp>
        <p:nvSpPr>
          <p:cNvPr id="79" name="TextBox 78">
            <a:extLst>
              <a:ext uri="{FF2B5EF4-FFF2-40B4-BE49-F238E27FC236}">
                <a16:creationId xmlns:a16="http://schemas.microsoft.com/office/drawing/2014/main" id="{84DD0AF5-4C54-48CA-98B6-F28D4B045B28}"/>
              </a:ext>
            </a:extLst>
          </p:cNvPr>
          <p:cNvSpPr txBox="1"/>
          <p:nvPr/>
        </p:nvSpPr>
        <p:spPr>
          <a:xfrm>
            <a:off x="7617443" y="3712327"/>
            <a:ext cx="1426673" cy="161583"/>
          </a:xfrm>
          <a:prstGeom prst="rect">
            <a:avLst/>
          </a:prstGeom>
          <a:noFill/>
        </p:spPr>
        <p:txBody>
          <a:bodyPr wrap="none" lIns="0" tIns="0" rIns="0" bIns="0" rtlCol="0">
            <a:spAutoFit/>
          </a:bodyPr>
          <a:lstStyle/>
          <a:p>
            <a:pPr defTabSz="342892">
              <a:defRPr/>
            </a:pPr>
            <a:r>
              <a:rPr lang="en-US" sz="1050" kern="0" dirty="0">
                <a:solidFill>
                  <a:prstClr val="black"/>
                </a:solidFill>
                <a:latin typeface="Calibri"/>
              </a:rPr>
              <a:t>2021 -&gt; average GWP:900</a:t>
            </a:r>
          </a:p>
        </p:txBody>
      </p:sp>
      <p:sp>
        <p:nvSpPr>
          <p:cNvPr id="80" name="TextBox 79">
            <a:extLst>
              <a:ext uri="{FF2B5EF4-FFF2-40B4-BE49-F238E27FC236}">
                <a16:creationId xmlns:a16="http://schemas.microsoft.com/office/drawing/2014/main" id="{73A0E04E-F7BB-4F1B-95CE-5D83332BA025}"/>
              </a:ext>
            </a:extLst>
          </p:cNvPr>
          <p:cNvSpPr txBox="1"/>
          <p:nvPr/>
        </p:nvSpPr>
        <p:spPr>
          <a:xfrm>
            <a:off x="7617443" y="4565225"/>
            <a:ext cx="1426673" cy="161583"/>
          </a:xfrm>
          <a:prstGeom prst="rect">
            <a:avLst/>
          </a:prstGeom>
          <a:noFill/>
        </p:spPr>
        <p:txBody>
          <a:bodyPr wrap="none" lIns="0" tIns="0" rIns="0" bIns="0" rtlCol="0">
            <a:spAutoFit/>
          </a:bodyPr>
          <a:lstStyle/>
          <a:p>
            <a:pPr defTabSz="342892">
              <a:defRPr/>
            </a:pPr>
            <a:r>
              <a:rPr lang="en-US" sz="1050" kern="0" dirty="0">
                <a:solidFill>
                  <a:prstClr val="black"/>
                </a:solidFill>
                <a:latin typeface="Calibri"/>
              </a:rPr>
              <a:t>2030 -&gt; average GWP:400</a:t>
            </a:r>
          </a:p>
        </p:txBody>
      </p:sp>
      <p:sp>
        <p:nvSpPr>
          <p:cNvPr id="81" name="Hexagon 80">
            <a:extLst>
              <a:ext uri="{FF2B5EF4-FFF2-40B4-BE49-F238E27FC236}">
                <a16:creationId xmlns:a16="http://schemas.microsoft.com/office/drawing/2014/main" id="{2C42BF30-90A9-4324-88DD-114B235D407D}"/>
              </a:ext>
            </a:extLst>
          </p:cNvPr>
          <p:cNvSpPr>
            <a:spLocks noChangeAspect="1"/>
          </p:cNvSpPr>
          <p:nvPr/>
        </p:nvSpPr>
        <p:spPr>
          <a:xfrm>
            <a:off x="6144064" y="3873328"/>
            <a:ext cx="820454" cy="729000"/>
          </a:xfrm>
          <a:prstGeom prst="hexagon">
            <a:avLst/>
          </a:prstGeom>
          <a:solidFill>
            <a:srgbClr val="4F81BD"/>
          </a:solidFill>
          <a:ln>
            <a:noFill/>
          </a:ln>
          <a:effectLst/>
        </p:spPr>
        <p:txBody>
          <a:bodyPr lIns="0" tIns="0" rIns="0" bIns="0" rtlCol="0" anchor="ctr"/>
          <a:lstStyle/>
          <a:p>
            <a:pPr algn="ctr" defTabSz="342892">
              <a:defRPr/>
            </a:pPr>
            <a:r>
              <a:rPr lang="en-US" sz="1050" kern="0" dirty="0">
                <a:solidFill>
                  <a:prstClr val="white"/>
                </a:solidFill>
                <a:latin typeface="Calibri"/>
              </a:rPr>
              <a:t>Opteon</a:t>
            </a:r>
            <a:r>
              <a:rPr lang="en-US" sz="1050" kern="0" baseline="30000" dirty="0">
                <a:solidFill>
                  <a:prstClr val="white"/>
                </a:solidFill>
                <a:latin typeface="Calibri"/>
              </a:rPr>
              <a:t>TM</a:t>
            </a:r>
            <a:r>
              <a:rPr lang="en-US" sz="1050" kern="0" dirty="0">
                <a:solidFill>
                  <a:prstClr val="white"/>
                </a:solidFill>
                <a:latin typeface="Calibri"/>
              </a:rPr>
              <a:t> XP10</a:t>
            </a:r>
          </a:p>
          <a:p>
            <a:pPr algn="ctr" defTabSz="342892">
              <a:defRPr/>
            </a:pPr>
            <a:r>
              <a:rPr lang="en-US" sz="1050" kern="0" dirty="0">
                <a:solidFill>
                  <a:prstClr val="white"/>
                </a:solidFill>
                <a:latin typeface="Calibri"/>
              </a:rPr>
              <a:t>R-513A</a:t>
            </a:r>
            <a:br>
              <a:rPr lang="en-US" sz="1050" kern="0" dirty="0">
                <a:solidFill>
                  <a:prstClr val="white"/>
                </a:solidFill>
                <a:latin typeface="Calibri"/>
              </a:rPr>
            </a:br>
            <a:r>
              <a:rPr lang="en-US" sz="750" kern="0" dirty="0">
                <a:solidFill>
                  <a:prstClr val="white"/>
                </a:solidFill>
                <a:latin typeface="Calibri"/>
              </a:rPr>
              <a:t>(GWP 573*)</a:t>
            </a:r>
            <a:endParaRPr lang="en-US" sz="1200" kern="0" dirty="0">
              <a:solidFill>
                <a:prstClr val="white"/>
              </a:solidFill>
              <a:latin typeface="Calibri"/>
            </a:endParaRPr>
          </a:p>
        </p:txBody>
      </p:sp>
      <p:sp>
        <p:nvSpPr>
          <p:cNvPr id="82" name="Hexagon 81">
            <a:extLst>
              <a:ext uri="{FF2B5EF4-FFF2-40B4-BE49-F238E27FC236}">
                <a16:creationId xmlns:a16="http://schemas.microsoft.com/office/drawing/2014/main" id="{7AB34046-05C1-4CE6-8E81-3897E26137D4}"/>
              </a:ext>
            </a:extLst>
          </p:cNvPr>
          <p:cNvSpPr>
            <a:spLocks noChangeAspect="1"/>
          </p:cNvSpPr>
          <p:nvPr/>
        </p:nvSpPr>
        <p:spPr>
          <a:xfrm>
            <a:off x="6130113" y="3129126"/>
            <a:ext cx="820454" cy="729000"/>
          </a:xfrm>
          <a:prstGeom prst="hexagon">
            <a:avLst/>
          </a:prstGeom>
          <a:solidFill>
            <a:srgbClr val="F37F1C"/>
          </a:solidFill>
          <a:ln>
            <a:noFill/>
          </a:ln>
          <a:effectLst/>
        </p:spPr>
        <p:txBody>
          <a:bodyPr lIns="0" tIns="0" rIns="0" bIns="0" rtlCol="0" anchor="ctr"/>
          <a:lstStyle/>
          <a:p>
            <a:pPr algn="ctr" defTabSz="342892">
              <a:defRPr/>
            </a:pPr>
            <a:r>
              <a:rPr lang="en-US" sz="1050" kern="0">
                <a:solidFill>
                  <a:prstClr val="white"/>
                </a:solidFill>
                <a:latin typeface="Calibri"/>
              </a:rPr>
              <a:t>R-134a</a:t>
            </a:r>
            <a:br>
              <a:rPr lang="en-US" sz="1050" kern="0" dirty="0">
                <a:solidFill>
                  <a:prstClr val="white"/>
                </a:solidFill>
                <a:latin typeface="Calibri"/>
              </a:rPr>
            </a:br>
            <a:r>
              <a:rPr lang="en-US" sz="750" kern="0" dirty="0">
                <a:solidFill>
                  <a:prstClr val="white"/>
                </a:solidFill>
                <a:latin typeface="Calibri"/>
              </a:rPr>
              <a:t>(</a:t>
            </a:r>
            <a:r>
              <a:rPr lang="en-US" sz="750" kern="0">
                <a:solidFill>
                  <a:prstClr val="white"/>
                </a:solidFill>
                <a:latin typeface="Calibri"/>
              </a:rPr>
              <a:t>GWP 1300</a:t>
            </a:r>
            <a:r>
              <a:rPr lang="en-US" sz="750" kern="0" dirty="0">
                <a:solidFill>
                  <a:prstClr val="white"/>
                </a:solidFill>
                <a:latin typeface="Calibri"/>
              </a:rPr>
              <a:t>*)</a:t>
            </a:r>
            <a:endParaRPr lang="en-US" sz="1200" kern="0" dirty="0">
              <a:solidFill>
                <a:prstClr val="white"/>
              </a:solidFill>
              <a:latin typeface="Calibri"/>
            </a:endParaRPr>
          </a:p>
        </p:txBody>
      </p:sp>
      <p:sp>
        <p:nvSpPr>
          <p:cNvPr id="83" name="Hexagon 82">
            <a:extLst>
              <a:ext uri="{FF2B5EF4-FFF2-40B4-BE49-F238E27FC236}">
                <a16:creationId xmlns:a16="http://schemas.microsoft.com/office/drawing/2014/main" id="{57847577-D241-4674-A53D-8568CECB26AF}"/>
              </a:ext>
            </a:extLst>
          </p:cNvPr>
          <p:cNvSpPr>
            <a:spLocks noChangeAspect="1"/>
          </p:cNvSpPr>
          <p:nvPr/>
        </p:nvSpPr>
        <p:spPr>
          <a:xfrm>
            <a:off x="6789465" y="3486555"/>
            <a:ext cx="820454" cy="729000"/>
          </a:xfrm>
          <a:prstGeom prst="hexagon">
            <a:avLst/>
          </a:prstGeom>
          <a:solidFill>
            <a:srgbClr val="F37F1C"/>
          </a:solidFill>
          <a:ln>
            <a:noFill/>
          </a:ln>
          <a:effectLst/>
        </p:spPr>
        <p:txBody>
          <a:bodyPr lIns="0" tIns="0" rIns="0" bIns="0" rtlCol="0" anchor="ctr"/>
          <a:lstStyle/>
          <a:p>
            <a:pPr algn="ctr" defTabSz="342892">
              <a:defRPr/>
            </a:pPr>
            <a:r>
              <a:rPr lang="en-US" sz="1050" kern="0" dirty="0">
                <a:solidFill>
                  <a:prstClr val="white"/>
                </a:solidFill>
                <a:latin typeface="Calibri"/>
              </a:rPr>
              <a:t>R-32</a:t>
            </a:r>
            <a:br>
              <a:rPr lang="en-US" sz="1050" kern="0" dirty="0">
                <a:solidFill>
                  <a:prstClr val="white"/>
                </a:solidFill>
                <a:latin typeface="Calibri"/>
              </a:rPr>
            </a:br>
            <a:r>
              <a:rPr lang="en-US" sz="750" kern="0" dirty="0">
                <a:solidFill>
                  <a:prstClr val="white"/>
                </a:solidFill>
                <a:latin typeface="Calibri"/>
              </a:rPr>
              <a:t>(GWP 677*)</a:t>
            </a:r>
            <a:endParaRPr lang="en-US" sz="1200" kern="0" dirty="0">
              <a:solidFill>
                <a:prstClr val="white"/>
              </a:solidFill>
              <a:latin typeface="Calibri"/>
            </a:endParaRPr>
          </a:p>
        </p:txBody>
      </p:sp>
      <p:sp>
        <p:nvSpPr>
          <p:cNvPr id="84" name="Rectangle 83">
            <a:extLst>
              <a:ext uri="{FF2B5EF4-FFF2-40B4-BE49-F238E27FC236}">
                <a16:creationId xmlns:a16="http://schemas.microsoft.com/office/drawing/2014/main" id="{B4A2A330-7B66-4213-9AF8-E86926AD84BA}"/>
              </a:ext>
            </a:extLst>
          </p:cNvPr>
          <p:cNvSpPr/>
          <p:nvPr/>
        </p:nvSpPr>
        <p:spPr>
          <a:xfrm>
            <a:off x="3247901" y="4947873"/>
            <a:ext cx="1366080" cy="219291"/>
          </a:xfrm>
          <a:prstGeom prst="rect">
            <a:avLst/>
          </a:prstGeom>
        </p:spPr>
        <p:txBody>
          <a:bodyPr wrap="none">
            <a:spAutoFit/>
          </a:bodyPr>
          <a:lstStyle/>
          <a:p>
            <a:pPr defTabSz="342892">
              <a:defRPr/>
            </a:pPr>
            <a:r>
              <a:rPr lang="en-US" sz="825" kern="0" dirty="0">
                <a:solidFill>
                  <a:prstClr val="black"/>
                </a:solidFill>
                <a:latin typeface="Calibri"/>
              </a:rPr>
              <a:t>*GWP values based on AR5</a:t>
            </a:r>
          </a:p>
        </p:txBody>
      </p:sp>
      <p:sp>
        <p:nvSpPr>
          <p:cNvPr id="85" name="Rectangle 84">
            <a:extLst>
              <a:ext uri="{FF2B5EF4-FFF2-40B4-BE49-F238E27FC236}">
                <a16:creationId xmlns:a16="http://schemas.microsoft.com/office/drawing/2014/main" id="{F868C37F-5E55-451C-8DB6-4A1861ECE859}"/>
              </a:ext>
            </a:extLst>
          </p:cNvPr>
          <p:cNvSpPr>
            <a:spLocks noChangeAspect="1"/>
          </p:cNvSpPr>
          <p:nvPr/>
        </p:nvSpPr>
        <p:spPr>
          <a:xfrm>
            <a:off x="4856484" y="2156484"/>
            <a:ext cx="557128" cy="557385"/>
          </a:xfrm>
          <a:prstGeom prst="rect">
            <a:avLst/>
          </a:prstGeom>
          <a:blipFill dpi="0" rotWithShape="1">
            <a:blip r:embed="rId3" cstate="email">
              <a:alphaModFix amt="48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342892">
              <a:defRPr/>
            </a:pPr>
            <a:endParaRPr lang="en-US" sz="1350" kern="0" dirty="0">
              <a:solidFill>
                <a:prstClr val="white"/>
              </a:solidFill>
              <a:latin typeface="Calibri"/>
            </a:endParaRPr>
          </a:p>
        </p:txBody>
      </p:sp>
      <p:sp>
        <p:nvSpPr>
          <p:cNvPr id="86" name="Hexagon 85">
            <a:extLst>
              <a:ext uri="{FF2B5EF4-FFF2-40B4-BE49-F238E27FC236}">
                <a16:creationId xmlns:a16="http://schemas.microsoft.com/office/drawing/2014/main" id="{A887887F-5929-4A7A-86D5-F9C03405F0A5}"/>
              </a:ext>
            </a:extLst>
          </p:cNvPr>
          <p:cNvSpPr>
            <a:spLocks noChangeAspect="1"/>
          </p:cNvSpPr>
          <p:nvPr/>
        </p:nvSpPr>
        <p:spPr>
          <a:xfrm>
            <a:off x="4724820" y="4584062"/>
            <a:ext cx="820454" cy="729000"/>
          </a:xfrm>
          <a:prstGeom prst="hexagon">
            <a:avLst/>
          </a:prstGeom>
          <a:solidFill>
            <a:srgbClr val="9BBB59"/>
          </a:solidFill>
          <a:ln>
            <a:noFill/>
          </a:ln>
          <a:effectLst/>
        </p:spPr>
        <p:txBody>
          <a:bodyPr lIns="0" tIns="0" rIns="0" bIns="0" rtlCol="0" anchor="ctr"/>
          <a:lstStyle/>
          <a:p>
            <a:pPr algn="ctr" defTabSz="342892">
              <a:defRPr/>
            </a:pPr>
            <a:r>
              <a:rPr lang="en-US" sz="1050" kern="0" dirty="0">
                <a:solidFill>
                  <a:prstClr val="white"/>
                </a:solidFill>
                <a:latin typeface="Calibri"/>
              </a:rPr>
              <a:t>Opteon</a:t>
            </a:r>
            <a:r>
              <a:rPr lang="en-US" sz="1050" kern="0" baseline="30000" dirty="0">
                <a:solidFill>
                  <a:prstClr val="white"/>
                </a:solidFill>
                <a:latin typeface="Calibri"/>
              </a:rPr>
              <a:t>TM</a:t>
            </a:r>
            <a:r>
              <a:rPr lang="en-US" sz="1050" kern="0" dirty="0">
                <a:solidFill>
                  <a:prstClr val="white"/>
                </a:solidFill>
                <a:latin typeface="Calibri"/>
              </a:rPr>
              <a:t> XL40</a:t>
            </a:r>
          </a:p>
          <a:p>
            <a:pPr algn="ctr" defTabSz="342892">
              <a:defRPr/>
            </a:pPr>
            <a:r>
              <a:rPr lang="en-US" sz="1050" kern="0" dirty="0">
                <a:solidFill>
                  <a:prstClr val="white"/>
                </a:solidFill>
                <a:latin typeface="Calibri"/>
              </a:rPr>
              <a:t>R-454A</a:t>
            </a:r>
            <a:br>
              <a:rPr lang="en-US" sz="1050" kern="0" dirty="0">
                <a:solidFill>
                  <a:prstClr val="white"/>
                </a:solidFill>
                <a:latin typeface="Calibri"/>
              </a:rPr>
            </a:br>
            <a:r>
              <a:rPr lang="en-US" sz="750" kern="0" dirty="0">
                <a:solidFill>
                  <a:prstClr val="white"/>
                </a:solidFill>
                <a:latin typeface="Calibri"/>
              </a:rPr>
              <a:t>(GWP 238*)</a:t>
            </a:r>
            <a:endParaRPr lang="en-US" sz="1200" kern="0" dirty="0">
              <a:solidFill>
                <a:prstClr val="white"/>
              </a:solidFill>
              <a:latin typeface="Calibri"/>
            </a:endParaRPr>
          </a:p>
        </p:txBody>
      </p:sp>
      <p:sp>
        <p:nvSpPr>
          <p:cNvPr id="31" name="Hexagon 30">
            <a:extLst>
              <a:ext uri="{FF2B5EF4-FFF2-40B4-BE49-F238E27FC236}">
                <a16:creationId xmlns:a16="http://schemas.microsoft.com/office/drawing/2014/main" id="{B1A96A6B-B33D-4E7C-9130-A11D02599EBE}"/>
              </a:ext>
            </a:extLst>
          </p:cNvPr>
          <p:cNvSpPr>
            <a:spLocks noChangeAspect="1"/>
          </p:cNvSpPr>
          <p:nvPr/>
        </p:nvSpPr>
        <p:spPr>
          <a:xfrm>
            <a:off x="5376597" y="2759504"/>
            <a:ext cx="820454" cy="729000"/>
          </a:xfrm>
          <a:prstGeom prst="hexagon">
            <a:avLst/>
          </a:prstGeom>
          <a:solidFill>
            <a:srgbClr val="4F81BD"/>
          </a:solidFill>
          <a:ln>
            <a:noFill/>
          </a:ln>
          <a:effectLst/>
        </p:spPr>
        <p:txBody>
          <a:bodyPr lIns="0" tIns="0" rIns="0" bIns="0" rtlCol="0" anchor="ctr"/>
          <a:lstStyle/>
          <a:p>
            <a:pPr algn="ctr" defTabSz="342892">
              <a:defRPr/>
            </a:pPr>
            <a:r>
              <a:rPr lang="en-US" sz="1050" kern="0" dirty="0" err="1">
                <a:solidFill>
                  <a:prstClr val="white"/>
                </a:solidFill>
                <a:latin typeface="Calibri"/>
              </a:rPr>
              <a:t>Opteon</a:t>
            </a:r>
            <a:r>
              <a:rPr lang="en-US" sz="1050" kern="0" baseline="30000" dirty="0" err="1">
                <a:solidFill>
                  <a:prstClr val="white"/>
                </a:solidFill>
                <a:latin typeface="Calibri"/>
              </a:rPr>
              <a:t>TM</a:t>
            </a:r>
            <a:r>
              <a:rPr lang="en-US" sz="1050" kern="0" dirty="0">
                <a:solidFill>
                  <a:prstClr val="white"/>
                </a:solidFill>
                <a:latin typeface="Calibri"/>
              </a:rPr>
              <a:t> XP44</a:t>
            </a:r>
          </a:p>
          <a:p>
            <a:pPr algn="ctr" defTabSz="342892">
              <a:defRPr/>
            </a:pPr>
            <a:r>
              <a:rPr lang="en-US" sz="1050" kern="0" dirty="0">
                <a:solidFill>
                  <a:prstClr val="white"/>
                </a:solidFill>
                <a:latin typeface="Calibri"/>
              </a:rPr>
              <a:t>R-452A</a:t>
            </a:r>
            <a:br>
              <a:rPr lang="en-US" sz="1050" kern="0" dirty="0">
                <a:solidFill>
                  <a:prstClr val="white"/>
                </a:solidFill>
                <a:latin typeface="Calibri"/>
              </a:rPr>
            </a:br>
            <a:r>
              <a:rPr lang="en-US" sz="750" kern="0" dirty="0">
                <a:solidFill>
                  <a:prstClr val="white"/>
                </a:solidFill>
                <a:latin typeface="Calibri"/>
              </a:rPr>
              <a:t>(GWP 1945*)</a:t>
            </a:r>
            <a:endParaRPr lang="en-US" sz="1200" kern="0" dirty="0">
              <a:solidFill>
                <a:prstClr val="white"/>
              </a:solidFill>
              <a:latin typeface="Calibri"/>
            </a:endParaRPr>
          </a:p>
        </p:txBody>
      </p:sp>
      <p:sp>
        <p:nvSpPr>
          <p:cNvPr id="3" name="Arrow: Up 2">
            <a:extLst>
              <a:ext uri="{FF2B5EF4-FFF2-40B4-BE49-F238E27FC236}">
                <a16:creationId xmlns:a16="http://schemas.microsoft.com/office/drawing/2014/main" id="{B6DEC757-FE44-4B64-889B-78279D4EA5F0}"/>
              </a:ext>
            </a:extLst>
          </p:cNvPr>
          <p:cNvSpPr/>
          <p:nvPr/>
        </p:nvSpPr>
        <p:spPr>
          <a:xfrm rot="2893465">
            <a:off x="4140806" y="5107779"/>
            <a:ext cx="356010" cy="13462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112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978907" y="1374966"/>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prstClr val="black"/>
              </a:solidFill>
              <a:latin typeface="Calibri"/>
            </a:endParaRPr>
          </a:p>
        </p:txBody>
      </p:sp>
      <p:sp>
        <p:nvSpPr>
          <p:cNvPr id="3" name="Rectangle 2"/>
          <p:cNvSpPr/>
          <p:nvPr/>
        </p:nvSpPr>
        <p:spPr>
          <a:xfrm>
            <a:off x="1812655" y="300252"/>
            <a:ext cx="8562105" cy="584776"/>
          </a:xfrm>
          <a:prstGeom prst="rect">
            <a:avLst/>
          </a:prstGeom>
        </p:spPr>
        <p:txBody>
          <a:bodyPr wrap="square">
            <a:spAutoFit/>
          </a:bodyPr>
          <a:lstStyle/>
          <a:p>
            <a:r>
              <a:rPr lang="en-IN" sz="3200" dirty="0">
                <a:solidFill>
                  <a:srgbClr val="FFFFFF"/>
                </a:solidFill>
                <a:latin typeface="ArialMT"/>
                <a:cs typeface="Arial"/>
              </a:rPr>
              <a:t>Refrigeration – Opteon™ XL Product Portfolio</a:t>
            </a:r>
            <a:endParaRPr lang="en-IN" sz="3200" dirty="0">
              <a:solidFill>
                <a:prstClr val="black"/>
              </a:solidFill>
              <a:latin typeface="ArialMT"/>
              <a:cs typeface="Arial"/>
            </a:endParaRPr>
          </a:p>
        </p:txBody>
      </p:sp>
      <p:sp>
        <p:nvSpPr>
          <p:cNvPr id="4" name="Title 1">
            <a:extLst>
              <a:ext uri="{FF2B5EF4-FFF2-40B4-BE49-F238E27FC236}">
                <a16:creationId xmlns:a16="http://schemas.microsoft.com/office/drawing/2014/main" id="{68753259-2E58-474B-AEF9-40A19148038A}"/>
              </a:ext>
            </a:extLst>
          </p:cNvPr>
          <p:cNvSpPr txBox="1">
            <a:spLocks/>
          </p:cNvSpPr>
          <p:nvPr/>
        </p:nvSpPr>
        <p:spPr>
          <a:xfrm>
            <a:off x="1812655" y="1375569"/>
            <a:ext cx="8519229" cy="289800"/>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accent4"/>
                </a:solidFill>
                <a:latin typeface="+mj-lt"/>
                <a:ea typeface="+mj-ea"/>
                <a:cs typeface="+mj-cs"/>
              </a:defRPr>
            </a:lvl1pPr>
          </a:lstStyle>
          <a:p>
            <a:pPr>
              <a:defRPr/>
            </a:pPr>
            <a:r>
              <a:rPr lang="en-GB" sz="2400" b="1" dirty="0">
                <a:solidFill>
                  <a:prstClr val="black"/>
                </a:solidFill>
                <a:latin typeface="Arial" panose="020B0604020202020204" pitchFamily="34" charset="0"/>
                <a:cs typeface="Arial" panose="020B0604020202020204" pitchFamily="34" charset="0"/>
              </a:rPr>
              <a:t>Opteon™ XL, </a:t>
            </a:r>
            <a:r>
              <a:rPr lang="en-GB" sz="2400" b="1" dirty="0">
                <a:solidFill>
                  <a:prstClr val="black"/>
                </a:solidFill>
                <a:latin typeface="Arial" panose="020B0604020202020204" pitchFamily="34" charset="0"/>
                <a:ea typeface="Verdana" panose="020B0604030504040204" pitchFamily="34" charset="0"/>
                <a:cs typeface="Arial" panose="020B0604020202020204" pitchFamily="34" charset="0"/>
              </a:rPr>
              <a:t> A2L low GWP solution vs. CO2 and propane</a:t>
            </a:r>
            <a:endParaRPr lang="en-GB" sz="2400" b="1" dirty="0">
              <a:solidFill>
                <a:prstClr val="black"/>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1A8CBC9-7B82-4375-8BE6-FFDF794B1B2E}"/>
              </a:ext>
            </a:extLst>
          </p:cNvPr>
          <p:cNvSpPr txBox="1"/>
          <p:nvPr/>
        </p:nvSpPr>
        <p:spPr>
          <a:xfrm>
            <a:off x="1524001" y="2434969"/>
            <a:ext cx="3379543" cy="400091"/>
          </a:xfrm>
          <a:prstGeom prst="rect">
            <a:avLst/>
          </a:prstGeom>
          <a:noFill/>
        </p:spPr>
        <p:txBody>
          <a:bodyPr wrap="none" lIns="91422" tIns="45711" rIns="91422" bIns="45711" rtlCol="0">
            <a:spAutoFit/>
          </a:bodyPr>
          <a:lstStyle/>
          <a:p>
            <a:r>
              <a:rPr lang="en-GB" sz="2000" b="1" i="1" dirty="0">
                <a:solidFill>
                  <a:prstClr val="black"/>
                </a:solidFill>
                <a:latin typeface="Arial" panose="020B0604020202020204" pitchFamily="34" charset="0"/>
                <a:cs typeface="Arial" panose="020B0604020202020204" pitchFamily="34" charset="0"/>
              </a:rPr>
              <a:t>Refrigeration Applications</a:t>
            </a:r>
          </a:p>
        </p:txBody>
      </p:sp>
      <p:pic>
        <p:nvPicPr>
          <p:cNvPr id="20" name="Picture 4" descr="http://www.tecumseh.com/~/media/North-America/Images/Press-Release-Images/Celseon_small.jpg?w=280&amp;h=253&amp;as=1&amp;la=es">
            <a:extLst>
              <a:ext uri="{FF2B5EF4-FFF2-40B4-BE49-F238E27FC236}">
                <a16:creationId xmlns:a16="http://schemas.microsoft.com/office/drawing/2014/main" id="{E3CA3474-AB9B-4CA5-A543-DCDB305616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2576" y="2835846"/>
            <a:ext cx="1325993" cy="1198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www.oscar-hellas.gr/prd_images/ARGUS-H150-1z.jpg">
            <a:extLst>
              <a:ext uri="{FF2B5EF4-FFF2-40B4-BE49-F238E27FC236}">
                <a16:creationId xmlns:a16="http://schemas.microsoft.com/office/drawing/2014/main" id="{D542B2E2-4512-4D6A-AD15-2AFDC764E37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8548" y="2993940"/>
            <a:ext cx="1163973" cy="10062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AD0F92C-1D6F-4F88-8D12-D093E9D932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82158" y="4184686"/>
            <a:ext cx="1856225" cy="1073208"/>
          </a:xfrm>
          <a:prstGeom prst="rect">
            <a:avLst/>
          </a:prstGeom>
        </p:spPr>
      </p:pic>
      <p:pic>
        <p:nvPicPr>
          <p:cNvPr id="24" name="Picture 23">
            <a:extLst>
              <a:ext uri="{FF2B5EF4-FFF2-40B4-BE49-F238E27FC236}">
                <a16:creationId xmlns:a16="http://schemas.microsoft.com/office/drawing/2014/main" id="{9E5950EC-113A-469F-94B2-00A32E7EED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4166968"/>
            <a:ext cx="1454568" cy="1090926"/>
          </a:xfrm>
          <a:prstGeom prst="rect">
            <a:avLst/>
          </a:prstGeom>
        </p:spPr>
      </p:pic>
      <p:grpSp>
        <p:nvGrpSpPr>
          <p:cNvPr id="9" name="Group 8">
            <a:extLst>
              <a:ext uri="{FF2B5EF4-FFF2-40B4-BE49-F238E27FC236}">
                <a16:creationId xmlns:a16="http://schemas.microsoft.com/office/drawing/2014/main" id="{FEAE3B1B-714B-43DD-A54C-F69B4125C1DB}"/>
              </a:ext>
            </a:extLst>
          </p:cNvPr>
          <p:cNvGrpSpPr/>
          <p:nvPr/>
        </p:nvGrpSpPr>
        <p:grpSpPr>
          <a:xfrm>
            <a:off x="4905374" y="2454355"/>
            <a:ext cx="4841445" cy="494017"/>
            <a:chOff x="3381373" y="2454354"/>
            <a:chExt cx="4841445" cy="494017"/>
          </a:xfrm>
        </p:grpSpPr>
        <p:sp>
          <p:nvSpPr>
            <p:cNvPr id="25" name="Right Arrow 19">
              <a:extLst>
                <a:ext uri="{FF2B5EF4-FFF2-40B4-BE49-F238E27FC236}">
                  <a16:creationId xmlns:a16="http://schemas.microsoft.com/office/drawing/2014/main" id="{63A0F2B0-382E-4224-8170-0346002E0063}"/>
                </a:ext>
              </a:extLst>
            </p:cNvPr>
            <p:cNvSpPr/>
            <p:nvPr/>
          </p:nvSpPr>
          <p:spPr>
            <a:xfrm>
              <a:off x="3381373" y="2454354"/>
              <a:ext cx="3139388" cy="494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r>
                <a:rPr lang="en-GB" sz="1400" dirty="0" err="1">
                  <a:solidFill>
                    <a:prstClr val="white"/>
                  </a:solidFill>
                  <a:latin typeface="Arial" panose="020B0604020202020204" pitchFamily="34" charset="0"/>
                  <a:cs typeface="Arial" panose="020B0604020202020204" pitchFamily="34" charset="0"/>
                </a:rPr>
                <a:t>Opteon</a:t>
              </a:r>
              <a:r>
                <a:rPr lang="en-GB" sz="1400" dirty="0">
                  <a:solidFill>
                    <a:prstClr val="white"/>
                  </a:solidFill>
                  <a:latin typeface="Arial" panose="020B0604020202020204" pitchFamily="34" charset="0"/>
                  <a:cs typeface="Arial" panose="020B0604020202020204" pitchFamily="34" charset="0"/>
                </a:rPr>
                <a:t>™ XL10 (R1234yf) GWP = 4</a:t>
              </a:r>
            </a:p>
          </p:txBody>
        </p:sp>
        <p:sp>
          <p:nvSpPr>
            <p:cNvPr id="5" name="TextBox 4">
              <a:extLst>
                <a:ext uri="{FF2B5EF4-FFF2-40B4-BE49-F238E27FC236}">
                  <a16:creationId xmlns:a16="http://schemas.microsoft.com/office/drawing/2014/main" id="{4B4D2771-6A6A-42CC-9615-F102A593333F}"/>
                </a:ext>
              </a:extLst>
            </p:cNvPr>
            <p:cNvSpPr txBox="1"/>
            <p:nvPr/>
          </p:nvSpPr>
          <p:spPr>
            <a:xfrm>
              <a:off x="6674381" y="2532085"/>
              <a:ext cx="1548437" cy="338554"/>
            </a:xfrm>
            <a:prstGeom prst="rect">
              <a:avLst/>
            </a:prstGeom>
            <a:noFill/>
          </p:spPr>
          <p:txBody>
            <a:bodyPr wrap="none" rtlCol="0">
              <a:spAutoFit/>
            </a:bodyPr>
            <a:lstStyle/>
            <a:p>
              <a:r>
                <a:rPr lang="en-US" sz="1600" dirty="0">
                  <a:solidFill>
                    <a:prstClr val="black"/>
                  </a:solidFill>
                  <a:latin typeface="Calibri"/>
                </a:rPr>
                <a:t>Replaces R-134a</a:t>
              </a:r>
            </a:p>
          </p:txBody>
        </p:sp>
      </p:grpSp>
      <p:sp>
        <p:nvSpPr>
          <p:cNvPr id="26" name="Right Arrow 17">
            <a:extLst>
              <a:ext uri="{FF2B5EF4-FFF2-40B4-BE49-F238E27FC236}">
                <a16:creationId xmlns:a16="http://schemas.microsoft.com/office/drawing/2014/main" id="{544816CD-BC73-4629-AFDC-55AE2B70F795}"/>
              </a:ext>
            </a:extLst>
          </p:cNvPr>
          <p:cNvSpPr/>
          <p:nvPr/>
        </p:nvSpPr>
        <p:spPr>
          <a:xfrm>
            <a:off x="4905373" y="4840792"/>
            <a:ext cx="3139389" cy="557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r>
              <a:rPr lang="en-GB" sz="1400" b="1" dirty="0">
                <a:solidFill>
                  <a:prstClr val="white"/>
                </a:solidFill>
                <a:latin typeface="Arial" panose="020B0604020202020204" pitchFamily="34" charset="0"/>
                <a:cs typeface="Arial" panose="020B0604020202020204" pitchFamily="34" charset="0"/>
              </a:rPr>
              <a:t>R454A</a:t>
            </a:r>
            <a:r>
              <a:rPr lang="en-GB" sz="1400" dirty="0">
                <a:solidFill>
                  <a:prstClr val="white"/>
                </a:solidFill>
                <a:latin typeface="Arial" panose="020B0604020202020204" pitchFamily="34" charset="0"/>
                <a:cs typeface="Arial" panose="020B0604020202020204" pitchFamily="34" charset="0"/>
              </a:rPr>
              <a:t> </a:t>
            </a:r>
            <a:r>
              <a:rPr lang="en-GB" sz="1100" dirty="0">
                <a:solidFill>
                  <a:prstClr val="white"/>
                </a:solidFill>
                <a:latin typeface="Arial" panose="020B0604020202020204" pitchFamily="34" charset="0"/>
                <a:cs typeface="Arial" panose="020B0604020202020204" pitchFamily="34" charset="0"/>
              </a:rPr>
              <a:t>Opteon™ XL40</a:t>
            </a:r>
            <a:r>
              <a:rPr lang="en-GB" sz="1400" dirty="0">
                <a:solidFill>
                  <a:prstClr val="white"/>
                </a:solidFill>
                <a:latin typeface="Arial" panose="020B0604020202020204" pitchFamily="34" charset="0"/>
                <a:cs typeface="Arial" panose="020B0604020202020204" pitchFamily="34" charset="0"/>
              </a:rPr>
              <a:t> GWP = 238</a:t>
            </a:r>
          </a:p>
        </p:txBody>
      </p:sp>
      <p:sp>
        <p:nvSpPr>
          <p:cNvPr id="29" name="TextBox 28">
            <a:extLst>
              <a:ext uri="{FF2B5EF4-FFF2-40B4-BE49-F238E27FC236}">
                <a16:creationId xmlns:a16="http://schemas.microsoft.com/office/drawing/2014/main" id="{A590BB42-FA13-4645-B30A-A204C07F7C20}"/>
              </a:ext>
            </a:extLst>
          </p:cNvPr>
          <p:cNvSpPr txBox="1"/>
          <p:nvPr/>
        </p:nvSpPr>
        <p:spPr>
          <a:xfrm>
            <a:off x="8109924" y="4537051"/>
            <a:ext cx="2343615" cy="1569660"/>
          </a:xfrm>
          <a:prstGeom prst="rect">
            <a:avLst/>
          </a:prstGeom>
          <a:noFill/>
        </p:spPr>
        <p:txBody>
          <a:bodyPr wrap="square" rtlCol="0">
            <a:spAutoFit/>
          </a:bodyPr>
          <a:lstStyle/>
          <a:p>
            <a:r>
              <a:rPr lang="en-US" sz="1600" dirty="0">
                <a:solidFill>
                  <a:prstClr val="black"/>
                </a:solidFill>
                <a:latin typeface="Calibri"/>
              </a:rPr>
              <a:t>Non-hermetic DX multi compressor Retail</a:t>
            </a:r>
          </a:p>
          <a:p>
            <a:r>
              <a:rPr lang="en-US" sz="1600" dirty="0">
                <a:solidFill>
                  <a:prstClr val="black"/>
                </a:solidFill>
                <a:latin typeface="Calibri"/>
              </a:rPr>
              <a:t>Refrigeration packs &lt;40kW and all other non-hermetic, non-retail systems</a:t>
            </a:r>
          </a:p>
        </p:txBody>
      </p:sp>
      <p:sp>
        <p:nvSpPr>
          <p:cNvPr id="6" name="Star: 5 Points 5">
            <a:extLst>
              <a:ext uri="{FF2B5EF4-FFF2-40B4-BE49-F238E27FC236}">
                <a16:creationId xmlns:a16="http://schemas.microsoft.com/office/drawing/2014/main" id="{7327F5E6-4B0C-4925-8832-54BF55CAB707}"/>
              </a:ext>
            </a:extLst>
          </p:cNvPr>
          <p:cNvSpPr/>
          <p:nvPr/>
        </p:nvSpPr>
        <p:spPr>
          <a:xfrm>
            <a:off x="7558996" y="4844150"/>
            <a:ext cx="441889" cy="41374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ight Arrow 18">
            <a:extLst>
              <a:ext uri="{FF2B5EF4-FFF2-40B4-BE49-F238E27FC236}">
                <a16:creationId xmlns:a16="http://schemas.microsoft.com/office/drawing/2014/main" id="{07CCC747-9BBE-4A38-8675-57B72653E34C}"/>
              </a:ext>
            </a:extLst>
          </p:cNvPr>
          <p:cNvSpPr/>
          <p:nvPr/>
        </p:nvSpPr>
        <p:spPr>
          <a:xfrm>
            <a:off x="4903544" y="3605868"/>
            <a:ext cx="3139389" cy="560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r>
              <a:rPr lang="en-GB" sz="1400" b="1" dirty="0">
                <a:solidFill>
                  <a:prstClr val="white"/>
                </a:solidFill>
                <a:latin typeface="Arial" panose="020B0604020202020204" pitchFamily="34" charset="0"/>
                <a:cs typeface="Arial" panose="020B0604020202020204" pitchFamily="34" charset="0"/>
              </a:rPr>
              <a:t>R454C</a:t>
            </a:r>
            <a:r>
              <a:rPr lang="en-GB" sz="1400" dirty="0">
                <a:solidFill>
                  <a:prstClr val="white"/>
                </a:solidFill>
                <a:latin typeface="Arial" panose="020B0604020202020204" pitchFamily="34" charset="0"/>
                <a:cs typeface="Arial" panose="020B0604020202020204" pitchFamily="34" charset="0"/>
              </a:rPr>
              <a:t> </a:t>
            </a:r>
            <a:r>
              <a:rPr lang="en-GB" sz="1100" dirty="0">
                <a:solidFill>
                  <a:prstClr val="white"/>
                </a:solidFill>
                <a:latin typeface="Arial" panose="020B0604020202020204" pitchFamily="34" charset="0"/>
                <a:cs typeface="Arial" panose="020B0604020202020204" pitchFamily="34" charset="0"/>
              </a:rPr>
              <a:t>Opteon™ XL20</a:t>
            </a:r>
            <a:r>
              <a:rPr lang="en-GB" sz="1400" dirty="0">
                <a:solidFill>
                  <a:prstClr val="white"/>
                </a:solidFill>
                <a:latin typeface="Arial" panose="020B0604020202020204" pitchFamily="34" charset="0"/>
                <a:cs typeface="Arial" panose="020B0604020202020204" pitchFamily="34" charset="0"/>
              </a:rPr>
              <a:t> GWP = 148</a:t>
            </a:r>
          </a:p>
        </p:txBody>
      </p:sp>
      <p:sp>
        <p:nvSpPr>
          <p:cNvPr id="28" name="TextBox 27">
            <a:extLst>
              <a:ext uri="{FF2B5EF4-FFF2-40B4-BE49-F238E27FC236}">
                <a16:creationId xmlns:a16="http://schemas.microsoft.com/office/drawing/2014/main" id="{F4A32B59-A359-4C2A-8978-2B812B2FBBF2}"/>
              </a:ext>
            </a:extLst>
          </p:cNvPr>
          <p:cNvSpPr txBox="1"/>
          <p:nvPr/>
        </p:nvSpPr>
        <p:spPr>
          <a:xfrm>
            <a:off x="8109924" y="3347431"/>
            <a:ext cx="2430243" cy="1077218"/>
          </a:xfrm>
          <a:prstGeom prst="rect">
            <a:avLst/>
          </a:prstGeom>
          <a:noFill/>
        </p:spPr>
        <p:txBody>
          <a:bodyPr wrap="square" rtlCol="0">
            <a:spAutoFit/>
          </a:bodyPr>
          <a:lstStyle/>
          <a:p>
            <a:r>
              <a:rPr lang="en-US" sz="1600" dirty="0">
                <a:solidFill>
                  <a:prstClr val="black"/>
                </a:solidFill>
                <a:latin typeface="Calibri"/>
              </a:rPr>
              <a:t>Hermetic equipment and DX multi compressor Retail</a:t>
            </a:r>
          </a:p>
          <a:p>
            <a:r>
              <a:rPr lang="en-US" sz="1600" dirty="0">
                <a:solidFill>
                  <a:prstClr val="black"/>
                </a:solidFill>
                <a:latin typeface="Calibri"/>
              </a:rPr>
              <a:t>Refrigeration packs and condensing units</a:t>
            </a:r>
          </a:p>
        </p:txBody>
      </p:sp>
      <p:sp>
        <p:nvSpPr>
          <p:cNvPr id="17" name="Star: 5 Points 16">
            <a:extLst>
              <a:ext uri="{FF2B5EF4-FFF2-40B4-BE49-F238E27FC236}">
                <a16:creationId xmlns:a16="http://schemas.microsoft.com/office/drawing/2014/main" id="{9F04EA1F-CB21-492C-AD00-6C47513FE928}"/>
              </a:ext>
            </a:extLst>
          </p:cNvPr>
          <p:cNvSpPr/>
          <p:nvPr/>
        </p:nvSpPr>
        <p:spPr>
          <a:xfrm>
            <a:off x="7557166" y="3615613"/>
            <a:ext cx="441889" cy="41374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649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AF78-A24E-410B-83EB-DFF956BB0A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4627" y="1570685"/>
            <a:ext cx="4377867" cy="2692405"/>
          </a:xfrm>
          <a:prstGeom prst="rect">
            <a:avLst/>
          </a:prstGeom>
        </p:spPr>
      </p:pic>
      <p:grpSp>
        <p:nvGrpSpPr>
          <p:cNvPr id="57" name="Group 56">
            <a:extLst>
              <a:ext uri="{FF2B5EF4-FFF2-40B4-BE49-F238E27FC236}">
                <a16:creationId xmlns:a16="http://schemas.microsoft.com/office/drawing/2014/main" id="{48B996F6-C0EB-41A3-A9A0-01AC44FF4874}"/>
              </a:ext>
            </a:extLst>
          </p:cNvPr>
          <p:cNvGrpSpPr/>
          <p:nvPr/>
        </p:nvGrpSpPr>
        <p:grpSpPr>
          <a:xfrm>
            <a:off x="4306493" y="2803604"/>
            <a:ext cx="5711923" cy="415498"/>
            <a:chOff x="3709988" y="2595135"/>
            <a:chExt cx="7615897" cy="553995"/>
          </a:xfrm>
        </p:grpSpPr>
        <p:cxnSp>
          <p:nvCxnSpPr>
            <p:cNvPr id="51" name="Straight Connector 50">
              <a:extLst>
                <a:ext uri="{FF2B5EF4-FFF2-40B4-BE49-F238E27FC236}">
                  <a16:creationId xmlns:a16="http://schemas.microsoft.com/office/drawing/2014/main" id="{1B0E4480-BFA6-42D0-9A6F-2DE1BF41685C}"/>
                </a:ext>
              </a:extLst>
            </p:cNvPr>
            <p:cNvCxnSpPr>
              <a:cxnSpLocks/>
            </p:cNvCxnSpPr>
            <p:nvPr/>
          </p:nvCxnSpPr>
          <p:spPr>
            <a:xfrm>
              <a:off x="3709988" y="2854982"/>
              <a:ext cx="5265047" cy="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1994119-19C2-429E-B3A4-7D0355B5C1B9}"/>
                </a:ext>
              </a:extLst>
            </p:cNvPr>
            <p:cNvSpPr txBox="1"/>
            <p:nvPr/>
          </p:nvSpPr>
          <p:spPr>
            <a:xfrm>
              <a:off x="8943388" y="2595135"/>
              <a:ext cx="2382497" cy="553995"/>
            </a:xfrm>
            <a:prstGeom prst="rect">
              <a:avLst/>
            </a:prstGeom>
            <a:noFill/>
          </p:spPr>
          <p:txBody>
            <a:bodyPr wrap="square" rtlCol="0">
              <a:spAutoFit/>
            </a:bodyPr>
            <a:lstStyle/>
            <a:p>
              <a:r>
                <a:rPr lang="en-GB" sz="1050" dirty="0">
                  <a:solidFill>
                    <a:prstClr val="black"/>
                  </a:solidFill>
                  <a:latin typeface="Calibri"/>
                </a:rPr>
                <a:t>Baseline Emissions Reduction = Opteon™ XP40 Emissions</a:t>
              </a:r>
              <a:endParaRPr lang="en-US" sz="1050" dirty="0">
                <a:solidFill>
                  <a:prstClr val="black"/>
                </a:solidFill>
                <a:latin typeface="Calibri"/>
              </a:endParaRPr>
            </a:p>
          </p:txBody>
        </p:sp>
      </p:grpSp>
      <p:sp>
        <p:nvSpPr>
          <p:cNvPr id="3" name="Title 1">
            <a:extLst>
              <a:ext uri="{FF2B5EF4-FFF2-40B4-BE49-F238E27FC236}">
                <a16:creationId xmlns:a16="http://schemas.microsoft.com/office/drawing/2014/main" id="{D5CC25D3-FC32-4941-A6B6-6286C8A6F3C6}"/>
              </a:ext>
            </a:extLst>
          </p:cNvPr>
          <p:cNvSpPr txBox="1">
            <a:spLocks/>
          </p:cNvSpPr>
          <p:nvPr/>
        </p:nvSpPr>
        <p:spPr>
          <a:xfrm>
            <a:off x="2728449" y="223511"/>
            <a:ext cx="6833478" cy="4027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37">
              <a:defRPr/>
            </a:pPr>
            <a:r>
              <a:rPr lang="en-US" sz="2400" b="1" dirty="0">
                <a:solidFill>
                  <a:prstClr val="white"/>
                </a:solidFill>
                <a:latin typeface="Calibri Light"/>
              </a:rPr>
              <a:t>Which Technology offers the Best Value for Money?</a:t>
            </a:r>
          </a:p>
          <a:p>
            <a:pPr defTabSz="514337">
              <a:defRPr/>
            </a:pPr>
            <a:r>
              <a:rPr lang="en-GB" sz="1800" dirty="0">
                <a:solidFill>
                  <a:prstClr val="white"/>
                </a:solidFill>
                <a:latin typeface="Calibri Light"/>
              </a:rPr>
              <a:t>(Standard Supermarket, 2000m</a:t>
            </a:r>
            <a:r>
              <a:rPr lang="en-GB" sz="1800" baseline="30000" dirty="0">
                <a:solidFill>
                  <a:prstClr val="white"/>
                </a:solidFill>
                <a:latin typeface="Calibri Light"/>
              </a:rPr>
              <a:t>2</a:t>
            </a:r>
            <a:r>
              <a:rPr lang="en-GB" sz="1800" dirty="0">
                <a:solidFill>
                  <a:prstClr val="white"/>
                </a:solidFill>
                <a:latin typeface="Calibri Light"/>
              </a:rPr>
              <a:t>)</a:t>
            </a:r>
            <a:endParaRPr lang="en-US" sz="1800" dirty="0">
              <a:solidFill>
                <a:prstClr val="white"/>
              </a:solidFill>
              <a:latin typeface="Calibri Light"/>
            </a:endParaRPr>
          </a:p>
        </p:txBody>
      </p:sp>
      <p:sp>
        <p:nvSpPr>
          <p:cNvPr id="4" name="TextBox 3">
            <a:extLst>
              <a:ext uri="{FF2B5EF4-FFF2-40B4-BE49-F238E27FC236}">
                <a16:creationId xmlns:a16="http://schemas.microsoft.com/office/drawing/2014/main" id="{654F061A-22B6-4EA7-92C0-F6EE3FB49847}"/>
              </a:ext>
            </a:extLst>
          </p:cNvPr>
          <p:cNvSpPr txBox="1"/>
          <p:nvPr/>
        </p:nvSpPr>
        <p:spPr>
          <a:xfrm>
            <a:off x="2275045" y="4261441"/>
            <a:ext cx="7486010" cy="1442703"/>
          </a:xfrm>
          <a:prstGeom prst="rect">
            <a:avLst/>
          </a:prstGeom>
          <a:noFill/>
        </p:spPr>
        <p:txBody>
          <a:bodyPr wrap="square" rtlCol="0">
            <a:spAutoFit/>
          </a:bodyPr>
          <a:lstStyle/>
          <a:p>
            <a:pPr defTabSz="514337">
              <a:defRPr/>
            </a:pPr>
            <a:r>
              <a:rPr lang="en-GB" sz="1200" b="1" kern="0" dirty="0">
                <a:solidFill>
                  <a:prstClr val="black"/>
                </a:solidFill>
                <a:latin typeface="Calibri"/>
              </a:rPr>
              <a:t>AC &amp; WC Integrals  </a:t>
            </a:r>
            <a:r>
              <a:rPr lang="en-GB" sz="1200" kern="0" dirty="0">
                <a:solidFill>
                  <a:prstClr val="black"/>
                </a:solidFill>
                <a:latin typeface="Calibri"/>
              </a:rPr>
              <a:t>- Highest emissions and High 10-yr LCC.</a:t>
            </a:r>
            <a:endParaRPr lang="en-GB" sz="675" kern="0" dirty="0">
              <a:solidFill>
                <a:prstClr val="black"/>
              </a:solidFill>
              <a:latin typeface="Calibri"/>
            </a:endParaRPr>
          </a:p>
          <a:p>
            <a:pPr defTabSz="514337">
              <a:defRPr/>
            </a:pPr>
            <a:endParaRPr lang="en-GB" sz="525" kern="0" dirty="0">
              <a:solidFill>
                <a:prstClr val="black"/>
              </a:solidFill>
              <a:latin typeface="Calibri"/>
            </a:endParaRPr>
          </a:p>
          <a:p>
            <a:pPr defTabSz="514337">
              <a:defRPr/>
            </a:pPr>
            <a:r>
              <a:rPr lang="en-GB" sz="1200" b="1" kern="0" dirty="0">
                <a:solidFill>
                  <a:prstClr val="black"/>
                </a:solidFill>
                <a:latin typeface="Calibri"/>
              </a:rPr>
              <a:t>Transcritical R-744 </a:t>
            </a:r>
            <a:r>
              <a:rPr lang="en-GB" sz="1200" kern="0" dirty="0">
                <a:solidFill>
                  <a:prstClr val="black"/>
                </a:solidFill>
                <a:latin typeface="Calibri"/>
              </a:rPr>
              <a:t>System - Only 4% lower than baseline in the moderate UK climate at a High 10-yr LCC.</a:t>
            </a:r>
            <a:endParaRPr lang="en-GB" sz="750" kern="0" dirty="0">
              <a:solidFill>
                <a:prstClr val="black"/>
              </a:solidFill>
              <a:latin typeface="Calibri"/>
            </a:endParaRPr>
          </a:p>
          <a:p>
            <a:pPr defTabSz="514337">
              <a:defRPr/>
            </a:pPr>
            <a:endParaRPr lang="en-GB" sz="525" kern="0" dirty="0">
              <a:solidFill>
                <a:prstClr val="black"/>
              </a:solidFill>
              <a:latin typeface="Calibri"/>
            </a:endParaRPr>
          </a:p>
          <a:p>
            <a:pPr defTabSz="504812">
              <a:tabLst>
                <a:tab pos="1678739" algn="l"/>
              </a:tabLst>
              <a:defRPr/>
            </a:pPr>
            <a:r>
              <a:rPr lang="en-GB" sz="1200" b="1" kern="0" dirty="0">
                <a:solidFill>
                  <a:prstClr val="black"/>
                </a:solidFill>
                <a:latin typeface="Calibri"/>
              </a:rPr>
              <a:t>Secondary Loop Technologies </a:t>
            </a:r>
            <a:r>
              <a:rPr lang="en-GB" sz="1200" kern="0" dirty="0">
                <a:solidFill>
                  <a:prstClr val="black"/>
                </a:solidFill>
                <a:latin typeface="Calibri"/>
              </a:rPr>
              <a:t>- Emissions 2-8% below baseline with increased 10-yr LCC of 21-22%.</a:t>
            </a:r>
          </a:p>
          <a:p>
            <a:pPr defTabSz="504812">
              <a:tabLst>
                <a:tab pos="1678739" algn="l"/>
              </a:tabLst>
              <a:defRPr/>
            </a:pPr>
            <a:r>
              <a:rPr lang="en-GB" sz="1200" kern="0" dirty="0">
                <a:solidFill>
                  <a:prstClr val="black"/>
                </a:solidFill>
                <a:latin typeface="Calibri"/>
              </a:rPr>
              <a:t>		Highest CAPEX of all technologies.</a:t>
            </a:r>
            <a:endParaRPr lang="en-GB" sz="675" kern="0" dirty="0">
              <a:solidFill>
                <a:prstClr val="black"/>
              </a:solidFill>
              <a:latin typeface="Calibri"/>
            </a:endParaRPr>
          </a:p>
          <a:p>
            <a:pPr defTabSz="514337">
              <a:defRPr/>
            </a:pPr>
            <a:endParaRPr lang="en-GB" sz="525" kern="0" dirty="0">
              <a:solidFill>
                <a:prstClr val="black"/>
              </a:solidFill>
              <a:latin typeface="Calibri"/>
            </a:endParaRPr>
          </a:p>
          <a:p>
            <a:pPr defTabSz="438139">
              <a:tabLst>
                <a:tab pos="1461755" algn="l"/>
              </a:tabLst>
              <a:defRPr/>
            </a:pPr>
            <a:r>
              <a:rPr lang="en-GB" sz="1200" b="1" kern="0" dirty="0">
                <a:solidFill>
                  <a:prstClr val="black"/>
                </a:solidFill>
                <a:latin typeface="Calibri"/>
              </a:rPr>
              <a:t>Opteon™ XL Refrigerants </a:t>
            </a:r>
            <a:r>
              <a:rPr lang="en-GB" sz="1200" kern="0" dirty="0">
                <a:solidFill>
                  <a:prstClr val="black"/>
                </a:solidFill>
                <a:latin typeface="Calibri"/>
              </a:rPr>
              <a:t>– Largest Emissions Reduction (18-20% less than baseline), Lowest 10-yr LCC (16-21% lower 		than other Low GWP options)</a:t>
            </a:r>
            <a:endParaRPr lang="en-US" sz="1200" kern="0" dirty="0">
              <a:solidFill>
                <a:prstClr val="black"/>
              </a:solidFill>
              <a:latin typeface="Calibri"/>
            </a:endParaRPr>
          </a:p>
        </p:txBody>
      </p:sp>
      <p:sp>
        <p:nvSpPr>
          <p:cNvPr id="5" name="Rectangle 4">
            <a:extLst>
              <a:ext uri="{FF2B5EF4-FFF2-40B4-BE49-F238E27FC236}">
                <a16:creationId xmlns:a16="http://schemas.microsoft.com/office/drawing/2014/main" id="{B7CBEC32-6C79-4F84-B41A-46825DD11661}"/>
              </a:ext>
            </a:extLst>
          </p:cNvPr>
          <p:cNvSpPr/>
          <p:nvPr/>
        </p:nvSpPr>
        <p:spPr>
          <a:xfrm>
            <a:off x="2071919" y="4223859"/>
            <a:ext cx="348444" cy="369332"/>
          </a:xfrm>
          <a:prstGeom prst="rect">
            <a:avLst/>
          </a:prstGeom>
        </p:spPr>
        <p:txBody>
          <a:bodyPr wrap="square">
            <a:spAutoFit/>
          </a:bodyPr>
          <a:lstStyle/>
          <a:p>
            <a:pPr defTabSz="514337"/>
            <a:r>
              <a:rPr lang="en-US" dirty="0">
                <a:solidFill>
                  <a:srgbClr val="FF0000"/>
                </a:solidFill>
                <a:latin typeface="Wingdings" panose="05000000000000000000" pitchFamily="2" charset="2"/>
              </a:rPr>
              <a:t>û</a:t>
            </a:r>
            <a:endParaRPr lang="en-US" sz="750" dirty="0">
              <a:solidFill>
                <a:srgbClr val="FF0000"/>
              </a:solidFill>
              <a:latin typeface="MS Shell Dlg 2" panose="020B0604030504040204" pitchFamily="34" charset="0"/>
            </a:endParaRPr>
          </a:p>
        </p:txBody>
      </p:sp>
      <p:sp>
        <p:nvSpPr>
          <p:cNvPr id="6" name="Rectangle 5">
            <a:extLst>
              <a:ext uri="{FF2B5EF4-FFF2-40B4-BE49-F238E27FC236}">
                <a16:creationId xmlns:a16="http://schemas.microsoft.com/office/drawing/2014/main" id="{63313ED7-5907-4DC0-B252-F5F58FCD9076}"/>
              </a:ext>
            </a:extLst>
          </p:cNvPr>
          <p:cNvSpPr/>
          <p:nvPr/>
        </p:nvSpPr>
        <p:spPr>
          <a:xfrm>
            <a:off x="2071921" y="4490268"/>
            <a:ext cx="313118" cy="369332"/>
          </a:xfrm>
          <a:prstGeom prst="rect">
            <a:avLst/>
          </a:prstGeom>
        </p:spPr>
        <p:txBody>
          <a:bodyPr wrap="square">
            <a:spAutoFit/>
          </a:bodyPr>
          <a:lstStyle/>
          <a:p>
            <a:pPr defTabSz="514337"/>
            <a:r>
              <a:rPr lang="en-US" dirty="0">
                <a:solidFill>
                  <a:srgbClr val="FF0000"/>
                </a:solidFill>
                <a:latin typeface="Wingdings" panose="05000000000000000000" pitchFamily="2" charset="2"/>
              </a:rPr>
              <a:t>û</a:t>
            </a:r>
            <a:endParaRPr lang="en-US" sz="750" dirty="0">
              <a:solidFill>
                <a:srgbClr val="FF0000"/>
              </a:solidFill>
              <a:latin typeface="MS Shell Dlg 2" panose="020B0604030504040204" pitchFamily="34" charset="0"/>
            </a:endParaRPr>
          </a:p>
        </p:txBody>
      </p:sp>
      <p:sp>
        <p:nvSpPr>
          <p:cNvPr id="7" name="Rectangle 6">
            <a:extLst>
              <a:ext uri="{FF2B5EF4-FFF2-40B4-BE49-F238E27FC236}">
                <a16:creationId xmlns:a16="http://schemas.microsoft.com/office/drawing/2014/main" id="{434419E5-1BA2-4F4E-8528-D8D8ED0C09A0}"/>
              </a:ext>
            </a:extLst>
          </p:cNvPr>
          <p:cNvSpPr/>
          <p:nvPr/>
        </p:nvSpPr>
        <p:spPr>
          <a:xfrm>
            <a:off x="2071921" y="4751195"/>
            <a:ext cx="313118" cy="369332"/>
          </a:xfrm>
          <a:prstGeom prst="rect">
            <a:avLst/>
          </a:prstGeom>
        </p:spPr>
        <p:txBody>
          <a:bodyPr wrap="square">
            <a:spAutoFit/>
          </a:bodyPr>
          <a:lstStyle/>
          <a:p>
            <a:pPr defTabSz="514337"/>
            <a:r>
              <a:rPr lang="en-US" dirty="0">
                <a:solidFill>
                  <a:srgbClr val="FF0000"/>
                </a:solidFill>
                <a:latin typeface="Wingdings" panose="05000000000000000000" pitchFamily="2" charset="2"/>
              </a:rPr>
              <a:t>û</a:t>
            </a:r>
            <a:endParaRPr lang="en-US" sz="750" dirty="0">
              <a:solidFill>
                <a:srgbClr val="FF0000"/>
              </a:solidFill>
              <a:latin typeface="MS Shell Dlg 2" panose="020B0604030504040204" pitchFamily="34" charset="0"/>
            </a:endParaRPr>
          </a:p>
        </p:txBody>
      </p:sp>
      <p:sp>
        <p:nvSpPr>
          <p:cNvPr id="8" name="Rectangle 7">
            <a:extLst>
              <a:ext uri="{FF2B5EF4-FFF2-40B4-BE49-F238E27FC236}">
                <a16:creationId xmlns:a16="http://schemas.microsoft.com/office/drawing/2014/main" id="{C872FE6B-5353-4B62-B344-BE7587F017D6}"/>
              </a:ext>
            </a:extLst>
          </p:cNvPr>
          <p:cNvSpPr/>
          <p:nvPr/>
        </p:nvSpPr>
        <p:spPr>
          <a:xfrm>
            <a:off x="2073361" y="5246174"/>
            <a:ext cx="311678" cy="300082"/>
          </a:xfrm>
          <a:prstGeom prst="rect">
            <a:avLst/>
          </a:prstGeom>
        </p:spPr>
        <p:txBody>
          <a:bodyPr wrap="square">
            <a:spAutoFit/>
          </a:bodyPr>
          <a:lstStyle/>
          <a:p>
            <a:pPr defTabSz="514337"/>
            <a:r>
              <a:rPr lang="en-US" sz="1350" dirty="0">
                <a:solidFill>
                  <a:srgbClr val="00B050"/>
                </a:solidFill>
                <a:latin typeface="Wingdings" panose="05000000000000000000" pitchFamily="2" charset="2"/>
              </a:rPr>
              <a:t>ü</a:t>
            </a:r>
            <a:endParaRPr lang="en-US" sz="675" dirty="0">
              <a:solidFill>
                <a:srgbClr val="00B050"/>
              </a:solidFill>
              <a:latin typeface="MS Shell Dlg 2" panose="020B0604030504040204" pitchFamily="34" charset="0"/>
            </a:endParaRPr>
          </a:p>
        </p:txBody>
      </p:sp>
      <p:sp>
        <p:nvSpPr>
          <p:cNvPr id="10" name="Rectangle: Rounded Corners 9">
            <a:extLst>
              <a:ext uri="{FF2B5EF4-FFF2-40B4-BE49-F238E27FC236}">
                <a16:creationId xmlns:a16="http://schemas.microsoft.com/office/drawing/2014/main" id="{9F18A078-59E7-433F-AAA3-0C338C4E1F0C}"/>
              </a:ext>
            </a:extLst>
          </p:cNvPr>
          <p:cNvSpPr/>
          <p:nvPr/>
        </p:nvSpPr>
        <p:spPr>
          <a:xfrm rot="5400000">
            <a:off x="7616797" y="921727"/>
            <a:ext cx="217415" cy="1231316"/>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a:scene3d>
            <a:camera prst="orthographicFront"/>
            <a:lightRig rig="threePt" dir="t"/>
          </a:scene3d>
          <a:sp3d>
            <a:bevelT/>
          </a:sp3d>
        </p:spPr>
        <p:txBody>
          <a:bodyPr vert="vert270" tIns="0" bIns="0" rtlCol="0" anchor="ctr" anchorCtr="1"/>
          <a:lstStyle/>
          <a:p>
            <a:pPr algn="ctr" defTabSz="514337">
              <a:defRPr/>
            </a:pPr>
            <a:r>
              <a:rPr lang="en-GB" sz="1575" kern="0" dirty="0">
                <a:solidFill>
                  <a:srgbClr val="4472C4"/>
                </a:solidFill>
                <a:latin typeface="Calibri"/>
              </a:rPr>
              <a:t>Leicester, UK</a:t>
            </a:r>
            <a:endParaRPr lang="en-US" sz="675" kern="0" dirty="0">
              <a:solidFill>
                <a:srgbClr val="4472C4"/>
              </a:solidFill>
              <a:latin typeface="Calibri"/>
            </a:endParaRPr>
          </a:p>
        </p:txBody>
      </p:sp>
      <p:grpSp>
        <p:nvGrpSpPr>
          <p:cNvPr id="30" name="Group 29">
            <a:extLst>
              <a:ext uri="{FF2B5EF4-FFF2-40B4-BE49-F238E27FC236}">
                <a16:creationId xmlns:a16="http://schemas.microsoft.com/office/drawing/2014/main" id="{15E63B9B-7B14-48E2-9140-AEA978C54B11}"/>
              </a:ext>
            </a:extLst>
          </p:cNvPr>
          <p:cNvGrpSpPr/>
          <p:nvPr/>
        </p:nvGrpSpPr>
        <p:grpSpPr>
          <a:xfrm>
            <a:off x="5455165" y="1700211"/>
            <a:ext cx="1460860" cy="485164"/>
            <a:chOff x="5241550" y="1123950"/>
            <a:chExt cx="1947811" cy="646885"/>
          </a:xfrm>
        </p:grpSpPr>
        <p:sp>
          <p:nvSpPr>
            <p:cNvPr id="24" name="Rectangle: Rounded Corners 23">
              <a:extLst>
                <a:ext uri="{FF2B5EF4-FFF2-40B4-BE49-F238E27FC236}">
                  <a16:creationId xmlns:a16="http://schemas.microsoft.com/office/drawing/2014/main" id="{C60F06EA-8E63-4642-8093-647246682578}"/>
                </a:ext>
              </a:extLst>
            </p:cNvPr>
            <p:cNvSpPr/>
            <p:nvPr/>
          </p:nvSpPr>
          <p:spPr>
            <a:xfrm>
              <a:off x="5307496" y="1123950"/>
              <a:ext cx="1855304" cy="5657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
          <p:nvSpPr>
            <p:cNvPr id="20" name="Oval 19">
              <a:extLst>
                <a:ext uri="{FF2B5EF4-FFF2-40B4-BE49-F238E27FC236}">
                  <a16:creationId xmlns:a16="http://schemas.microsoft.com/office/drawing/2014/main" id="{0B905C21-2382-4CF4-A35E-7CD4FF8A236D}"/>
                </a:ext>
              </a:extLst>
            </p:cNvPr>
            <p:cNvSpPr/>
            <p:nvPr/>
          </p:nvSpPr>
          <p:spPr>
            <a:xfrm>
              <a:off x="6668743" y="1143778"/>
              <a:ext cx="458528" cy="45852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1" name="Oval 20">
              <a:extLst>
                <a:ext uri="{FF2B5EF4-FFF2-40B4-BE49-F238E27FC236}">
                  <a16:creationId xmlns:a16="http://schemas.microsoft.com/office/drawing/2014/main" id="{CFCD49E1-9865-411C-A1BD-6E8AF69BADDF}"/>
                </a:ext>
              </a:extLst>
            </p:cNvPr>
            <p:cNvSpPr/>
            <p:nvPr/>
          </p:nvSpPr>
          <p:spPr>
            <a:xfrm>
              <a:off x="6161579" y="1239499"/>
              <a:ext cx="273214" cy="27321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2" name="Oval 21">
              <a:extLst>
                <a:ext uri="{FF2B5EF4-FFF2-40B4-BE49-F238E27FC236}">
                  <a16:creationId xmlns:a16="http://schemas.microsoft.com/office/drawing/2014/main" id="{7539433B-4AD2-4F7A-A442-64D012EAA5FC}"/>
                </a:ext>
              </a:extLst>
            </p:cNvPr>
            <p:cNvSpPr/>
            <p:nvPr/>
          </p:nvSpPr>
          <p:spPr>
            <a:xfrm>
              <a:off x="5762424" y="1294308"/>
              <a:ext cx="165205" cy="16520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3" name="Oval 22">
              <a:extLst>
                <a:ext uri="{FF2B5EF4-FFF2-40B4-BE49-F238E27FC236}">
                  <a16:creationId xmlns:a16="http://schemas.microsoft.com/office/drawing/2014/main" id="{359D0205-6A65-4390-93C1-BC470B010B59}"/>
                </a:ext>
              </a:extLst>
            </p:cNvPr>
            <p:cNvSpPr/>
            <p:nvPr/>
          </p:nvSpPr>
          <p:spPr>
            <a:xfrm>
              <a:off x="5430777" y="1325712"/>
              <a:ext cx="97697" cy="9769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5" name="TextBox 24">
              <a:extLst>
                <a:ext uri="{FF2B5EF4-FFF2-40B4-BE49-F238E27FC236}">
                  <a16:creationId xmlns:a16="http://schemas.microsoft.com/office/drawing/2014/main" id="{9C3ED902-610B-47A7-B4B2-27A0223879C4}"/>
                </a:ext>
              </a:extLst>
            </p:cNvPr>
            <p:cNvSpPr txBox="1"/>
            <p:nvPr/>
          </p:nvSpPr>
          <p:spPr>
            <a:xfrm>
              <a:off x="5269913" y="1401503"/>
              <a:ext cx="801928" cy="369332"/>
            </a:xfrm>
            <a:prstGeom prst="rect">
              <a:avLst/>
            </a:prstGeom>
            <a:noFill/>
          </p:spPr>
          <p:txBody>
            <a:bodyPr wrap="none" rtlCol="0">
              <a:spAutoFit/>
            </a:bodyPr>
            <a:lstStyle/>
            <a:p>
              <a:r>
                <a:rPr lang="en-GB" sz="1200" b="1" dirty="0">
                  <a:solidFill>
                    <a:srgbClr val="5B9BD5">
                      <a:lumMod val="50000"/>
                    </a:srgbClr>
                  </a:solidFill>
                  <a:latin typeface="Calibri"/>
                </a:rPr>
                <a:t>CAPEX</a:t>
              </a:r>
              <a:endParaRPr lang="en-US" sz="1200" b="1" dirty="0">
                <a:solidFill>
                  <a:srgbClr val="5B9BD5">
                    <a:lumMod val="50000"/>
                  </a:srgbClr>
                </a:solidFill>
                <a:latin typeface="Calibri"/>
              </a:endParaRPr>
            </a:p>
          </p:txBody>
        </p:sp>
        <p:sp>
          <p:nvSpPr>
            <p:cNvPr id="26" name="TextBox 25">
              <a:extLst>
                <a:ext uri="{FF2B5EF4-FFF2-40B4-BE49-F238E27FC236}">
                  <a16:creationId xmlns:a16="http://schemas.microsoft.com/office/drawing/2014/main" id="{A12A075A-5B5B-432F-9B3A-FB291AD48F5F}"/>
                </a:ext>
              </a:extLst>
            </p:cNvPr>
            <p:cNvSpPr txBox="1"/>
            <p:nvPr/>
          </p:nvSpPr>
          <p:spPr>
            <a:xfrm>
              <a:off x="5241550" y="1145597"/>
              <a:ext cx="530487" cy="261611"/>
            </a:xfrm>
            <a:prstGeom prst="rect">
              <a:avLst/>
            </a:prstGeom>
            <a:noFill/>
          </p:spPr>
          <p:txBody>
            <a:bodyPr wrap="none" rtlCol="0">
              <a:spAutoFit/>
            </a:bodyPr>
            <a:lstStyle/>
            <a:p>
              <a:r>
                <a:rPr lang="en-GB" sz="675" dirty="0">
                  <a:solidFill>
                    <a:srgbClr val="5B9BD5">
                      <a:lumMod val="50000"/>
                    </a:srgbClr>
                  </a:solidFill>
                  <a:latin typeface="Calibri"/>
                </a:rPr>
                <a:t>€154k</a:t>
              </a:r>
              <a:endParaRPr lang="en-US" sz="675" dirty="0">
                <a:solidFill>
                  <a:srgbClr val="5B9BD5">
                    <a:lumMod val="50000"/>
                  </a:srgbClr>
                </a:solidFill>
                <a:latin typeface="Calibri"/>
              </a:endParaRPr>
            </a:p>
          </p:txBody>
        </p:sp>
        <p:sp>
          <p:nvSpPr>
            <p:cNvPr id="27" name="TextBox 26">
              <a:extLst>
                <a:ext uri="{FF2B5EF4-FFF2-40B4-BE49-F238E27FC236}">
                  <a16:creationId xmlns:a16="http://schemas.microsoft.com/office/drawing/2014/main" id="{CA57D030-1B5F-4727-952D-009E16D3A4D8}"/>
                </a:ext>
              </a:extLst>
            </p:cNvPr>
            <p:cNvSpPr txBox="1"/>
            <p:nvPr/>
          </p:nvSpPr>
          <p:spPr>
            <a:xfrm>
              <a:off x="5605900" y="1158134"/>
              <a:ext cx="530487" cy="261611"/>
            </a:xfrm>
            <a:prstGeom prst="rect">
              <a:avLst/>
            </a:prstGeom>
            <a:noFill/>
          </p:spPr>
          <p:txBody>
            <a:bodyPr wrap="none" rtlCol="0">
              <a:spAutoFit/>
            </a:bodyPr>
            <a:lstStyle/>
            <a:p>
              <a:r>
                <a:rPr lang="en-GB" sz="675" dirty="0">
                  <a:solidFill>
                    <a:srgbClr val="5B9BD5">
                      <a:lumMod val="50000"/>
                    </a:srgbClr>
                  </a:solidFill>
                  <a:latin typeface="Calibri"/>
                </a:rPr>
                <a:t>€201k</a:t>
              </a:r>
              <a:endParaRPr lang="en-US" sz="675" dirty="0">
                <a:solidFill>
                  <a:srgbClr val="5B9BD5">
                    <a:lumMod val="50000"/>
                  </a:srgbClr>
                </a:solidFill>
                <a:latin typeface="Calibri"/>
              </a:endParaRPr>
            </a:p>
          </p:txBody>
        </p:sp>
        <p:sp>
          <p:nvSpPr>
            <p:cNvPr id="28" name="TextBox 27">
              <a:extLst>
                <a:ext uri="{FF2B5EF4-FFF2-40B4-BE49-F238E27FC236}">
                  <a16:creationId xmlns:a16="http://schemas.microsoft.com/office/drawing/2014/main" id="{0BFB5EC7-25FA-48EC-8E15-234A260BC5F6}"/>
                </a:ext>
              </a:extLst>
            </p:cNvPr>
            <p:cNvSpPr txBox="1"/>
            <p:nvPr/>
          </p:nvSpPr>
          <p:spPr>
            <a:xfrm>
              <a:off x="6049945" y="1141245"/>
              <a:ext cx="530487" cy="261611"/>
            </a:xfrm>
            <a:prstGeom prst="rect">
              <a:avLst/>
            </a:prstGeom>
            <a:noFill/>
          </p:spPr>
          <p:txBody>
            <a:bodyPr wrap="none" rtlCol="0">
              <a:spAutoFit/>
            </a:bodyPr>
            <a:lstStyle/>
            <a:p>
              <a:r>
                <a:rPr lang="en-GB" sz="675" dirty="0">
                  <a:solidFill>
                    <a:srgbClr val="5B9BD5">
                      <a:lumMod val="50000"/>
                    </a:srgbClr>
                  </a:solidFill>
                  <a:latin typeface="Calibri"/>
                </a:rPr>
                <a:t>€247k</a:t>
              </a:r>
              <a:endParaRPr lang="en-US" sz="675" dirty="0">
                <a:solidFill>
                  <a:srgbClr val="5B9BD5">
                    <a:lumMod val="50000"/>
                  </a:srgbClr>
                </a:solidFill>
                <a:latin typeface="Calibri"/>
              </a:endParaRPr>
            </a:p>
          </p:txBody>
        </p:sp>
        <p:sp>
          <p:nvSpPr>
            <p:cNvPr id="29" name="TextBox 28">
              <a:extLst>
                <a:ext uri="{FF2B5EF4-FFF2-40B4-BE49-F238E27FC236}">
                  <a16:creationId xmlns:a16="http://schemas.microsoft.com/office/drawing/2014/main" id="{158EF431-A930-4185-B1A0-9F65B789CE28}"/>
                </a:ext>
              </a:extLst>
            </p:cNvPr>
            <p:cNvSpPr txBox="1"/>
            <p:nvPr/>
          </p:nvSpPr>
          <p:spPr>
            <a:xfrm>
              <a:off x="6658874" y="1150099"/>
              <a:ext cx="530487" cy="261611"/>
            </a:xfrm>
            <a:prstGeom prst="rect">
              <a:avLst/>
            </a:prstGeom>
            <a:noFill/>
          </p:spPr>
          <p:txBody>
            <a:bodyPr wrap="none" rtlCol="0">
              <a:spAutoFit/>
            </a:bodyPr>
            <a:lstStyle/>
            <a:p>
              <a:r>
                <a:rPr lang="en-GB" sz="675" dirty="0">
                  <a:solidFill>
                    <a:srgbClr val="5B9BD5">
                      <a:lumMod val="50000"/>
                    </a:srgbClr>
                  </a:solidFill>
                  <a:latin typeface="Calibri"/>
                </a:rPr>
                <a:t>€294k</a:t>
              </a:r>
              <a:endParaRPr lang="en-US" sz="675" dirty="0">
                <a:solidFill>
                  <a:srgbClr val="5B9BD5">
                    <a:lumMod val="50000"/>
                  </a:srgbClr>
                </a:solidFill>
                <a:latin typeface="Calibri"/>
              </a:endParaRPr>
            </a:p>
          </p:txBody>
        </p:sp>
      </p:grpSp>
      <p:grpSp>
        <p:nvGrpSpPr>
          <p:cNvPr id="38" name="Group 37">
            <a:extLst>
              <a:ext uri="{FF2B5EF4-FFF2-40B4-BE49-F238E27FC236}">
                <a16:creationId xmlns:a16="http://schemas.microsoft.com/office/drawing/2014/main" id="{EB16D726-E559-48AD-9397-2A7EFC3E6396}"/>
              </a:ext>
            </a:extLst>
          </p:cNvPr>
          <p:cNvGrpSpPr/>
          <p:nvPr/>
        </p:nvGrpSpPr>
        <p:grpSpPr>
          <a:xfrm>
            <a:off x="4549992" y="1830085"/>
            <a:ext cx="585417" cy="386742"/>
            <a:chOff x="4034659" y="1297113"/>
            <a:chExt cx="780556" cy="515655"/>
          </a:xfrm>
        </p:grpSpPr>
        <p:sp>
          <p:nvSpPr>
            <p:cNvPr id="19" name="Oval 18">
              <a:extLst>
                <a:ext uri="{FF2B5EF4-FFF2-40B4-BE49-F238E27FC236}">
                  <a16:creationId xmlns:a16="http://schemas.microsoft.com/office/drawing/2014/main" id="{764BE42D-0867-4CA1-9A6A-661B9DB67270}"/>
                </a:ext>
              </a:extLst>
            </p:cNvPr>
            <p:cNvSpPr/>
            <p:nvPr/>
          </p:nvSpPr>
          <p:spPr>
            <a:xfrm>
              <a:off x="4297661" y="1297113"/>
              <a:ext cx="189256" cy="18925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31" name="TextBox 30">
              <a:extLst>
                <a:ext uri="{FF2B5EF4-FFF2-40B4-BE49-F238E27FC236}">
                  <a16:creationId xmlns:a16="http://schemas.microsoft.com/office/drawing/2014/main" id="{05D2DC35-40BC-4A48-AAF0-A15D22553D84}"/>
                </a:ext>
              </a:extLst>
            </p:cNvPr>
            <p:cNvSpPr txBox="1"/>
            <p:nvPr/>
          </p:nvSpPr>
          <p:spPr>
            <a:xfrm>
              <a:off x="4034659" y="1474214"/>
              <a:ext cx="780556" cy="338554"/>
            </a:xfrm>
            <a:prstGeom prst="rect">
              <a:avLst/>
            </a:prstGeom>
            <a:noFill/>
          </p:spPr>
          <p:txBody>
            <a:bodyPr wrap="none" rtlCol="0">
              <a:spAutoFit/>
            </a:bodyPr>
            <a:lstStyle/>
            <a:p>
              <a:r>
                <a:rPr lang="en-GB" sz="1050" dirty="0">
                  <a:solidFill>
                    <a:srgbClr val="C00000"/>
                  </a:solidFill>
                  <a:latin typeface="Calibri"/>
                </a:rPr>
                <a:t>R-404A</a:t>
              </a:r>
              <a:endParaRPr lang="en-US" sz="1050" dirty="0">
                <a:solidFill>
                  <a:srgbClr val="C00000"/>
                </a:solidFill>
                <a:latin typeface="Calibri"/>
              </a:endParaRPr>
            </a:p>
          </p:txBody>
        </p:sp>
      </p:grpSp>
      <p:grpSp>
        <p:nvGrpSpPr>
          <p:cNvPr id="37" name="Group 36">
            <a:extLst>
              <a:ext uri="{FF2B5EF4-FFF2-40B4-BE49-F238E27FC236}">
                <a16:creationId xmlns:a16="http://schemas.microsoft.com/office/drawing/2014/main" id="{58BC13FB-3321-484B-A3A2-43ECF6FA6C5C}"/>
              </a:ext>
            </a:extLst>
          </p:cNvPr>
          <p:cNvGrpSpPr/>
          <p:nvPr/>
        </p:nvGrpSpPr>
        <p:grpSpPr>
          <a:xfrm>
            <a:off x="4254226" y="2727218"/>
            <a:ext cx="1000595" cy="341027"/>
            <a:chOff x="3640298" y="2493288"/>
            <a:chExt cx="1334127" cy="454702"/>
          </a:xfrm>
        </p:grpSpPr>
        <p:sp>
          <p:nvSpPr>
            <p:cNvPr id="18" name="Oval 17">
              <a:extLst>
                <a:ext uri="{FF2B5EF4-FFF2-40B4-BE49-F238E27FC236}">
                  <a16:creationId xmlns:a16="http://schemas.microsoft.com/office/drawing/2014/main" id="{C0E0FCEE-4682-47E4-8E54-3F0A3E05D2E1}"/>
                </a:ext>
              </a:extLst>
            </p:cNvPr>
            <p:cNvSpPr/>
            <p:nvPr/>
          </p:nvSpPr>
          <p:spPr>
            <a:xfrm>
              <a:off x="3808672" y="2758734"/>
              <a:ext cx="189256" cy="18925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32" name="TextBox 31">
              <a:extLst>
                <a:ext uri="{FF2B5EF4-FFF2-40B4-BE49-F238E27FC236}">
                  <a16:creationId xmlns:a16="http://schemas.microsoft.com/office/drawing/2014/main" id="{96817EF4-9E42-4515-AA85-311C2B3C4932}"/>
                </a:ext>
              </a:extLst>
            </p:cNvPr>
            <p:cNvSpPr txBox="1"/>
            <p:nvPr/>
          </p:nvSpPr>
          <p:spPr>
            <a:xfrm>
              <a:off x="3640298" y="2493288"/>
              <a:ext cx="1334127" cy="338554"/>
            </a:xfrm>
            <a:prstGeom prst="rect">
              <a:avLst/>
            </a:prstGeom>
            <a:noFill/>
          </p:spPr>
          <p:txBody>
            <a:bodyPr wrap="none" rtlCol="0">
              <a:spAutoFit/>
            </a:bodyPr>
            <a:lstStyle/>
            <a:p>
              <a:r>
                <a:rPr lang="en-GB" sz="1050" dirty="0">
                  <a:solidFill>
                    <a:srgbClr val="70AD47"/>
                  </a:solidFill>
                  <a:latin typeface="Calibri"/>
                </a:rPr>
                <a:t>Opteon™ XP40</a:t>
              </a:r>
              <a:endParaRPr lang="en-US" sz="1050" dirty="0">
                <a:solidFill>
                  <a:srgbClr val="70AD47"/>
                </a:solidFill>
                <a:latin typeface="Calibri"/>
              </a:endParaRPr>
            </a:p>
          </p:txBody>
        </p:sp>
      </p:grpSp>
      <p:grpSp>
        <p:nvGrpSpPr>
          <p:cNvPr id="42" name="Group 41">
            <a:extLst>
              <a:ext uri="{FF2B5EF4-FFF2-40B4-BE49-F238E27FC236}">
                <a16:creationId xmlns:a16="http://schemas.microsoft.com/office/drawing/2014/main" id="{E9D0EE10-E5B0-4816-80F7-5EF20B1B8B3E}"/>
              </a:ext>
            </a:extLst>
          </p:cNvPr>
          <p:cNvGrpSpPr/>
          <p:nvPr/>
        </p:nvGrpSpPr>
        <p:grpSpPr>
          <a:xfrm>
            <a:off x="6255101" y="2569061"/>
            <a:ext cx="939681" cy="429119"/>
            <a:chOff x="6308133" y="2282410"/>
            <a:chExt cx="1252908" cy="572157"/>
          </a:xfrm>
        </p:grpSpPr>
        <p:sp>
          <p:nvSpPr>
            <p:cNvPr id="12" name="Oval 11">
              <a:extLst>
                <a:ext uri="{FF2B5EF4-FFF2-40B4-BE49-F238E27FC236}">
                  <a16:creationId xmlns:a16="http://schemas.microsoft.com/office/drawing/2014/main" id="{AE3A9EB5-5D80-4DB1-988D-04D84ECD0C3B}"/>
                </a:ext>
              </a:extLst>
            </p:cNvPr>
            <p:cNvSpPr/>
            <p:nvPr/>
          </p:nvSpPr>
          <p:spPr>
            <a:xfrm>
              <a:off x="7248817" y="2647177"/>
              <a:ext cx="207390" cy="20739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39" name="TextBox 38">
              <a:extLst>
                <a:ext uri="{FF2B5EF4-FFF2-40B4-BE49-F238E27FC236}">
                  <a16:creationId xmlns:a16="http://schemas.microsoft.com/office/drawing/2014/main" id="{8C6930A6-EAEE-4DA3-B784-052A5BADDDB4}"/>
                </a:ext>
              </a:extLst>
            </p:cNvPr>
            <p:cNvSpPr txBox="1"/>
            <p:nvPr/>
          </p:nvSpPr>
          <p:spPr>
            <a:xfrm>
              <a:off x="6308133" y="2282410"/>
              <a:ext cx="1252908" cy="553996"/>
            </a:xfrm>
            <a:prstGeom prst="rect">
              <a:avLst/>
            </a:prstGeom>
            <a:noFill/>
          </p:spPr>
          <p:txBody>
            <a:bodyPr wrap="none" rtlCol="0">
              <a:spAutoFit/>
            </a:bodyPr>
            <a:lstStyle/>
            <a:p>
              <a:pPr algn="ctr"/>
              <a:r>
                <a:rPr lang="en-GB" sz="1050" dirty="0">
                  <a:solidFill>
                    <a:srgbClr val="FF0000"/>
                  </a:solidFill>
                  <a:latin typeface="Calibri"/>
                </a:rPr>
                <a:t>Water Cooled</a:t>
              </a:r>
            </a:p>
            <a:p>
              <a:pPr algn="ctr"/>
              <a:r>
                <a:rPr lang="en-GB" sz="1050" dirty="0">
                  <a:solidFill>
                    <a:srgbClr val="FF0000"/>
                  </a:solidFill>
                  <a:latin typeface="Calibri"/>
                </a:rPr>
                <a:t>Integrals</a:t>
              </a:r>
              <a:endParaRPr lang="en-US" sz="1050" dirty="0">
                <a:solidFill>
                  <a:srgbClr val="FF0000"/>
                </a:solidFill>
                <a:latin typeface="Calibri"/>
              </a:endParaRPr>
            </a:p>
          </p:txBody>
        </p:sp>
      </p:grpSp>
      <p:grpSp>
        <p:nvGrpSpPr>
          <p:cNvPr id="36" name="Group 35">
            <a:extLst>
              <a:ext uri="{FF2B5EF4-FFF2-40B4-BE49-F238E27FC236}">
                <a16:creationId xmlns:a16="http://schemas.microsoft.com/office/drawing/2014/main" id="{8859B0F8-6FE5-4308-BF7F-54E3CC62D4EA}"/>
              </a:ext>
            </a:extLst>
          </p:cNvPr>
          <p:cNvGrpSpPr/>
          <p:nvPr/>
        </p:nvGrpSpPr>
        <p:grpSpPr>
          <a:xfrm>
            <a:off x="4254225" y="3175508"/>
            <a:ext cx="1322798" cy="380919"/>
            <a:chOff x="3640298" y="3091008"/>
            <a:chExt cx="1763728" cy="507892"/>
          </a:xfrm>
        </p:grpSpPr>
        <p:sp>
          <p:nvSpPr>
            <p:cNvPr id="16" name="Oval 15">
              <a:extLst>
                <a:ext uri="{FF2B5EF4-FFF2-40B4-BE49-F238E27FC236}">
                  <a16:creationId xmlns:a16="http://schemas.microsoft.com/office/drawing/2014/main" id="{F3E8A803-E7B2-4A29-ABA6-6713F5D7E33A}"/>
                </a:ext>
              </a:extLst>
            </p:cNvPr>
            <p:cNvSpPr/>
            <p:nvPr/>
          </p:nvSpPr>
          <p:spPr>
            <a:xfrm>
              <a:off x="4428014" y="3362353"/>
              <a:ext cx="236547" cy="23654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33" name="TextBox 32">
              <a:extLst>
                <a:ext uri="{FF2B5EF4-FFF2-40B4-BE49-F238E27FC236}">
                  <a16:creationId xmlns:a16="http://schemas.microsoft.com/office/drawing/2014/main" id="{1E863FDD-A931-4E3A-B83C-A3872FF39E6A}"/>
                </a:ext>
              </a:extLst>
            </p:cNvPr>
            <p:cNvSpPr txBox="1"/>
            <p:nvPr/>
          </p:nvSpPr>
          <p:spPr>
            <a:xfrm>
              <a:off x="3640298" y="3091008"/>
              <a:ext cx="1763728" cy="338555"/>
            </a:xfrm>
            <a:prstGeom prst="rect">
              <a:avLst/>
            </a:prstGeom>
            <a:noFill/>
          </p:spPr>
          <p:txBody>
            <a:bodyPr wrap="none" rtlCol="0">
              <a:spAutoFit/>
            </a:bodyPr>
            <a:lstStyle/>
            <a:p>
              <a:r>
                <a:rPr lang="en-GB" sz="1050" dirty="0">
                  <a:solidFill>
                    <a:srgbClr val="70AD47">
                      <a:lumMod val="50000"/>
                    </a:srgbClr>
                  </a:solidFill>
                  <a:latin typeface="Calibri"/>
                </a:rPr>
                <a:t>Opteon™ XL40 </a:t>
              </a:r>
              <a:r>
                <a:rPr lang="en-GB" sz="675" dirty="0">
                  <a:solidFill>
                    <a:srgbClr val="70AD47">
                      <a:lumMod val="50000"/>
                    </a:srgbClr>
                  </a:solidFill>
                  <a:latin typeface="Calibri"/>
                </a:rPr>
                <a:t>(R-454A)</a:t>
              </a:r>
              <a:endParaRPr lang="en-US" sz="1050" dirty="0">
                <a:solidFill>
                  <a:srgbClr val="70AD47">
                    <a:lumMod val="50000"/>
                  </a:srgbClr>
                </a:solidFill>
                <a:latin typeface="Calibri"/>
              </a:endParaRPr>
            </a:p>
          </p:txBody>
        </p:sp>
      </p:grpSp>
      <p:grpSp>
        <p:nvGrpSpPr>
          <p:cNvPr id="45" name="Group 44">
            <a:extLst>
              <a:ext uri="{FF2B5EF4-FFF2-40B4-BE49-F238E27FC236}">
                <a16:creationId xmlns:a16="http://schemas.microsoft.com/office/drawing/2014/main" id="{B0C301BA-1840-44ED-82C7-54DA49BEEA59}"/>
              </a:ext>
            </a:extLst>
          </p:cNvPr>
          <p:cNvGrpSpPr/>
          <p:nvPr/>
        </p:nvGrpSpPr>
        <p:grpSpPr>
          <a:xfrm>
            <a:off x="6715843" y="3051409"/>
            <a:ext cx="954107" cy="528810"/>
            <a:chOff x="6922454" y="2925549"/>
            <a:chExt cx="1272144" cy="705082"/>
          </a:xfrm>
        </p:grpSpPr>
        <p:sp>
          <p:nvSpPr>
            <p:cNvPr id="15" name="Oval 14">
              <a:extLst>
                <a:ext uri="{FF2B5EF4-FFF2-40B4-BE49-F238E27FC236}">
                  <a16:creationId xmlns:a16="http://schemas.microsoft.com/office/drawing/2014/main" id="{A2EA394B-DA7C-4CCB-839B-5CD1876848FB}"/>
                </a:ext>
              </a:extLst>
            </p:cNvPr>
            <p:cNvSpPr/>
            <p:nvPr/>
          </p:nvSpPr>
          <p:spPr>
            <a:xfrm>
              <a:off x="7346901" y="2925549"/>
              <a:ext cx="403060" cy="40306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44" name="TextBox 43">
              <a:extLst>
                <a:ext uri="{FF2B5EF4-FFF2-40B4-BE49-F238E27FC236}">
                  <a16:creationId xmlns:a16="http://schemas.microsoft.com/office/drawing/2014/main" id="{D64D390B-C0EB-4EAC-B750-3A60191D51D9}"/>
                </a:ext>
              </a:extLst>
            </p:cNvPr>
            <p:cNvSpPr txBox="1"/>
            <p:nvPr/>
          </p:nvSpPr>
          <p:spPr>
            <a:xfrm>
              <a:off x="6922454" y="3292076"/>
              <a:ext cx="1272144" cy="338555"/>
            </a:xfrm>
            <a:prstGeom prst="rect">
              <a:avLst/>
            </a:prstGeom>
            <a:noFill/>
          </p:spPr>
          <p:txBody>
            <a:bodyPr wrap="none" rtlCol="0">
              <a:spAutoFit/>
            </a:bodyPr>
            <a:lstStyle/>
            <a:p>
              <a:pPr algn="ctr"/>
              <a:r>
                <a:rPr lang="en-GB" sz="1050" dirty="0">
                  <a:solidFill>
                    <a:srgbClr val="70AD47"/>
                  </a:solidFill>
                  <a:latin typeface="Calibri"/>
                </a:rPr>
                <a:t>R-290 / Glycol</a:t>
              </a:r>
            </a:p>
          </p:txBody>
        </p:sp>
      </p:grpSp>
      <p:grpSp>
        <p:nvGrpSpPr>
          <p:cNvPr id="35" name="Group 34">
            <a:extLst>
              <a:ext uri="{FF2B5EF4-FFF2-40B4-BE49-F238E27FC236}">
                <a16:creationId xmlns:a16="http://schemas.microsoft.com/office/drawing/2014/main" id="{604277FF-5EC5-438A-B837-27DA6CF363D8}"/>
              </a:ext>
            </a:extLst>
          </p:cNvPr>
          <p:cNvGrpSpPr/>
          <p:nvPr/>
        </p:nvGrpSpPr>
        <p:grpSpPr>
          <a:xfrm>
            <a:off x="4936171" y="3394803"/>
            <a:ext cx="1485353" cy="253916"/>
            <a:chOff x="4549562" y="3383411"/>
            <a:chExt cx="1980473" cy="338554"/>
          </a:xfrm>
        </p:grpSpPr>
        <p:sp>
          <p:nvSpPr>
            <p:cNvPr id="17" name="Oval 16">
              <a:extLst>
                <a:ext uri="{FF2B5EF4-FFF2-40B4-BE49-F238E27FC236}">
                  <a16:creationId xmlns:a16="http://schemas.microsoft.com/office/drawing/2014/main" id="{4FAE0146-1FF1-4FF8-AA63-08533E78CC18}"/>
                </a:ext>
              </a:extLst>
            </p:cNvPr>
            <p:cNvSpPr/>
            <p:nvPr/>
          </p:nvSpPr>
          <p:spPr>
            <a:xfrm>
              <a:off x="4549562" y="3413121"/>
              <a:ext cx="272076" cy="27207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34" name="TextBox 33">
              <a:extLst>
                <a:ext uri="{FF2B5EF4-FFF2-40B4-BE49-F238E27FC236}">
                  <a16:creationId xmlns:a16="http://schemas.microsoft.com/office/drawing/2014/main" id="{F66D7B03-8FEF-4314-AE79-4C25A00AF6FC}"/>
                </a:ext>
              </a:extLst>
            </p:cNvPr>
            <p:cNvSpPr txBox="1"/>
            <p:nvPr/>
          </p:nvSpPr>
          <p:spPr>
            <a:xfrm>
              <a:off x="4770577" y="3383411"/>
              <a:ext cx="1759458" cy="338554"/>
            </a:xfrm>
            <a:prstGeom prst="rect">
              <a:avLst/>
            </a:prstGeom>
            <a:noFill/>
          </p:spPr>
          <p:txBody>
            <a:bodyPr wrap="none" rtlCol="0">
              <a:spAutoFit/>
            </a:bodyPr>
            <a:lstStyle/>
            <a:p>
              <a:r>
                <a:rPr lang="en-GB" sz="1050" dirty="0">
                  <a:solidFill>
                    <a:srgbClr val="70AD47">
                      <a:lumMod val="50000"/>
                    </a:srgbClr>
                  </a:solidFill>
                  <a:latin typeface="Calibri"/>
                </a:rPr>
                <a:t>Opteon™ XL20 </a:t>
              </a:r>
              <a:r>
                <a:rPr lang="en-GB" sz="675" dirty="0">
                  <a:solidFill>
                    <a:srgbClr val="70AD47">
                      <a:lumMod val="50000"/>
                    </a:srgbClr>
                  </a:solidFill>
                  <a:latin typeface="Calibri"/>
                </a:rPr>
                <a:t>(R-454C)</a:t>
              </a:r>
              <a:endParaRPr lang="en-US" sz="1050" dirty="0">
                <a:solidFill>
                  <a:srgbClr val="70AD47">
                    <a:lumMod val="50000"/>
                  </a:srgbClr>
                </a:solidFill>
                <a:latin typeface="Calibri"/>
              </a:endParaRPr>
            </a:p>
          </p:txBody>
        </p:sp>
      </p:grpSp>
      <p:grpSp>
        <p:nvGrpSpPr>
          <p:cNvPr id="43" name="Group 42">
            <a:extLst>
              <a:ext uri="{FF2B5EF4-FFF2-40B4-BE49-F238E27FC236}">
                <a16:creationId xmlns:a16="http://schemas.microsoft.com/office/drawing/2014/main" id="{552FFE3C-9409-4C7B-9ED5-3A0725D46707}"/>
              </a:ext>
            </a:extLst>
          </p:cNvPr>
          <p:cNvGrpSpPr/>
          <p:nvPr/>
        </p:nvGrpSpPr>
        <p:grpSpPr>
          <a:xfrm>
            <a:off x="7205342" y="2761842"/>
            <a:ext cx="762917" cy="415498"/>
            <a:chOff x="7575120" y="2539455"/>
            <a:chExt cx="1017222" cy="553996"/>
          </a:xfrm>
        </p:grpSpPr>
        <p:sp>
          <p:nvSpPr>
            <p:cNvPr id="13" name="Oval 12">
              <a:extLst>
                <a:ext uri="{FF2B5EF4-FFF2-40B4-BE49-F238E27FC236}">
                  <a16:creationId xmlns:a16="http://schemas.microsoft.com/office/drawing/2014/main" id="{C61DDF82-CA0D-44D6-B05E-88447A1F1AE1}"/>
                </a:ext>
              </a:extLst>
            </p:cNvPr>
            <p:cNvSpPr/>
            <p:nvPr/>
          </p:nvSpPr>
          <p:spPr>
            <a:xfrm>
              <a:off x="7575120" y="2737869"/>
              <a:ext cx="353139" cy="35313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41" name="TextBox 40">
              <a:extLst>
                <a:ext uri="{FF2B5EF4-FFF2-40B4-BE49-F238E27FC236}">
                  <a16:creationId xmlns:a16="http://schemas.microsoft.com/office/drawing/2014/main" id="{9FB5DAE9-D936-46F4-95F9-B8095CCE9753}"/>
                </a:ext>
              </a:extLst>
            </p:cNvPr>
            <p:cNvSpPr txBox="1"/>
            <p:nvPr/>
          </p:nvSpPr>
          <p:spPr>
            <a:xfrm>
              <a:off x="7762628" y="2539455"/>
              <a:ext cx="829714" cy="553996"/>
            </a:xfrm>
            <a:prstGeom prst="rect">
              <a:avLst/>
            </a:prstGeom>
            <a:noFill/>
          </p:spPr>
          <p:txBody>
            <a:bodyPr wrap="none" rtlCol="0">
              <a:spAutoFit/>
            </a:bodyPr>
            <a:lstStyle/>
            <a:p>
              <a:pPr algn="ctr"/>
              <a:r>
                <a:rPr lang="en-GB" sz="1050" dirty="0">
                  <a:solidFill>
                    <a:srgbClr val="70AD47"/>
                  </a:solidFill>
                  <a:effectLst>
                    <a:glow rad="88900">
                      <a:prstClr val="white"/>
                    </a:glow>
                  </a:effectLst>
                  <a:latin typeface="Calibri"/>
                </a:rPr>
                <a:t>R-134a/</a:t>
              </a:r>
            </a:p>
            <a:p>
              <a:pPr algn="ctr"/>
              <a:r>
                <a:rPr lang="en-GB" sz="1050" dirty="0">
                  <a:solidFill>
                    <a:srgbClr val="70AD47"/>
                  </a:solidFill>
                  <a:effectLst>
                    <a:glow rad="88900">
                      <a:prstClr val="white"/>
                    </a:glow>
                  </a:effectLst>
                  <a:latin typeface="Calibri"/>
                </a:rPr>
                <a:t>R-744</a:t>
              </a:r>
              <a:endParaRPr lang="en-US" sz="1050" dirty="0">
                <a:solidFill>
                  <a:srgbClr val="70AD47"/>
                </a:solidFill>
                <a:effectLst>
                  <a:glow rad="88900">
                    <a:prstClr val="white"/>
                  </a:glow>
                </a:effectLst>
                <a:latin typeface="Calibri"/>
              </a:endParaRPr>
            </a:p>
          </p:txBody>
        </p:sp>
      </p:grpSp>
      <p:grpSp>
        <p:nvGrpSpPr>
          <p:cNvPr id="47" name="Group 46">
            <a:extLst>
              <a:ext uri="{FF2B5EF4-FFF2-40B4-BE49-F238E27FC236}">
                <a16:creationId xmlns:a16="http://schemas.microsoft.com/office/drawing/2014/main" id="{0AF00D09-E9D2-4D84-88CA-F55ABFC70200}"/>
              </a:ext>
            </a:extLst>
          </p:cNvPr>
          <p:cNvGrpSpPr/>
          <p:nvPr/>
        </p:nvGrpSpPr>
        <p:grpSpPr>
          <a:xfrm>
            <a:off x="5548886" y="2926895"/>
            <a:ext cx="1749723" cy="282705"/>
            <a:chOff x="5366510" y="2759521"/>
            <a:chExt cx="2332963" cy="376940"/>
          </a:xfrm>
        </p:grpSpPr>
        <p:sp>
          <p:nvSpPr>
            <p:cNvPr id="14" name="Oval 13">
              <a:extLst>
                <a:ext uri="{FF2B5EF4-FFF2-40B4-BE49-F238E27FC236}">
                  <a16:creationId xmlns:a16="http://schemas.microsoft.com/office/drawing/2014/main" id="{59141530-08EF-49C8-A268-963AC7BD5FFB}"/>
                </a:ext>
              </a:extLst>
            </p:cNvPr>
            <p:cNvSpPr/>
            <p:nvPr/>
          </p:nvSpPr>
          <p:spPr>
            <a:xfrm>
              <a:off x="7417579" y="2854567"/>
              <a:ext cx="281894" cy="28189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46" name="TextBox 45">
              <a:extLst>
                <a:ext uri="{FF2B5EF4-FFF2-40B4-BE49-F238E27FC236}">
                  <a16:creationId xmlns:a16="http://schemas.microsoft.com/office/drawing/2014/main" id="{7FBE0118-9D90-482C-9EFA-1E6E9C5559E3}"/>
                </a:ext>
              </a:extLst>
            </p:cNvPr>
            <p:cNvSpPr txBox="1"/>
            <p:nvPr/>
          </p:nvSpPr>
          <p:spPr>
            <a:xfrm>
              <a:off x="5366510" y="2759521"/>
              <a:ext cx="2208298" cy="338555"/>
            </a:xfrm>
            <a:prstGeom prst="rect">
              <a:avLst/>
            </a:prstGeom>
            <a:noFill/>
          </p:spPr>
          <p:txBody>
            <a:bodyPr wrap="none" rtlCol="0">
              <a:spAutoFit/>
            </a:bodyPr>
            <a:lstStyle/>
            <a:p>
              <a:pPr algn="ctr"/>
              <a:r>
                <a:rPr lang="en-GB" sz="1050" dirty="0">
                  <a:solidFill>
                    <a:srgbClr val="70AD47"/>
                  </a:solidFill>
                  <a:effectLst>
                    <a:glow rad="101600">
                      <a:prstClr val="white"/>
                    </a:glow>
                  </a:effectLst>
                  <a:latin typeface="Calibri"/>
                </a:rPr>
                <a:t>Transcritical R-744 Booster</a:t>
              </a:r>
              <a:endParaRPr lang="en-US" sz="1050" dirty="0">
                <a:solidFill>
                  <a:srgbClr val="70AD47"/>
                </a:solidFill>
                <a:effectLst>
                  <a:glow rad="101600">
                    <a:prstClr val="white"/>
                  </a:glow>
                </a:effectLst>
                <a:latin typeface="Calibri"/>
              </a:endParaRPr>
            </a:p>
          </p:txBody>
        </p:sp>
      </p:grpSp>
      <p:grpSp>
        <p:nvGrpSpPr>
          <p:cNvPr id="49" name="Group 48">
            <a:extLst>
              <a:ext uri="{FF2B5EF4-FFF2-40B4-BE49-F238E27FC236}">
                <a16:creationId xmlns:a16="http://schemas.microsoft.com/office/drawing/2014/main" id="{C42511AB-0A4A-47E7-9302-BE7EA78806AD}"/>
              </a:ext>
            </a:extLst>
          </p:cNvPr>
          <p:cNvGrpSpPr/>
          <p:nvPr/>
        </p:nvGrpSpPr>
        <p:grpSpPr>
          <a:xfrm>
            <a:off x="7065306" y="2218886"/>
            <a:ext cx="752130" cy="415498"/>
            <a:chOff x="7388405" y="1815511"/>
            <a:chExt cx="1002839" cy="553994"/>
          </a:xfrm>
        </p:grpSpPr>
        <p:sp>
          <p:nvSpPr>
            <p:cNvPr id="11" name="Oval 10">
              <a:extLst>
                <a:ext uri="{FF2B5EF4-FFF2-40B4-BE49-F238E27FC236}">
                  <a16:creationId xmlns:a16="http://schemas.microsoft.com/office/drawing/2014/main" id="{76C2355A-79D6-420A-A06F-DC08A0872670}"/>
                </a:ext>
              </a:extLst>
            </p:cNvPr>
            <p:cNvSpPr/>
            <p:nvPr/>
          </p:nvSpPr>
          <p:spPr>
            <a:xfrm>
              <a:off x="8254844" y="2128925"/>
              <a:ext cx="78538" cy="7853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48" name="TextBox 47">
              <a:extLst>
                <a:ext uri="{FF2B5EF4-FFF2-40B4-BE49-F238E27FC236}">
                  <a16:creationId xmlns:a16="http://schemas.microsoft.com/office/drawing/2014/main" id="{BED1167E-7281-49B2-ADB2-4CC89CF09055}"/>
                </a:ext>
              </a:extLst>
            </p:cNvPr>
            <p:cNvSpPr txBox="1"/>
            <p:nvPr/>
          </p:nvSpPr>
          <p:spPr>
            <a:xfrm>
              <a:off x="7388405" y="1815511"/>
              <a:ext cx="1002839" cy="553994"/>
            </a:xfrm>
            <a:prstGeom prst="rect">
              <a:avLst/>
            </a:prstGeom>
            <a:noFill/>
          </p:spPr>
          <p:txBody>
            <a:bodyPr wrap="none" rtlCol="0">
              <a:spAutoFit/>
            </a:bodyPr>
            <a:lstStyle/>
            <a:p>
              <a:pPr algn="ctr"/>
              <a:r>
                <a:rPr lang="en-GB" sz="1050" dirty="0">
                  <a:solidFill>
                    <a:srgbClr val="FF0000"/>
                  </a:solidFill>
                  <a:latin typeface="Calibri"/>
                </a:rPr>
                <a:t>Air Cooled</a:t>
              </a:r>
            </a:p>
            <a:p>
              <a:pPr algn="ctr"/>
              <a:r>
                <a:rPr lang="en-GB" sz="1050" dirty="0">
                  <a:solidFill>
                    <a:srgbClr val="FF0000"/>
                  </a:solidFill>
                  <a:latin typeface="Calibri"/>
                </a:rPr>
                <a:t>Integrals</a:t>
              </a:r>
              <a:endParaRPr lang="en-US" sz="1050" dirty="0">
                <a:solidFill>
                  <a:srgbClr val="FF0000"/>
                </a:solidFill>
                <a:latin typeface="Calibri"/>
              </a:endParaRPr>
            </a:p>
          </p:txBody>
        </p:sp>
      </p:grpSp>
    </p:spTree>
    <p:extLst>
      <p:ext uri="{BB962C8B-B14F-4D97-AF65-F5344CB8AC3E}">
        <p14:creationId xmlns:p14="http://schemas.microsoft.com/office/powerpoint/2010/main" val="30966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left)">
                                      <p:cBhvr>
                                        <p:cTn id="16" dur="1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Effect transition="in" filter="fade">
                                      <p:cBhvr>
                                        <p:cTn id="59" dur="1000"/>
                                        <p:tgtEl>
                                          <p:spTgt spid="4">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5" end="5"/>
                                            </p:txEl>
                                          </p:spTgt>
                                        </p:tgtEl>
                                        <p:attrNameLst>
                                          <p:attrName>style.visibility</p:attrName>
                                        </p:attrNameLst>
                                      </p:cBhvr>
                                      <p:to>
                                        <p:strVal val="visible"/>
                                      </p:to>
                                    </p:set>
                                    <p:animEffect transition="in" filter="fade">
                                      <p:cBhvr>
                                        <p:cTn id="64" dur="1000"/>
                                        <p:tgtEl>
                                          <p:spTgt spid="4">
                                            <p:txEl>
                                              <p:pRg st="5" end="5"/>
                                            </p:txEl>
                                          </p:spTgt>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xEl>
                                              <p:pRg st="7" end="7"/>
                                            </p:txEl>
                                          </p:spTgt>
                                        </p:tgtEl>
                                        <p:attrNameLst>
                                          <p:attrName>style.visibility</p:attrName>
                                        </p:attrNameLst>
                                      </p:cBhvr>
                                      <p:to>
                                        <p:strVal val="visible"/>
                                      </p:to>
                                    </p:set>
                                    <p:animEffect transition="in" filter="fade">
                                      <p:cBhvr>
                                        <p:cTn id="81" dur="1000"/>
                                        <p:tgtEl>
                                          <p:spTgt spid="4">
                                            <p:txEl>
                                              <p:pRg st="7" end="7"/>
                                            </p:tx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981200" y="1636815"/>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3200" b="1" dirty="0">
                <a:solidFill>
                  <a:prstClr val="black"/>
                </a:solidFill>
                <a:latin typeface="Calibri"/>
                <a:cs typeface="Arial"/>
              </a:rPr>
              <a:t>Commercial Refrigeration </a:t>
            </a:r>
          </a:p>
          <a:p>
            <a:pPr marL="266700" lvl="1"/>
            <a:r>
              <a:rPr lang="en-US" sz="2000" dirty="0">
                <a:solidFill>
                  <a:prstClr val="black"/>
                </a:solidFill>
                <a:latin typeface="Calibri"/>
                <a:cs typeface="Arial"/>
              </a:rPr>
              <a:t>ASDA modular approach</a:t>
            </a:r>
          </a:p>
          <a:p>
            <a:pPr marL="266700" lvl="1"/>
            <a:r>
              <a:rPr lang="en-US" sz="2000" dirty="0">
                <a:solidFill>
                  <a:prstClr val="black"/>
                </a:solidFill>
                <a:latin typeface="Calibri"/>
                <a:cs typeface="Arial"/>
              </a:rPr>
              <a:t>Small packs and condensing unit end users &lt;40kW</a:t>
            </a:r>
          </a:p>
          <a:p>
            <a:pPr marL="266700" lvl="1"/>
            <a:r>
              <a:rPr lang="en-US" sz="2000" dirty="0">
                <a:solidFill>
                  <a:prstClr val="black"/>
                </a:solidFill>
                <a:latin typeface="Calibri"/>
                <a:cs typeface="Arial"/>
              </a:rPr>
              <a:t>Chains of small supermarkets and convenience stores</a:t>
            </a:r>
            <a:endParaRPr lang="en-US" sz="1600" dirty="0">
              <a:solidFill>
                <a:prstClr val="black"/>
              </a:solidFill>
              <a:latin typeface="Calibri"/>
              <a:cs typeface="Arial"/>
            </a:endParaRPr>
          </a:p>
          <a:p>
            <a:pPr marL="266700" lvl="1"/>
            <a:r>
              <a:rPr lang="en-US" sz="2000" dirty="0">
                <a:solidFill>
                  <a:prstClr val="black"/>
                </a:solidFill>
                <a:latin typeface="Calibri"/>
                <a:cs typeface="Arial"/>
              </a:rPr>
              <a:t>Large end users with small format stores – Local, Express, PFS</a:t>
            </a:r>
            <a:endParaRPr lang="en-US" sz="1600" dirty="0">
              <a:solidFill>
                <a:prstClr val="black"/>
              </a:solidFill>
              <a:latin typeface="Calibri"/>
              <a:cs typeface="Arial"/>
            </a:endParaRPr>
          </a:p>
          <a:p>
            <a:pPr marL="266700" lvl="1"/>
            <a:r>
              <a:rPr lang="en-US" sz="2000" dirty="0">
                <a:solidFill>
                  <a:prstClr val="black"/>
                </a:solidFill>
                <a:latin typeface="Calibri"/>
                <a:cs typeface="Arial"/>
              </a:rPr>
              <a:t>Click and collect Cold stores</a:t>
            </a:r>
          </a:p>
          <a:p>
            <a:pPr marL="266700" lvl="1"/>
            <a:r>
              <a:rPr lang="en-US" sz="2000" dirty="0">
                <a:solidFill>
                  <a:prstClr val="black"/>
                </a:solidFill>
                <a:latin typeface="Calibri"/>
                <a:cs typeface="Arial"/>
              </a:rPr>
              <a:t>A2L refrigerants proven to be safe in this application</a:t>
            </a:r>
          </a:p>
          <a:p>
            <a:pPr lvl="1"/>
            <a:endParaRPr lang="en-US" sz="2000" dirty="0">
              <a:solidFill>
                <a:prstClr val="black"/>
              </a:solidFill>
              <a:latin typeface="Calibri"/>
              <a:cs typeface="Arial"/>
            </a:endParaRPr>
          </a:p>
        </p:txBody>
      </p:sp>
      <p:sp>
        <p:nvSpPr>
          <p:cNvPr id="3" name="Rectangle 2"/>
          <p:cNvSpPr/>
          <p:nvPr/>
        </p:nvSpPr>
        <p:spPr>
          <a:xfrm>
            <a:off x="1842660" y="331585"/>
            <a:ext cx="8562105" cy="584776"/>
          </a:xfrm>
          <a:prstGeom prst="rect">
            <a:avLst/>
          </a:prstGeom>
        </p:spPr>
        <p:txBody>
          <a:bodyPr wrap="square">
            <a:spAutoFit/>
          </a:bodyPr>
          <a:lstStyle/>
          <a:p>
            <a:r>
              <a:rPr lang="en-IN" sz="3200" dirty="0">
                <a:solidFill>
                  <a:srgbClr val="FFFFFF"/>
                </a:solidFill>
                <a:latin typeface="ArialMT"/>
                <a:cs typeface="Arial"/>
              </a:rPr>
              <a:t>Applications - Retail</a:t>
            </a:r>
            <a:endParaRPr lang="en-IN" sz="3200" dirty="0">
              <a:solidFill>
                <a:prstClr val="black"/>
              </a:solidFill>
              <a:latin typeface="ArialMT"/>
              <a:cs typeface="Arial"/>
            </a:endParaRPr>
          </a:p>
        </p:txBody>
      </p:sp>
      <p:pic>
        <p:nvPicPr>
          <p:cNvPr id="16" name="Picture 15">
            <a:extLst>
              <a:ext uri="{FF2B5EF4-FFF2-40B4-BE49-F238E27FC236}">
                <a16:creationId xmlns:a16="http://schemas.microsoft.com/office/drawing/2014/main" id="{6C988943-714A-48EE-9D6E-43359AE0FC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4078" y="1228543"/>
            <a:ext cx="1333922" cy="889281"/>
          </a:xfrm>
          <a:prstGeom prst="rect">
            <a:avLst/>
          </a:prstGeom>
        </p:spPr>
      </p:pic>
      <p:pic>
        <p:nvPicPr>
          <p:cNvPr id="18" name="Picture 17">
            <a:extLst>
              <a:ext uri="{FF2B5EF4-FFF2-40B4-BE49-F238E27FC236}">
                <a16:creationId xmlns:a16="http://schemas.microsoft.com/office/drawing/2014/main" id="{5D915D47-54DE-4233-956D-711E171AD1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9116494" y="3332318"/>
            <a:ext cx="1778564" cy="1333923"/>
          </a:xfrm>
          <a:prstGeom prst="rect">
            <a:avLst/>
          </a:prstGeom>
        </p:spPr>
      </p:pic>
      <p:pic>
        <p:nvPicPr>
          <p:cNvPr id="20" name="Picture 19">
            <a:extLst>
              <a:ext uri="{FF2B5EF4-FFF2-40B4-BE49-F238E27FC236}">
                <a16:creationId xmlns:a16="http://schemas.microsoft.com/office/drawing/2014/main" id="{880E9818-5F0E-4C96-97A7-8A098391AF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8815" y="2116662"/>
            <a:ext cx="1329186" cy="996890"/>
          </a:xfrm>
          <a:prstGeom prst="rect">
            <a:avLst/>
          </a:prstGeom>
        </p:spPr>
      </p:pic>
      <p:pic>
        <p:nvPicPr>
          <p:cNvPr id="21" name="Picture 20">
            <a:extLst>
              <a:ext uri="{FF2B5EF4-FFF2-40B4-BE49-F238E27FC236}">
                <a16:creationId xmlns:a16="http://schemas.microsoft.com/office/drawing/2014/main" id="{3FFA1977-59A9-408D-8736-842376E446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26673" y="4888562"/>
            <a:ext cx="1336288" cy="1289853"/>
          </a:xfrm>
          <a:prstGeom prst="rect">
            <a:avLst/>
          </a:prstGeom>
        </p:spPr>
      </p:pic>
    </p:spTree>
    <p:extLst>
      <p:ext uri="{BB962C8B-B14F-4D97-AF65-F5344CB8AC3E}">
        <p14:creationId xmlns:p14="http://schemas.microsoft.com/office/powerpoint/2010/main" val="2431824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16932" y="1498791"/>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b="1" dirty="0">
                <a:solidFill>
                  <a:prstClr val="black"/>
                </a:solidFill>
                <a:latin typeface="Calibri"/>
                <a:cs typeface="Arial"/>
              </a:rPr>
              <a:t>Cold stores</a:t>
            </a:r>
          </a:p>
          <a:p>
            <a:pPr lvl="1"/>
            <a:r>
              <a:rPr lang="en-US" sz="2000" dirty="0">
                <a:solidFill>
                  <a:prstClr val="black"/>
                </a:solidFill>
                <a:latin typeface="Calibri"/>
                <a:cs typeface="Arial"/>
              </a:rPr>
              <a:t>Smaller facilities not suitable for ammonia and CO</a:t>
            </a:r>
            <a:r>
              <a:rPr lang="en-US" sz="2000" baseline="-25000" dirty="0">
                <a:solidFill>
                  <a:prstClr val="black"/>
                </a:solidFill>
                <a:latin typeface="Calibri"/>
                <a:cs typeface="Arial"/>
              </a:rPr>
              <a:t>2</a:t>
            </a:r>
            <a:r>
              <a:rPr lang="en-US" sz="2000" dirty="0">
                <a:solidFill>
                  <a:prstClr val="black"/>
                </a:solidFill>
                <a:latin typeface="Calibri"/>
                <a:cs typeface="Arial"/>
              </a:rPr>
              <a:t> is not efficient</a:t>
            </a:r>
          </a:p>
          <a:p>
            <a:pPr lvl="1"/>
            <a:r>
              <a:rPr lang="en-US" sz="2000" dirty="0">
                <a:solidFill>
                  <a:prstClr val="black"/>
                </a:solidFill>
                <a:latin typeface="Calibri"/>
                <a:cs typeface="Arial"/>
              </a:rPr>
              <a:t>Condensing unit and small pack non-retail</a:t>
            </a:r>
          </a:p>
          <a:p>
            <a:pPr lvl="1"/>
            <a:r>
              <a:rPr lang="en-US" sz="2000" dirty="0">
                <a:solidFill>
                  <a:prstClr val="black"/>
                </a:solidFill>
                <a:latin typeface="Calibri"/>
                <a:cs typeface="Arial"/>
              </a:rPr>
              <a:t>Food production, storage</a:t>
            </a:r>
          </a:p>
          <a:p>
            <a:pPr lvl="1"/>
            <a:r>
              <a:rPr lang="en-US" sz="2000" dirty="0">
                <a:solidFill>
                  <a:prstClr val="black"/>
                </a:solidFill>
                <a:latin typeface="Calibri"/>
                <a:cs typeface="Arial"/>
              </a:rPr>
              <a:t>Can use &gt;150 GWP</a:t>
            </a:r>
          </a:p>
          <a:p>
            <a:pPr lvl="1"/>
            <a:r>
              <a:rPr lang="en-US" sz="2000" dirty="0">
                <a:solidFill>
                  <a:prstClr val="black"/>
                </a:solidFill>
                <a:latin typeface="Calibri"/>
                <a:cs typeface="Arial"/>
              </a:rPr>
              <a:t>Similar to traditional HFC technology but very low GWP – </a:t>
            </a:r>
            <a:br>
              <a:rPr lang="en-US" sz="2000" dirty="0">
                <a:solidFill>
                  <a:prstClr val="black"/>
                </a:solidFill>
                <a:latin typeface="Calibri"/>
                <a:cs typeface="Arial"/>
              </a:rPr>
            </a:br>
            <a:r>
              <a:rPr lang="en-US" sz="2000" dirty="0">
                <a:solidFill>
                  <a:prstClr val="black"/>
                </a:solidFill>
                <a:latin typeface="Calibri"/>
                <a:cs typeface="Arial"/>
              </a:rPr>
              <a:t>experienced installer/contractor friendly</a:t>
            </a:r>
          </a:p>
          <a:p>
            <a:pPr lvl="1"/>
            <a:r>
              <a:rPr lang="en-US" sz="2000">
                <a:solidFill>
                  <a:prstClr val="black"/>
                </a:solidFill>
                <a:latin typeface="Calibri"/>
                <a:cs typeface="Arial"/>
              </a:rPr>
              <a:t>A2L refrigerants proven to be safe in this application</a:t>
            </a:r>
          </a:p>
          <a:p>
            <a:pPr lvl="1"/>
            <a:endParaRPr lang="en-US" sz="2000" dirty="0">
              <a:solidFill>
                <a:prstClr val="black"/>
              </a:solidFill>
              <a:latin typeface="Calibri"/>
              <a:cs typeface="Arial"/>
            </a:endParaRPr>
          </a:p>
          <a:p>
            <a:pPr lvl="1"/>
            <a:endParaRPr lang="en-US" sz="1600" dirty="0">
              <a:solidFill>
                <a:prstClr val="black"/>
              </a:solidFill>
              <a:latin typeface="Calibri"/>
              <a:cs typeface="Arial"/>
            </a:endParaRPr>
          </a:p>
          <a:p>
            <a:pPr lvl="1"/>
            <a:endParaRPr lang="en-US" sz="2000" dirty="0">
              <a:solidFill>
                <a:prstClr val="black"/>
              </a:solidFill>
              <a:latin typeface="Calibri"/>
              <a:cs typeface="Arial"/>
            </a:endParaRPr>
          </a:p>
          <a:p>
            <a:pPr lvl="1"/>
            <a:endParaRPr lang="en-US" sz="2000" dirty="0">
              <a:solidFill>
                <a:prstClr val="black"/>
              </a:solidFill>
              <a:latin typeface="Calibri"/>
              <a:cs typeface="Arial"/>
            </a:endParaRPr>
          </a:p>
        </p:txBody>
      </p:sp>
      <p:sp>
        <p:nvSpPr>
          <p:cNvPr id="3" name="Rectangle 2"/>
          <p:cNvSpPr/>
          <p:nvPr/>
        </p:nvSpPr>
        <p:spPr>
          <a:xfrm>
            <a:off x="1842660" y="331586"/>
            <a:ext cx="8562105" cy="584775"/>
          </a:xfrm>
          <a:prstGeom prst="rect">
            <a:avLst/>
          </a:prstGeom>
        </p:spPr>
        <p:txBody>
          <a:bodyPr wrap="square">
            <a:spAutoFit/>
          </a:bodyPr>
          <a:lstStyle/>
          <a:p>
            <a:r>
              <a:rPr lang="en-IN" sz="3200" dirty="0">
                <a:solidFill>
                  <a:srgbClr val="FFFFFF"/>
                </a:solidFill>
                <a:latin typeface="ArialMT"/>
                <a:cs typeface="Arial"/>
              </a:rPr>
              <a:t>Applications – Commercial non-retail</a:t>
            </a:r>
            <a:endParaRPr lang="en-IN" sz="3200" dirty="0">
              <a:solidFill>
                <a:prstClr val="black"/>
              </a:solidFill>
              <a:latin typeface="ArialMT"/>
              <a:cs typeface="Arial"/>
            </a:endParaRPr>
          </a:p>
        </p:txBody>
      </p:sp>
      <p:pic>
        <p:nvPicPr>
          <p:cNvPr id="4" name="Picture 3">
            <a:extLst>
              <a:ext uri="{FF2B5EF4-FFF2-40B4-BE49-F238E27FC236}">
                <a16:creationId xmlns:a16="http://schemas.microsoft.com/office/drawing/2014/main" id="{836D5ABC-E742-4838-AE08-8A16C5F28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1358" y="2357210"/>
            <a:ext cx="1616643" cy="2155524"/>
          </a:xfrm>
          <a:prstGeom prst="rect">
            <a:avLst/>
          </a:prstGeom>
        </p:spPr>
      </p:pic>
      <p:pic>
        <p:nvPicPr>
          <p:cNvPr id="5" name="Picture 4">
            <a:extLst>
              <a:ext uri="{FF2B5EF4-FFF2-40B4-BE49-F238E27FC236}">
                <a16:creationId xmlns:a16="http://schemas.microsoft.com/office/drawing/2014/main" id="{20BAD81E-15D4-4E52-BA7E-754982E2D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7707" y="1227792"/>
            <a:ext cx="1622306" cy="1129418"/>
          </a:xfrm>
          <a:prstGeom prst="rect">
            <a:avLst/>
          </a:prstGeom>
        </p:spPr>
      </p:pic>
      <p:pic>
        <p:nvPicPr>
          <p:cNvPr id="6" name="Picture 5">
            <a:extLst>
              <a:ext uri="{FF2B5EF4-FFF2-40B4-BE49-F238E27FC236}">
                <a16:creationId xmlns:a16="http://schemas.microsoft.com/office/drawing/2014/main" id="{E6D93E3D-5A3B-4E6F-A240-4F304B7EE2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1358" y="4512734"/>
            <a:ext cx="1616643" cy="861782"/>
          </a:xfrm>
          <a:prstGeom prst="rect">
            <a:avLst/>
          </a:prstGeom>
        </p:spPr>
      </p:pic>
      <p:pic>
        <p:nvPicPr>
          <p:cNvPr id="7" name="Picture 6">
            <a:extLst>
              <a:ext uri="{FF2B5EF4-FFF2-40B4-BE49-F238E27FC236}">
                <a16:creationId xmlns:a16="http://schemas.microsoft.com/office/drawing/2014/main" id="{5A648855-855D-4194-BAE3-56538D26D2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8714" y="5371155"/>
            <a:ext cx="1620292" cy="937181"/>
          </a:xfrm>
          <a:prstGeom prst="rect">
            <a:avLst/>
          </a:prstGeom>
        </p:spPr>
      </p:pic>
    </p:spTree>
    <p:extLst>
      <p:ext uri="{BB962C8B-B14F-4D97-AF65-F5344CB8AC3E}">
        <p14:creationId xmlns:p14="http://schemas.microsoft.com/office/powerpoint/2010/main" val="3157097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85211" y="450893"/>
            <a:ext cx="6421579" cy="461665"/>
          </a:xfrm>
          <a:prstGeom prst="rect">
            <a:avLst/>
          </a:prstGeom>
        </p:spPr>
        <p:txBody>
          <a:bodyPr wrap="square">
            <a:spAutoFit/>
          </a:bodyPr>
          <a:lstStyle/>
          <a:p>
            <a:r>
              <a:rPr lang="en-IN" sz="2400" dirty="0">
                <a:solidFill>
                  <a:srgbClr val="FFFFFF"/>
                </a:solidFill>
                <a:latin typeface="ArialMT"/>
                <a:cs typeface="Arial"/>
              </a:rPr>
              <a:t>Component OEMs Progress for Refrigeration</a:t>
            </a:r>
            <a:endParaRPr lang="en-IN" sz="2400" dirty="0">
              <a:solidFill>
                <a:prstClr val="black"/>
              </a:solidFill>
              <a:latin typeface="ArialMT"/>
              <a:cs typeface="Arial"/>
            </a:endParaRPr>
          </a:p>
        </p:txBody>
      </p:sp>
      <p:sp>
        <p:nvSpPr>
          <p:cNvPr id="10" name="Date Placeholder 3"/>
          <p:cNvSpPr txBox="1">
            <a:spLocks/>
          </p:cNvSpPr>
          <p:nvPr/>
        </p:nvSpPr>
        <p:spPr>
          <a:xfrm>
            <a:off x="5511055" y="5898357"/>
            <a:ext cx="1169894" cy="102395"/>
          </a:xfrm>
          <a:prstGeom prst="rect">
            <a:avLst/>
          </a:prstGeom>
          <a:solidFill>
            <a:schemeClr val="tx1"/>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825" dirty="0">
                <a:solidFill>
                  <a:prstClr val="white"/>
                </a:solidFill>
                <a:latin typeface="ArialMT"/>
              </a:rPr>
              <a:t>Public</a:t>
            </a:r>
          </a:p>
        </p:txBody>
      </p:sp>
      <p:grpSp>
        <p:nvGrpSpPr>
          <p:cNvPr id="7" name="Group 6">
            <a:extLst>
              <a:ext uri="{FF2B5EF4-FFF2-40B4-BE49-F238E27FC236}">
                <a16:creationId xmlns:a16="http://schemas.microsoft.com/office/drawing/2014/main" id="{370FB573-1790-4095-A3D3-061A98C38025}"/>
              </a:ext>
            </a:extLst>
          </p:cNvPr>
          <p:cNvGrpSpPr/>
          <p:nvPr/>
        </p:nvGrpSpPr>
        <p:grpSpPr>
          <a:xfrm>
            <a:off x="2667002" y="1761394"/>
            <a:ext cx="6858001" cy="4108646"/>
            <a:chOff x="-1" y="1205524"/>
            <a:chExt cx="9144001" cy="5478194"/>
          </a:xfrm>
        </p:grpSpPr>
        <p:pic>
          <p:nvPicPr>
            <p:cNvPr id="15" name="Picture 14">
              <a:extLst>
                <a:ext uri="{FF2B5EF4-FFF2-40B4-BE49-F238E27FC236}">
                  <a16:creationId xmlns:a16="http://schemas.microsoft.com/office/drawing/2014/main" id="{9AB9EB11-50B4-4058-8C62-761F3C01F0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773587"/>
              <a:ext cx="2029097" cy="2467527"/>
            </a:xfrm>
            <a:prstGeom prst="rect">
              <a:avLst/>
            </a:prstGeom>
          </p:spPr>
        </p:pic>
        <p:sp>
          <p:nvSpPr>
            <p:cNvPr id="24" name="Rectangle: Rounded Corners 23">
              <a:extLst>
                <a:ext uri="{FF2B5EF4-FFF2-40B4-BE49-F238E27FC236}">
                  <a16:creationId xmlns:a16="http://schemas.microsoft.com/office/drawing/2014/main" id="{8F5BC9CF-2351-4269-81AB-8AFF2A9F48C1}"/>
                </a:ext>
              </a:extLst>
            </p:cNvPr>
            <p:cNvSpPr/>
            <p:nvPr/>
          </p:nvSpPr>
          <p:spPr>
            <a:xfrm>
              <a:off x="2263365" y="2625505"/>
              <a:ext cx="4557513" cy="179462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4" name="TextBox 3">
              <a:extLst>
                <a:ext uri="{FF2B5EF4-FFF2-40B4-BE49-F238E27FC236}">
                  <a16:creationId xmlns:a16="http://schemas.microsoft.com/office/drawing/2014/main" id="{E32E0D7D-A9B1-4AFE-AAD6-CF66F2BD0164}"/>
                </a:ext>
              </a:extLst>
            </p:cNvPr>
            <p:cNvSpPr txBox="1"/>
            <p:nvPr/>
          </p:nvSpPr>
          <p:spPr>
            <a:xfrm>
              <a:off x="2291715" y="2678364"/>
              <a:ext cx="4500811" cy="1738937"/>
            </a:xfrm>
            <a:prstGeom prst="rect">
              <a:avLst/>
            </a:prstGeom>
            <a:noFill/>
          </p:spPr>
          <p:txBody>
            <a:bodyPr wrap="square" rtlCol="0">
              <a:spAutoFit/>
            </a:bodyPr>
            <a:lstStyle/>
            <a:p>
              <a:pPr algn="ctr"/>
              <a:r>
                <a:rPr lang="en-GB" sz="1500" dirty="0">
                  <a:solidFill>
                    <a:prstClr val="black"/>
                  </a:solidFill>
                  <a:latin typeface="Calibri"/>
                </a:rPr>
                <a:t>Many Components for A2L  including Opteon™ XL are now available from OEMs</a:t>
              </a:r>
            </a:p>
            <a:p>
              <a:pPr algn="ctr"/>
              <a:endParaRPr lang="en-GB" sz="375" dirty="0">
                <a:solidFill>
                  <a:prstClr val="black"/>
                </a:solidFill>
                <a:latin typeface="Calibri"/>
              </a:endParaRPr>
            </a:p>
            <a:p>
              <a:pPr algn="ctr"/>
              <a:r>
                <a:rPr lang="en-GB" sz="1500" dirty="0">
                  <a:solidFill>
                    <a:prstClr val="black"/>
                  </a:solidFill>
                  <a:latin typeface="Calibri"/>
                </a:rPr>
                <a:t>Widespread Commercial availability through wholesale chain</a:t>
              </a:r>
              <a:endParaRPr lang="en-US" sz="1500" dirty="0">
                <a:solidFill>
                  <a:prstClr val="black"/>
                </a:solidFill>
                <a:latin typeface="Calibri"/>
              </a:endParaRPr>
            </a:p>
          </p:txBody>
        </p:sp>
        <p:pic>
          <p:nvPicPr>
            <p:cNvPr id="9" name="Picture 8">
              <a:extLst>
                <a:ext uri="{FF2B5EF4-FFF2-40B4-BE49-F238E27FC236}">
                  <a16:creationId xmlns:a16="http://schemas.microsoft.com/office/drawing/2014/main" id="{54421DFD-F9C5-4F3A-A432-E185805FF1FB}"/>
                </a:ext>
              </a:extLst>
            </p:cNvPr>
            <p:cNvPicPr/>
            <p:nvPr/>
          </p:nvPicPr>
          <p:blipFill>
            <a:blip r:embed="rId4" cstate="email">
              <a:extLst>
                <a:ext uri="{28A0092B-C50C-407E-A947-70E740481C1C}">
                  <a14:useLocalDpi xmlns:a14="http://schemas.microsoft.com/office/drawing/2010/main"/>
                </a:ext>
              </a:extLst>
            </a:blip>
            <a:stretch>
              <a:fillRect/>
            </a:stretch>
          </p:blipFill>
          <p:spPr>
            <a:xfrm>
              <a:off x="7198836" y="1245325"/>
              <a:ext cx="1945164" cy="2781624"/>
            </a:xfrm>
            <a:prstGeom prst="rect">
              <a:avLst/>
            </a:prstGeom>
            <a:ln w="3175">
              <a:solidFill>
                <a:schemeClr val="tx1"/>
              </a:solidFill>
            </a:ln>
          </p:spPr>
        </p:pic>
        <p:pic>
          <p:nvPicPr>
            <p:cNvPr id="12" name="Picture 11">
              <a:extLst>
                <a:ext uri="{FF2B5EF4-FFF2-40B4-BE49-F238E27FC236}">
                  <a16:creationId xmlns:a16="http://schemas.microsoft.com/office/drawing/2014/main" id="{2566632B-D4C4-448B-B626-52BF6BD9E2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45325"/>
              <a:ext cx="1637847" cy="2318184"/>
            </a:xfrm>
            <a:prstGeom prst="rect">
              <a:avLst/>
            </a:prstGeom>
          </p:spPr>
        </p:pic>
        <p:pic>
          <p:nvPicPr>
            <p:cNvPr id="14" name="Picture 13">
              <a:extLst>
                <a:ext uri="{FF2B5EF4-FFF2-40B4-BE49-F238E27FC236}">
                  <a16:creationId xmlns:a16="http://schemas.microsoft.com/office/drawing/2014/main" id="{7B2810A8-0093-4B4C-974D-58CD601DA8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9404" y="4999460"/>
              <a:ext cx="1706879" cy="1306982"/>
            </a:xfrm>
            <a:prstGeom prst="rect">
              <a:avLst/>
            </a:prstGeom>
          </p:spPr>
        </p:pic>
        <p:grpSp>
          <p:nvGrpSpPr>
            <p:cNvPr id="18" name="Group 17">
              <a:extLst>
                <a:ext uri="{FF2B5EF4-FFF2-40B4-BE49-F238E27FC236}">
                  <a16:creationId xmlns:a16="http://schemas.microsoft.com/office/drawing/2014/main" id="{080A7AF8-B447-4114-BB35-4A8CD08CC62E}"/>
                </a:ext>
              </a:extLst>
            </p:cNvPr>
            <p:cNvGrpSpPr/>
            <p:nvPr/>
          </p:nvGrpSpPr>
          <p:grpSpPr>
            <a:xfrm>
              <a:off x="1961166" y="1284239"/>
              <a:ext cx="3390763" cy="1224936"/>
              <a:chOff x="0" y="0"/>
              <a:chExt cx="5857875" cy="2116455"/>
            </a:xfrm>
          </p:grpSpPr>
          <p:pic>
            <p:nvPicPr>
              <p:cNvPr id="19" name="Picture 18">
                <a:extLst>
                  <a:ext uri="{FF2B5EF4-FFF2-40B4-BE49-F238E27FC236}">
                    <a16:creationId xmlns:a16="http://schemas.microsoft.com/office/drawing/2014/main" id="{D26C58D8-5370-4BB4-975B-062316B4B7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00600" y="409575"/>
                <a:ext cx="933450" cy="1254760"/>
              </a:xfrm>
              <a:prstGeom prst="rect">
                <a:avLst/>
              </a:prstGeom>
            </p:spPr>
          </p:pic>
          <p:pic>
            <p:nvPicPr>
              <p:cNvPr id="20" name="Picture 19">
                <a:extLst>
                  <a:ext uri="{FF2B5EF4-FFF2-40B4-BE49-F238E27FC236}">
                    <a16:creationId xmlns:a16="http://schemas.microsoft.com/office/drawing/2014/main" id="{6A20E430-C8AB-42CE-B71C-F011A66EA3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43450" y="104775"/>
                <a:ext cx="1114425" cy="257175"/>
              </a:xfrm>
              <a:prstGeom prst="rect">
                <a:avLst/>
              </a:prstGeom>
            </p:spPr>
          </p:pic>
          <p:pic>
            <p:nvPicPr>
              <p:cNvPr id="21" name="Picture 20">
                <a:extLst>
                  <a:ext uri="{FF2B5EF4-FFF2-40B4-BE49-F238E27FC236}">
                    <a16:creationId xmlns:a16="http://schemas.microsoft.com/office/drawing/2014/main" id="{D8CA2BA1-8695-43E7-BB84-DF26D1E062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4744720" cy="2116455"/>
              </a:xfrm>
              <a:prstGeom prst="rect">
                <a:avLst/>
              </a:prstGeom>
            </p:spPr>
          </p:pic>
        </p:grpSp>
        <p:grpSp>
          <p:nvGrpSpPr>
            <p:cNvPr id="6" name="Group 5">
              <a:extLst>
                <a:ext uri="{FF2B5EF4-FFF2-40B4-BE49-F238E27FC236}">
                  <a16:creationId xmlns:a16="http://schemas.microsoft.com/office/drawing/2014/main" id="{33AE2807-1AA9-4480-A2A5-F0D6E6968F4F}"/>
                </a:ext>
              </a:extLst>
            </p:cNvPr>
            <p:cNvGrpSpPr/>
            <p:nvPr/>
          </p:nvGrpSpPr>
          <p:grpSpPr>
            <a:xfrm>
              <a:off x="6649487" y="4495297"/>
              <a:ext cx="2422225" cy="1075502"/>
              <a:chOff x="3252598" y="4673007"/>
              <a:chExt cx="3216911" cy="1428354"/>
            </a:xfrm>
          </p:grpSpPr>
          <p:pic>
            <p:nvPicPr>
              <p:cNvPr id="22" name="Picture 21">
                <a:extLst>
                  <a:ext uri="{FF2B5EF4-FFF2-40B4-BE49-F238E27FC236}">
                    <a16:creationId xmlns:a16="http://schemas.microsoft.com/office/drawing/2014/main" id="{C10F17E6-CBC9-4FF9-9FE5-EDE0E8BA513E}"/>
                  </a:ext>
                </a:extLst>
              </p:cNvPr>
              <p:cNvPicPr/>
              <p:nvPr/>
            </p:nvPicPr>
            <p:blipFill>
              <a:blip r:embed="rId10" cstate="email">
                <a:extLst>
                  <a:ext uri="{28A0092B-C50C-407E-A947-70E740481C1C}">
                    <a14:useLocalDpi xmlns:a14="http://schemas.microsoft.com/office/drawing/2010/main"/>
                  </a:ext>
                </a:extLst>
              </a:blip>
              <a:stretch>
                <a:fillRect/>
              </a:stretch>
            </p:blipFill>
            <p:spPr>
              <a:xfrm>
                <a:off x="3252598" y="4673007"/>
                <a:ext cx="3216911" cy="1428354"/>
              </a:xfrm>
              <a:prstGeom prst="rect">
                <a:avLst/>
              </a:prstGeom>
            </p:spPr>
          </p:pic>
          <p:pic>
            <p:nvPicPr>
              <p:cNvPr id="5" name="Picture 4">
                <a:extLst>
                  <a:ext uri="{FF2B5EF4-FFF2-40B4-BE49-F238E27FC236}">
                    <a16:creationId xmlns:a16="http://schemas.microsoft.com/office/drawing/2014/main" id="{8308402B-2F87-42E9-B1E3-69835D8FEC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52598" y="4722404"/>
                <a:ext cx="1154076" cy="703705"/>
              </a:xfrm>
              <a:prstGeom prst="rect">
                <a:avLst/>
              </a:prstGeom>
            </p:spPr>
          </p:pic>
        </p:grpSp>
        <p:pic>
          <p:nvPicPr>
            <p:cNvPr id="23" name="Picture 22">
              <a:extLst>
                <a:ext uri="{FF2B5EF4-FFF2-40B4-BE49-F238E27FC236}">
                  <a16:creationId xmlns:a16="http://schemas.microsoft.com/office/drawing/2014/main" id="{E8B5C41F-98C7-4482-9459-4C75D3DED21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99858" y="1205524"/>
              <a:ext cx="1702749" cy="492361"/>
            </a:xfrm>
            <a:prstGeom prst="rect">
              <a:avLst/>
            </a:prstGeom>
          </p:spPr>
        </p:pic>
        <p:pic>
          <p:nvPicPr>
            <p:cNvPr id="2" name="Picture 1">
              <a:extLst>
                <a:ext uri="{FF2B5EF4-FFF2-40B4-BE49-F238E27FC236}">
                  <a16:creationId xmlns:a16="http://schemas.microsoft.com/office/drawing/2014/main" id="{95C098AD-3A95-4233-98E8-251FAF096E1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96158" y="4457880"/>
              <a:ext cx="2666469" cy="2225838"/>
            </a:xfrm>
            <a:prstGeom prst="rect">
              <a:avLst/>
            </a:prstGeom>
          </p:spPr>
        </p:pic>
      </p:grpSp>
    </p:spTree>
    <p:extLst>
      <p:ext uri="{BB962C8B-B14F-4D97-AF65-F5344CB8AC3E}">
        <p14:creationId xmlns:p14="http://schemas.microsoft.com/office/powerpoint/2010/main" val="4179170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6EE3-7D6A-45AC-8CE3-2FD3D193C8B2}"/>
              </a:ext>
            </a:extLst>
          </p:cNvPr>
          <p:cNvSpPr>
            <a:spLocks noGrp="1"/>
          </p:cNvSpPr>
          <p:nvPr>
            <p:ph type="title"/>
          </p:nvPr>
        </p:nvSpPr>
        <p:spPr/>
        <p:txBody>
          <a:bodyPr/>
          <a:lstStyle/>
          <a:p>
            <a:r>
              <a:rPr lang="en-GB" dirty="0"/>
              <a:t>SCHEDULE</a:t>
            </a:r>
          </a:p>
        </p:txBody>
      </p:sp>
      <p:graphicFrame>
        <p:nvGraphicFramePr>
          <p:cNvPr id="8" name="Table 8">
            <a:extLst>
              <a:ext uri="{FF2B5EF4-FFF2-40B4-BE49-F238E27FC236}">
                <a16:creationId xmlns:a16="http://schemas.microsoft.com/office/drawing/2014/main" id="{645F4501-15AC-4260-96A9-C7B7DF4FA596}"/>
              </a:ext>
            </a:extLst>
          </p:cNvPr>
          <p:cNvGraphicFramePr>
            <a:graphicFrameLocks noGrp="1"/>
          </p:cNvGraphicFramePr>
          <p:nvPr>
            <p:extLst>
              <p:ext uri="{D42A27DB-BD31-4B8C-83A1-F6EECF244321}">
                <p14:modId xmlns:p14="http://schemas.microsoft.com/office/powerpoint/2010/main" val="1163949359"/>
              </p:ext>
            </p:extLst>
          </p:nvPr>
        </p:nvGraphicFramePr>
        <p:xfrm>
          <a:off x="1492251" y="1769752"/>
          <a:ext cx="8127999" cy="3484880"/>
        </p:xfrm>
        <a:graphic>
          <a:graphicData uri="http://schemas.openxmlformats.org/drawingml/2006/table">
            <a:tbl>
              <a:tblPr bandRow="1">
                <a:tableStyleId>{5C22544A-7EE6-4342-B048-85BDC9FD1C3A}</a:tableStyleId>
              </a:tblPr>
              <a:tblGrid>
                <a:gridCol w="2709333">
                  <a:extLst>
                    <a:ext uri="{9D8B030D-6E8A-4147-A177-3AD203B41FA5}">
                      <a16:colId xmlns:a16="http://schemas.microsoft.com/office/drawing/2014/main" val="1482601956"/>
                    </a:ext>
                  </a:extLst>
                </a:gridCol>
                <a:gridCol w="2709333">
                  <a:extLst>
                    <a:ext uri="{9D8B030D-6E8A-4147-A177-3AD203B41FA5}">
                      <a16:colId xmlns:a16="http://schemas.microsoft.com/office/drawing/2014/main" val="135828879"/>
                    </a:ext>
                  </a:extLst>
                </a:gridCol>
                <a:gridCol w="2709333">
                  <a:extLst>
                    <a:ext uri="{9D8B030D-6E8A-4147-A177-3AD203B41FA5}">
                      <a16:colId xmlns:a16="http://schemas.microsoft.com/office/drawing/2014/main" val="2142236297"/>
                    </a:ext>
                  </a:extLst>
                </a:gridCol>
              </a:tblGrid>
              <a:tr h="370840">
                <a:tc>
                  <a:txBody>
                    <a:bodyPr/>
                    <a:lstStyle/>
                    <a:p>
                      <a:pPr algn="ctr"/>
                      <a:r>
                        <a:rPr lang="en-GB" dirty="0"/>
                        <a:t>10:30 – 10:35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01"/>
                    </a:solidFill>
                  </a:tcPr>
                </a:tc>
                <a:tc>
                  <a:txBody>
                    <a:bodyPr/>
                    <a:lstStyle/>
                    <a:p>
                      <a:pPr algn="ctr"/>
                      <a:r>
                        <a:rPr lang="en-GB" dirty="0"/>
                        <a:t>Introduction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0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493174"/>
                  </a:ext>
                </a:extLst>
              </a:tr>
              <a:tr h="370840">
                <a:tc>
                  <a:txBody>
                    <a:bodyPr/>
                    <a:lstStyle/>
                    <a:p>
                      <a:pPr algn="ctr"/>
                      <a:r>
                        <a:rPr lang="en-GB" dirty="0">
                          <a:solidFill>
                            <a:srgbClr val="000000"/>
                          </a:solidFill>
                        </a:rPr>
                        <a:t>10:35 – 10:55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000000"/>
                          </a:solidFill>
                        </a:rPr>
                        <a:t>Future of Refrigerants: a policy update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8041131"/>
                  </a:ext>
                </a:extLst>
              </a:tr>
              <a:tr h="410697">
                <a:tc>
                  <a:txBody>
                    <a:bodyPr/>
                    <a:lstStyle/>
                    <a:p>
                      <a:pPr algn="ctr"/>
                      <a:r>
                        <a:rPr lang="en-GB" dirty="0"/>
                        <a:t>11:00 –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01"/>
                    </a:solidFill>
                  </a:tcPr>
                </a:tc>
                <a:tc>
                  <a:txBody>
                    <a:bodyPr/>
                    <a:lstStyle/>
                    <a:p>
                      <a:pPr algn="ctr"/>
                      <a:r>
                        <a:rPr lang="en-GB" dirty="0"/>
                        <a:t>The evolution of low GWP refrigerants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01"/>
                    </a:solidFill>
                  </a:tcPr>
                </a:tc>
                <a:tc>
                  <a:txBody>
                    <a:bodyPr/>
                    <a:lstStyle/>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0137742"/>
                  </a:ext>
                </a:extLst>
              </a:tr>
              <a:tr h="370840">
                <a:tc>
                  <a:txBody>
                    <a:bodyPr/>
                    <a:lstStyle/>
                    <a:p>
                      <a:pPr algn="ctr"/>
                      <a:r>
                        <a:rPr lang="en-GB" dirty="0">
                          <a:solidFill>
                            <a:srgbClr val="000000"/>
                          </a:solidFill>
                        </a:rPr>
                        <a:t>11:20 – 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rgbClr val="000000"/>
                          </a:solidFill>
                        </a:rPr>
                        <a:t>Adapting Refrigeration Systems for new refrigerants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3334890"/>
                  </a:ext>
                </a:extLst>
              </a:tr>
              <a:tr h="370840">
                <a:tc>
                  <a:txBody>
                    <a:bodyPr/>
                    <a:lstStyle/>
                    <a:p>
                      <a:pPr algn="ctr"/>
                      <a:r>
                        <a:rPr lang="en-GB" dirty="0">
                          <a:solidFill>
                            <a:srgbClr val="000000"/>
                          </a:solidFill>
                        </a:rPr>
                        <a:t>11:40 – 11:55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01"/>
                    </a:solidFill>
                  </a:tcPr>
                </a:tc>
                <a:tc>
                  <a:txBody>
                    <a:bodyPr/>
                    <a:lstStyle/>
                    <a:p>
                      <a:pPr algn="ctr"/>
                      <a:r>
                        <a:rPr lang="en-GB" dirty="0">
                          <a:solidFill>
                            <a:srgbClr val="000000"/>
                          </a:solidFill>
                        </a:rPr>
                        <a:t>Questions &amp; Discussion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C01"/>
                    </a:solidFill>
                  </a:tcPr>
                </a:tc>
                <a:tc>
                  <a:txBody>
                    <a:bodyPr/>
                    <a:lstStyle/>
                    <a:p>
                      <a:pPr algn="ctr"/>
                      <a:r>
                        <a:rPr lang="en-GB" dirty="0">
                          <a:solidFill>
                            <a:srgbClr val="000000"/>
                          </a:solidFill>
                        </a:rPr>
                        <a:t>With: Shane Brennan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7751630"/>
                  </a:ext>
                </a:extLst>
              </a:tr>
            </a:tbl>
          </a:graphicData>
        </a:graphic>
      </p:graphicFrame>
      <p:pic>
        <p:nvPicPr>
          <p:cNvPr id="9" name="Picture 8">
            <a:extLst>
              <a:ext uri="{FF2B5EF4-FFF2-40B4-BE49-F238E27FC236}">
                <a16:creationId xmlns:a16="http://schemas.microsoft.com/office/drawing/2014/main" id="{6E7CB234-FC6E-4521-A064-A27D778789D7}"/>
              </a:ext>
            </a:extLst>
          </p:cNvPr>
          <p:cNvPicPr>
            <a:picLocks noChangeAspect="1"/>
          </p:cNvPicPr>
          <p:nvPr/>
        </p:nvPicPr>
        <p:blipFill>
          <a:blip r:embed="rId2"/>
          <a:stretch>
            <a:fillRect/>
          </a:stretch>
        </p:blipFill>
        <p:spPr>
          <a:xfrm>
            <a:off x="7711163" y="2289643"/>
            <a:ext cx="1124536" cy="651340"/>
          </a:xfrm>
          <a:prstGeom prst="rect">
            <a:avLst/>
          </a:prstGeom>
        </p:spPr>
      </p:pic>
      <p:pic>
        <p:nvPicPr>
          <p:cNvPr id="12" name="Picture 2">
            <a:extLst>
              <a:ext uri="{FF2B5EF4-FFF2-40B4-BE49-F238E27FC236}">
                <a16:creationId xmlns:a16="http://schemas.microsoft.com/office/drawing/2014/main" id="{5F3D4A5B-FCC6-47F7-A1B7-1C6AAC2CA1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99" t="9809" r="15401" b="6349"/>
          <a:stretch/>
        </p:blipFill>
        <p:spPr bwMode="auto">
          <a:xfrm>
            <a:off x="7764017" y="3111591"/>
            <a:ext cx="1018828" cy="753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2267749B-40B3-4E82-BF09-09D340BEE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361" y="4161928"/>
            <a:ext cx="1698336" cy="566112"/>
          </a:xfrm>
          <a:prstGeom prst="rect">
            <a:avLst/>
          </a:prstGeom>
        </p:spPr>
      </p:pic>
    </p:spTree>
    <p:extLst>
      <p:ext uri="{BB962C8B-B14F-4D97-AF65-F5344CB8AC3E}">
        <p14:creationId xmlns:p14="http://schemas.microsoft.com/office/powerpoint/2010/main" val="3311254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1B4F5DD0-4932-4268-8F53-86B42196F3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0460" y="4129024"/>
            <a:ext cx="1878066" cy="1408550"/>
          </a:xfrm>
          <a:prstGeom prst="rect">
            <a:avLst/>
          </a:prstGeom>
        </p:spPr>
      </p:pic>
      <p:pic>
        <p:nvPicPr>
          <p:cNvPr id="54" name="Picture 53">
            <a:extLst>
              <a:ext uri="{FF2B5EF4-FFF2-40B4-BE49-F238E27FC236}">
                <a16:creationId xmlns:a16="http://schemas.microsoft.com/office/drawing/2014/main" id="{B8EA3D69-A215-4B03-883F-445D39B7A8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0938" y="3162093"/>
            <a:ext cx="991268" cy="956822"/>
          </a:xfrm>
          <a:prstGeom prst="rect">
            <a:avLst/>
          </a:prstGeom>
        </p:spPr>
      </p:pic>
      <p:grpSp>
        <p:nvGrpSpPr>
          <p:cNvPr id="9" name="Group 8">
            <a:extLst>
              <a:ext uri="{FF2B5EF4-FFF2-40B4-BE49-F238E27FC236}">
                <a16:creationId xmlns:a16="http://schemas.microsoft.com/office/drawing/2014/main" id="{CD982F22-8D97-49F7-AAFB-21A6EAF3B626}"/>
              </a:ext>
            </a:extLst>
          </p:cNvPr>
          <p:cNvGrpSpPr/>
          <p:nvPr/>
        </p:nvGrpSpPr>
        <p:grpSpPr>
          <a:xfrm>
            <a:off x="6203159" y="4114240"/>
            <a:ext cx="2460803" cy="1423334"/>
            <a:chOff x="13738" y="1259798"/>
            <a:chExt cx="4642317" cy="2685127"/>
          </a:xfrm>
        </p:grpSpPr>
        <p:pic>
          <p:nvPicPr>
            <p:cNvPr id="10" name="Picture 9">
              <a:extLst>
                <a:ext uri="{FF2B5EF4-FFF2-40B4-BE49-F238E27FC236}">
                  <a16:creationId xmlns:a16="http://schemas.microsoft.com/office/drawing/2014/main" id="{7B1BF167-B463-4C00-88BA-535532E7BA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38" y="1259798"/>
              <a:ext cx="4642317" cy="2685127"/>
            </a:xfrm>
            <a:prstGeom prst="rect">
              <a:avLst/>
            </a:prstGeom>
          </p:spPr>
        </p:pic>
        <p:pic>
          <p:nvPicPr>
            <p:cNvPr id="11" name="Picture 10">
              <a:extLst>
                <a:ext uri="{FF2B5EF4-FFF2-40B4-BE49-F238E27FC236}">
                  <a16:creationId xmlns:a16="http://schemas.microsoft.com/office/drawing/2014/main" id="{C44D0F31-49AC-45E7-B59F-F076C0D28D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193" y="1259798"/>
              <a:ext cx="2085975" cy="1438275"/>
            </a:xfrm>
            <a:prstGeom prst="rect">
              <a:avLst/>
            </a:prstGeom>
          </p:spPr>
        </p:pic>
      </p:grpSp>
      <p:pic>
        <p:nvPicPr>
          <p:cNvPr id="37" name="Picture 36">
            <a:extLst>
              <a:ext uri="{FF2B5EF4-FFF2-40B4-BE49-F238E27FC236}">
                <a16:creationId xmlns:a16="http://schemas.microsoft.com/office/drawing/2014/main" id="{B2E26A4D-D89A-46F0-902C-4E033A8490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62519" y="1775340"/>
            <a:ext cx="2012435" cy="2683246"/>
          </a:xfrm>
          <a:prstGeom prst="rect">
            <a:avLst/>
          </a:prstGeom>
        </p:spPr>
      </p:pic>
      <p:sp>
        <p:nvSpPr>
          <p:cNvPr id="2" name="Text Placeholder 1">
            <a:extLst>
              <a:ext uri="{FF2B5EF4-FFF2-40B4-BE49-F238E27FC236}">
                <a16:creationId xmlns:a16="http://schemas.microsoft.com/office/drawing/2014/main" id="{8716DFB2-C674-448A-82ED-0AE4D789FA24}"/>
              </a:ext>
            </a:extLst>
          </p:cNvPr>
          <p:cNvSpPr>
            <a:spLocks noGrp="1"/>
          </p:cNvSpPr>
          <p:nvPr>
            <p:ph type="body" sz="quarter" idx="11"/>
          </p:nvPr>
        </p:nvSpPr>
        <p:spPr>
          <a:xfrm>
            <a:off x="2340779" y="356681"/>
            <a:ext cx="5791200" cy="419100"/>
          </a:xfrm>
        </p:spPr>
        <p:txBody>
          <a:bodyPr/>
          <a:lstStyle/>
          <a:p>
            <a:r>
              <a:rPr lang="en-GB" sz="2700" b="1" dirty="0">
                <a:solidFill>
                  <a:schemeClr val="bg1"/>
                </a:solidFill>
              </a:rPr>
              <a:t>Widespread adoption</a:t>
            </a:r>
            <a:endParaRPr lang="en-US" sz="2700" b="1" dirty="0">
              <a:solidFill>
                <a:schemeClr val="bg1"/>
              </a:solidFill>
            </a:endParaRPr>
          </a:p>
        </p:txBody>
      </p:sp>
      <p:pic>
        <p:nvPicPr>
          <p:cNvPr id="13" name="Picture 12">
            <a:extLst>
              <a:ext uri="{FF2B5EF4-FFF2-40B4-BE49-F238E27FC236}">
                <a16:creationId xmlns:a16="http://schemas.microsoft.com/office/drawing/2014/main" id="{C976F81E-4F96-4DEC-BE81-9845FA5A5C8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46638" y="1776901"/>
            <a:ext cx="951559" cy="956324"/>
          </a:xfrm>
          <a:prstGeom prst="rect">
            <a:avLst/>
          </a:prstGeom>
        </p:spPr>
      </p:pic>
      <p:pic>
        <p:nvPicPr>
          <p:cNvPr id="14" name="Picture 13">
            <a:extLst>
              <a:ext uri="{FF2B5EF4-FFF2-40B4-BE49-F238E27FC236}">
                <a16:creationId xmlns:a16="http://schemas.microsoft.com/office/drawing/2014/main" id="{AE5F53A4-8EA0-46ED-A0F2-66EA815A0BC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72234" y="2619423"/>
            <a:ext cx="1824951" cy="1499493"/>
          </a:xfrm>
          <a:prstGeom prst="rect">
            <a:avLst/>
          </a:prstGeom>
        </p:spPr>
      </p:pic>
      <p:pic>
        <p:nvPicPr>
          <p:cNvPr id="15" name="Picture 14">
            <a:extLst>
              <a:ext uri="{FF2B5EF4-FFF2-40B4-BE49-F238E27FC236}">
                <a16:creationId xmlns:a16="http://schemas.microsoft.com/office/drawing/2014/main" id="{FBBE5E85-CFEF-4FC8-A57A-CD763E0B76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23725" y="1775340"/>
            <a:ext cx="1851996" cy="1388997"/>
          </a:xfrm>
          <a:prstGeom prst="rect">
            <a:avLst/>
          </a:prstGeom>
        </p:spPr>
      </p:pic>
      <p:pic>
        <p:nvPicPr>
          <p:cNvPr id="17" name="Picture 16">
            <a:extLst>
              <a:ext uri="{FF2B5EF4-FFF2-40B4-BE49-F238E27FC236}">
                <a16:creationId xmlns:a16="http://schemas.microsoft.com/office/drawing/2014/main" id="{B709798B-54F7-4586-87E3-7B1C0328A7B1}"/>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7000" b="90000" l="8468" r="89516">
                        <a14:foregroundMark x1="42742" y1="12000" x2="42742" y2="12000"/>
                        <a14:foregroundMark x1="8468" y1="60000" x2="8468" y2="60000"/>
                        <a14:foregroundMark x1="19758" y1="8000" x2="19758" y2="8000"/>
                        <a14:foregroundMark x1="38710" y1="7000" x2="38710" y2="7000"/>
                        <a14:foregroundMark x1="89516" y1="62000" x2="89516" y2="62000"/>
                      </a14:backgroundRemoval>
                    </a14:imgEffect>
                  </a14:imgLayer>
                </a14:imgProps>
              </a:ext>
              <a:ext uri="{28A0092B-C50C-407E-A947-70E740481C1C}">
                <a14:useLocalDpi xmlns:a14="http://schemas.microsoft.com/office/drawing/2010/main"/>
              </a:ext>
            </a:extLst>
          </a:blip>
          <a:stretch>
            <a:fillRect/>
          </a:stretch>
        </p:blipFill>
        <p:spPr>
          <a:xfrm>
            <a:off x="2399120" y="2600774"/>
            <a:ext cx="1154243" cy="465421"/>
          </a:xfrm>
          <a:prstGeom prst="rect">
            <a:avLst/>
          </a:prstGeom>
          <a:effectLst>
            <a:glow rad="38100">
              <a:schemeClr val="bg1">
                <a:alpha val="78000"/>
              </a:schemeClr>
            </a:glow>
          </a:effectLst>
        </p:spPr>
      </p:pic>
      <p:sp>
        <p:nvSpPr>
          <p:cNvPr id="18" name="TextBox 17">
            <a:extLst>
              <a:ext uri="{FF2B5EF4-FFF2-40B4-BE49-F238E27FC236}">
                <a16:creationId xmlns:a16="http://schemas.microsoft.com/office/drawing/2014/main" id="{F08F39CF-7373-4888-A006-A3CD001DCFE4}"/>
              </a:ext>
            </a:extLst>
          </p:cNvPr>
          <p:cNvSpPr txBox="1"/>
          <p:nvPr/>
        </p:nvSpPr>
        <p:spPr>
          <a:xfrm>
            <a:off x="6779749" y="5268748"/>
            <a:ext cx="1352230" cy="300082"/>
          </a:xfrm>
          <a:prstGeom prst="rect">
            <a:avLst/>
          </a:prstGeom>
          <a:noFill/>
        </p:spPr>
        <p:txBody>
          <a:bodyPr wrap="none" rtlCol="0">
            <a:spAutoFit/>
          </a:bodyPr>
          <a:lstStyle/>
          <a:p>
            <a:r>
              <a:rPr lang="en-GB" sz="1350" dirty="0">
                <a:solidFill>
                  <a:prstClr val="white"/>
                </a:solidFill>
                <a:effectLst>
                  <a:glow rad="127000">
                    <a:prstClr val="black">
                      <a:alpha val="46000"/>
                    </a:prstClr>
                  </a:glow>
                </a:effectLst>
                <a:latin typeface="Calibri"/>
              </a:rPr>
              <a:t>September 2017</a:t>
            </a:r>
            <a:endParaRPr lang="en-US" sz="1350" dirty="0">
              <a:solidFill>
                <a:prstClr val="white"/>
              </a:solidFill>
              <a:effectLst>
                <a:glow rad="127000">
                  <a:prstClr val="black">
                    <a:alpha val="46000"/>
                  </a:prstClr>
                </a:glow>
              </a:effectLst>
              <a:latin typeface="Calibri"/>
            </a:endParaRPr>
          </a:p>
        </p:txBody>
      </p:sp>
      <p:sp>
        <p:nvSpPr>
          <p:cNvPr id="19" name="TextBox 18">
            <a:extLst>
              <a:ext uri="{FF2B5EF4-FFF2-40B4-BE49-F238E27FC236}">
                <a16:creationId xmlns:a16="http://schemas.microsoft.com/office/drawing/2014/main" id="{4D5D0925-47EC-4AC8-849C-BF7CAB7BE060}"/>
              </a:ext>
            </a:extLst>
          </p:cNvPr>
          <p:cNvSpPr txBox="1"/>
          <p:nvPr/>
        </p:nvSpPr>
        <p:spPr>
          <a:xfrm>
            <a:off x="1565846" y="1764013"/>
            <a:ext cx="1151213" cy="300082"/>
          </a:xfrm>
          <a:prstGeom prst="rect">
            <a:avLst/>
          </a:prstGeom>
          <a:noFill/>
        </p:spPr>
        <p:txBody>
          <a:bodyPr wrap="none" rtlCol="0">
            <a:spAutoFit/>
          </a:bodyPr>
          <a:lstStyle/>
          <a:p>
            <a:r>
              <a:rPr lang="en-GB" sz="1350" dirty="0">
                <a:solidFill>
                  <a:prstClr val="white"/>
                </a:solidFill>
                <a:effectLst>
                  <a:glow rad="127000">
                    <a:prstClr val="black">
                      <a:alpha val="46000"/>
                    </a:prstClr>
                  </a:glow>
                </a:effectLst>
                <a:latin typeface="Calibri"/>
              </a:rPr>
              <a:t>October 2019</a:t>
            </a:r>
            <a:endParaRPr lang="en-US" sz="1350" dirty="0">
              <a:solidFill>
                <a:prstClr val="white"/>
              </a:solidFill>
              <a:effectLst>
                <a:glow rad="127000">
                  <a:prstClr val="black">
                    <a:alpha val="46000"/>
                  </a:prstClr>
                </a:glow>
              </a:effectLst>
              <a:latin typeface="Calibri"/>
            </a:endParaRPr>
          </a:p>
        </p:txBody>
      </p:sp>
      <p:pic>
        <p:nvPicPr>
          <p:cNvPr id="6" name="Picture 5">
            <a:extLst>
              <a:ext uri="{FF2B5EF4-FFF2-40B4-BE49-F238E27FC236}">
                <a16:creationId xmlns:a16="http://schemas.microsoft.com/office/drawing/2014/main" id="{16BB51EB-405F-4738-B58B-E55A6C5572A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522206" y="4118915"/>
            <a:ext cx="1840495" cy="1418659"/>
          </a:xfrm>
          <a:prstGeom prst="rect">
            <a:avLst/>
          </a:prstGeom>
        </p:spPr>
      </p:pic>
      <p:sp>
        <p:nvSpPr>
          <p:cNvPr id="26" name="TextBox 25">
            <a:extLst>
              <a:ext uri="{FF2B5EF4-FFF2-40B4-BE49-F238E27FC236}">
                <a16:creationId xmlns:a16="http://schemas.microsoft.com/office/drawing/2014/main" id="{BAD2DA0F-0BDD-4EAB-84C7-C2F524C0D50D}"/>
              </a:ext>
            </a:extLst>
          </p:cNvPr>
          <p:cNvSpPr txBox="1"/>
          <p:nvPr/>
        </p:nvSpPr>
        <p:spPr>
          <a:xfrm>
            <a:off x="1514373" y="5273989"/>
            <a:ext cx="1151213" cy="300082"/>
          </a:xfrm>
          <a:prstGeom prst="rect">
            <a:avLst/>
          </a:prstGeom>
          <a:noFill/>
        </p:spPr>
        <p:txBody>
          <a:bodyPr wrap="none" rtlCol="0">
            <a:spAutoFit/>
          </a:bodyPr>
          <a:lstStyle/>
          <a:p>
            <a:r>
              <a:rPr lang="en-GB" sz="1350" dirty="0">
                <a:solidFill>
                  <a:prstClr val="white"/>
                </a:solidFill>
                <a:effectLst>
                  <a:glow rad="127000">
                    <a:prstClr val="black">
                      <a:alpha val="46000"/>
                    </a:prstClr>
                  </a:glow>
                </a:effectLst>
                <a:latin typeface="Calibri"/>
              </a:rPr>
              <a:t>October 2019</a:t>
            </a:r>
            <a:endParaRPr lang="en-US" sz="1350" dirty="0">
              <a:solidFill>
                <a:prstClr val="white"/>
              </a:solidFill>
              <a:effectLst>
                <a:glow rad="127000">
                  <a:prstClr val="black">
                    <a:alpha val="46000"/>
                  </a:prstClr>
                </a:glow>
              </a:effectLst>
              <a:latin typeface="Calibri"/>
            </a:endParaRPr>
          </a:p>
        </p:txBody>
      </p:sp>
      <p:sp>
        <p:nvSpPr>
          <p:cNvPr id="30" name="TextBox 29">
            <a:extLst>
              <a:ext uri="{FF2B5EF4-FFF2-40B4-BE49-F238E27FC236}">
                <a16:creationId xmlns:a16="http://schemas.microsoft.com/office/drawing/2014/main" id="{2DD5FEBE-E60B-40B8-9D5C-ED9B24039E7B}"/>
              </a:ext>
            </a:extLst>
          </p:cNvPr>
          <p:cNvSpPr txBox="1"/>
          <p:nvPr/>
        </p:nvSpPr>
        <p:spPr>
          <a:xfrm>
            <a:off x="7484567" y="4113427"/>
            <a:ext cx="1231812" cy="300082"/>
          </a:xfrm>
          <a:prstGeom prst="rect">
            <a:avLst/>
          </a:prstGeom>
          <a:noFill/>
        </p:spPr>
        <p:txBody>
          <a:bodyPr wrap="none" rtlCol="0">
            <a:spAutoFit/>
          </a:bodyPr>
          <a:lstStyle/>
          <a:p>
            <a:r>
              <a:rPr lang="en-GB" sz="1350" b="1" dirty="0">
                <a:solidFill>
                  <a:srgbClr val="4472C4"/>
                </a:solidFill>
                <a:effectLst>
                  <a:glow rad="127000">
                    <a:srgbClr val="5B9BD5">
                      <a:lumMod val="20000"/>
                      <a:lumOff val="80000"/>
                      <a:alpha val="70000"/>
                    </a:srgbClr>
                  </a:glow>
                </a:effectLst>
                <a:latin typeface="Chemours Sans Book"/>
              </a:rPr>
              <a:t>Opteon™ XL40</a:t>
            </a:r>
            <a:endParaRPr lang="en-US" sz="1350" b="1" dirty="0">
              <a:solidFill>
                <a:srgbClr val="4472C4"/>
              </a:solidFill>
              <a:effectLst>
                <a:glow rad="127000">
                  <a:srgbClr val="5B9BD5">
                    <a:lumMod val="20000"/>
                    <a:lumOff val="80000"/>
                    <a:alpha val="70000"/>
                  </a:srgbClr>
                </a:glow>
              </a:effectLst>
              <a:latin typeface="Chemours Sans Book"/>
            </a:endParaRPr>
          </a:p>
        </p:txBody>
      </p:sp>
      <p:sp>
        <p:nvSpPr>
          <p:cNvPr id="31" name="TextBox 30">
            <a:extLst>
              <a:ext uri="{FF2B5EF4-FFF2-40B4-BE49-F238E27FC236}">
                <a16:creationId xmlns:a16="http://schemas.microsoft.com/office/drawing/2014/main" id="{5530C60C-9400-40BA-B7FE-92A723359CDD}"/>
              </a:ext>
            </a:extLst>
          </p:cNvPr>
          <p:cNvSpPr txBox="1"/>
          <p:nvPr/>
        </p:nvSpPr>
        <p:spPr>
          <a:xfrm>
            <a:off x="3105365" y="3820487"/>
            <a:ext cx="1231812" cy="300082"/>
          </a:xfrm>
          <a:prstGeom prst="rect">
            <a:avLst/>
          </a:prstGeom>
          <a:noFill/>
        </p:spPr>
        <p:txBody>
          <a:bodyPr wrap="none" rtlCol="0">
            <a:spAutoFit/>
          </a:bodyPr>
          <a:lstStyle/>
          <a:p>
            <a:r>
              <a:rPr lang="en-GB" sz="1350" b="1" dirty="0">
                <a:solidFill>
                  <a:srgbClr val="4472C4"/>
                </a:solidFill>
                <a:effectLst>
                  <a:glow rad="127000">
                    <a:srgbClr val="5B9BD5">
                      <a:lumMod val="20000"/>
                      <a:lumOff val="80000"/>
                      <a:alpha val="70000"/>
                    </a:srgbClr>
                  </a:glow>
                </a:effectLst>
                <a:latin typeface="Chemours Sans Book"/>
              </a:rPr>
              <a:t>Opteon™ XL40</a:t>
            </a:r>
            <a:endParaRPr lang="en-US" sz="1350" b="1" dirty="0">
              <a:solidFill>
                <a:srgbClr val="4472C4"/>
              </a:solidFill>
              <a:effectLst>
                <a:glow rad="127000">
                  <a:srgbClr val="5B9BD5">
                    <a:lumMod val="20000"/>
                    <a:lumOff val="80000"/>
                    <a:alpha val="70000"/>
                  </a:srgbClr>
                </a:glow>
              </a:effectLst>
              <a:latin typeface="Chemours Sans Book"/>
            </a:endParaRPr>
          </a:p>
        </p:txBody>
      </p:sp>
      <p:grpSp>
        <p:nvGrpSpPr>
          <p:cNvPr id="33" name="Group 32">
            <a:extLst>
              <a:ext uri="{FF2B5EF4-FFF2-40B4-BE49-F238E27FC236}">
                <a16:creationId xmlns:a16="http://schemas.microsoft.com/office/drawing/2014/main" id="{CD2C2A1A-72A7-4615-AEEF-1647FF1DFA78}"/>
              </a:ext>
            </a:extLst>
          </p:cNvPr>
          <p:cNvGrpSpPr/>
          <p:nvPr/>
        </p:nvGrpSpPr>
        <p:grpSpPr>
          <a:xfrm>
            <a:off x="8662703" y="3072713"/>
            <a:ext cx="2012443" cy="2487945"/>
            <a:chOff x="4998465" y="3060784"/>
            <a:chExt cx="2683257" cy="3317258"/>
          </a:xfrm>
        </p:grpSpPr>
        <p:pic>
          <p:nvPicPr>
            <p:cNvPr id="22" name="Picture 21">
              <a:extLst>
                <a:ext uri="{FF2B5EF4-FFF2-40B4-BE49-F238E27FC236}">
                  <a16:creationId xmlns:a16="http://schemas.microsoft.com/office/drawing/2014/main" id="{210F5756-8BEC-468C-A1ED-C0FBC1A3692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98465" y="4480114"/>
              <a:ext cx="2683257" cy="1868032"/>
            </a:xfrm>
            <a:prstGeom prst="rect">
              <a:avLst/>
            </a:prstGeom>
          </p:spPr>
        </p:pic>
        <p:pic>
          <p:nvPicPr>
            <p:cNvPr id="23" name="Picture 22">
              <a:extLst>
                <a:ext uri="{FF2B5EF4-FFF2-40B4-BE49-F238E27FC236}">
                  <a16:creationId xmlns:a16="http://schemas.microsoft.com/office/drawing/2014/main" id="{9639F350-187E-4FA9-92E5-F1D903CB1E1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08244" y="3060784"/>
              <a:ext cx="2663697" cy="1419935"/>
            </a:xfrm>
            <a:prstGeom prst="rect">
              <a:avLst/>
            </a:prstGeom>
          </p:spPr>
        </p:pic>
        <p:sp>
          <p:nvSpPr>
            <p:cNvPr id="28" name="TextBox 27">
              <a:extLst>
                <a:ext uri="{FF2B5EF4-FFF2-40B4-BE49-F238E27FC236}">
                  <a16:creationId xmlns:a16="http://schemas.microsoft.com/office/drawing/2014/main" id="{82BC79F2-633E-4C5F-B368-42BF04DAC60E}"/>
                </a:ext>
              </a:extLst>
            </p:cNvPr>
            <p:cNvSpPr txBox="1"/>
            <p:nvPr/>
          </p:nvSpPr>
          <p:spPr>
            <a:xfrm>
              <a:off x="5432732" y="5700934"/>
              <a:ext cx="1856149" cy="677108"/>
            </a:xfrm>
            <a:prstGeom prst="rect">
              <a:avLst/>
            </a:prstGeom>
            <a:noFill/>
          </p:spPr>
          <p:txBody>
            <a:bodyPr wrap="none" rtlCol="0">
              <a:spAutoFit/>
            </a:bodyPr>
            <a:lstStyle/>
            <a:p>
              <a:r>
                <a:rPr lang="en-GB" sz="1350" b="1" dirty="0">
                  <a:solidFill>
                    <a:srgbClr val="4472C4"/>
                  </a:solidFill>
                  <a:effectLst>
                    <a:glow rad="127000">
                      <a:srgbClr val="5B9BD5">
                        <a:lumMod val="20000"/>
                        <a:lumOff val="80000"/>
                        <a:alpha val="70000"/>
                      </a:srgbClr>
                    </a:glow>
                  </a:effectLst>
                  <a:latin typeface="Chemours Sans Book"/>
                </a:rPr>
                <a:t>Opteon™ XL20 &amp;</a:t>
              </a:r>
            </a:p>
            <a:p>
              <a:r>
                <a:rPr lang="en-GB" sz="1350" b="1" dirty="0">
                  <a:solidFill>
                    <a:srgbClr val="4472C4"/>
                  </a:solidFill>
                  <a:effectLst>
                    <a:glow rad="127000">
                      <a:srgbClr val="5B9BD5">
                        <a:lumMod val="20000"/>
                        <a:lumOff val="80000"/>
                        <a:alpha val="70000"/>
                      </a:srgbClr>
                    </a:glow>
                  </a:effectLst>
                  <a:latin typeface="Chemours Sans Book"/>
                </a:rPr>
                <a:t>Opteon™ XL10</a:t>
              </a:r>
              <a:endParaRPr lang="en-US" sz="1350" b="1" dirty="0">
                <a:solidFill>
                  <a:srgbClr val="4472C4"/>
                </a:solidFill>
                <a:effectLst>
                  <a:glow rad="127000">
                    <a:srgbClr val="5B9BD5">
                      <a:lumMod val="20000"/>
                      <a:lumOff val="80000"/>
                      <a:alpha val="70000"/>
                    </a:srgbClr>
                  </a:glow>
                </a:effectLst>
                <a:latin typeface="Chemours Sans Book"/>
              </a:endParaRPr>
            </a:p>
          </p:txBody>
        </p:sp>
      </p:grpSp>
      <p:sp>
        <p:nvSpPr>
          <p:cNvPr id="24" name="TextBox 23">
            <a:extLst>
              <a:ext uri="{FF2B5EF4-FFF2-40B4-BE49-F238E27FC236}">
                <a16:creationId xmlns:a16="http://schemas.microsoft.com/office/drawing/2014/main" id="{DED3B22D-1507-4798-8509-259BCE6ED8C1}"/>
              </a:ext>
            </a:extLst>
          </p:cNvPr>
          <p:cNvSpPr txBox="1"/>
          <p:nvPr/>
        </p:nvSpPr>
        <p:spPr>
          <a:xfrm>
            <a:off x="9009367" y="4004563"/>
            <a:ext cx="1352230" cy="300082"/>
          </a:xfrm>
          <a:prstGeom prst="rect">
            <a:avLst/>
          </a:prstGeom>
          <a:noFill/>
        </p:spPr>
        <p:txBody>
          <a:bodyPr wrap="none" rtlCol="0">
            <a:spAutoFit/>
          </a:bodyPr>
          <a:lstStyle/>
          <a:p>
            <a:r>
              <a:rPr lang="en-GB" sz="1350" dirty="0">
                <a:solidFill>
                  <a:prstClr val="white"/>
                </a:solidFill>
                <a:effectLst>
                  <a:glow rad="127000">
                    <a:prstClr val="black">
                      <a:alpha val="46000"/>
                    </a:prstClr>
                  </a:glow>
                </a:effectLst>
                <a:latin typeface="Calibri"/>
              </a:rPr>
              <a:t>September 2019</a:t>
            </a:r>
            <a:endParaRPr lang="en-US" sz="1350" dirty="0">
              <a:solidFill>
                <a:prstClr val="white"/>
              </a:solidFill>
              <a:effectLst>
                <a:glow rad="127000">
                  <a:prstClr val="black">
                    <a:alpha val="46000"/>
                  </a:prstClr>
                </a:glow>
              </a:effectLst>
              <a:latin typeface="Calibri"/>
            </a:endParaRPr>
          </a:p>
        </p:txBody>
      </p:sp>
      <p:pic>
        <p:nvPicPr>
          <p:cNvPr id="25" name="Picture 24">
            <a:extLst>
              <a:ext uri="{FF2B5EF4-FFF2-40B4-BE49-F238E27FC236}">
                <a16:creationId xmlns:a16="http://schemas.microsoft.com/office/drawing/2014/main" id="{E0ABAC5F-BACF-469D-95B2-E290944A4E44}"/>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9524" b="89286" l="8065" r="93145">
                        <a14:foregroundMark x1="8065" y1="16667" x2="8065" y2="16667"/>
                        <a14:foregroundMark x1="8468" y1="79762" x2="8468" y2="79762"/>
                        <a14:foregroundMark x1="8871" y1="67857" x2="8871" y2="67857"/>
                        <a14:foregroundMark x1="15726" y1="79762" x2="15726" y2="79762"/>
                        <a14:foregroundMark x1="22581" y1="67857" x2="22581" y2="67857"/>
                        <a14:foregroundMark x1="25806" y1="79762" x2="25806" y2="79762"/>
                        <a14:foregroundMark x1="33065" y1="63095" x2="33065" y2="63095"/>
                        <a14:foregroundMark x1="31855" y1="65476" x2="31855" y2="65476"/>
                        <a14:foregroundMark x1="37097" y1="76190" x2="37097" y2="76190"/>
                        <a14:foregroundMark x1="41129" y1="75000" x2="41129" y2="75000"/>
                        <a14:foregroundMark x1="46774" y1="77381" x2="46774" y2="77381"/>
                        <a14:foregroundMark x1="50806" y1="73810" x2="50806" y2="73810"/>
                        <a14:foregroundMark x1="60081" y1="73810" x2="60081" y2="73810"/>
                        <a14:foregroundMark x1="61290" y1="61905" x2="61290" y2="61905"/>
                        <a14:foregroundMark x1="68548" y1="78571" x2="68548" y2="78571"/>
                        <a14:foregroundMark x1="79435" y1="77381" x2="79435" y2="77381"/>
                        <a14:foregroundMark x1="85081" y1="76190" x2="85081" y2="76190"/>
                        <a14:foregroundMark x1="93145" y1="78571" x2="93145" y2="78571"/>
                        <a14:foregroundMark x1="85081" y1="80952" x2="85081" y2="80952"/>
                        <a14:foregroundMark x1="88710" y1="72619" x2="88710" y2="72619"/>
                        <a14:foregroundMark x1="41935" y1="69048" x2="41935" y2="69048"/>
                        <a14:foregroundMark x1="45968" y1="66667" x2="45968" y2="66667"/>
                        <a14:backgroundMark x1="51613" y1="33333" x2="51613" y2="33333"/>
                        <a14:backgroundMark x1="77016" y1="32143" x2="77016" y2="32143"/>
                        <a14:backgroundMark x1="68548" y1="26190" x2="68548" y2="26190"/>
                        <a14:backgroundMark x1="52823" y1="66667" x2="52823" y2="66667"/>
                        <a14:backgroundMark x1="68952" y1="71429" x2="68952" y2="71429"/>
                        <a14:backgroundMark x1="77419" y1="66667" x2="77419" y2="66667"/>
                        <a14:backgroundMark x1="91129" y1="66667" x2="91129" y2="66667"/>
                        <a14:backgroundMark x1="41935" y1="53571" x2="41935" y2="53571"/>
                        <a14:backgroundMark x1="38710" y1="69048" x2="38710" y2="69048"/>
                        <a14:backgroundMark x1="57258" y1="66667" x2="57258" y2="66667"/>
                        <a14:backgroundMark x1="72177" y1="60714" x2="72177" y2="60714"/>
                        <a14:backgroundMark x1="67742" y1="51190" x2="67742" y2="51190"/>
                        <a14:backgroundMark x1="37500" y1="47619" x2="37500" y2="47619"/>
                        <a14:backgroundMark x1="44355" y1="67857" x2="44355" y2="67857"/>
                      </a14:backgroundRemoval>
                    </a14:imgEffect>
                  </a14:imgLayer>
                </a14:imgProps>
              </a:ext>
              <a:ext uri="{28A0092B-C50C-407E-A947-70E740481C1C}">
                <a14:useLocalDpi xmlns:a14="http://schemas.microsoft.com/office/drawing/2010/main"/>
              </a:ext>
            </a:extLst>
          </a:blip>
          <a:stretch>
            <a:fillRect/>
          </a:stretch>
        </p:blipFill>
        <p:spPr>
          <a:xfrm>
            <a:off x="8933624" y="2636460"/>
            <a:ext cx="1441651" cy="488301"/>
          </a:xfrm>
          <a:prstGeom prst="rect">
            <a:avLst/>
          </a:prstGeom>
        </p:spPr>
      </p:pic>
      <p:sp>
        <p:nvSpPr>
          <p:cNvPr id="35" name="TextBox 34">
            <a:extLst>
              <a:ext uri="{FF2B5EF4-FFF2-40B4-BE49-F238E27FC236}">
                <a16:creationId xmlns:a16="http://schemas.microsoft.com/office/drawing/2014/main" id="{87183B8D-5A4B-4313-AB9E-877A5DDDE168}"/>
              </a:ext>
            </a:extLst>
          </p:cNvPr>
          <p:cNvSpPr txBox="1"/>
          <p:nvPr/>
        </p:nvSpPr>
        <p:spPr>
          <a:xfrm>
            <a:off x="2394401" y="2907184"/>
            <a:ext cx="1189749" cy="213585"/>
          </a:xfrm>
          <a:prstGeom prst="rect">
            <a:avLst/>
          </a:prstGeom>
          <a:noFill/>
          <a:effectLst>
            <a:glow>
              <a:schemeClr val="accent1">
                <a:alpha val="40000"/>
              </a:schemeClr>
            </a:glow>
          </a:effectLst>
        </p:spPr>
        <p:txBody>
          <a:bodyPr wrap="none" rtlCol="0">
            <a:spAutoFit/>
          </a:bodyPr>
          <a:lstStyle/>
          <a:p>
            <a:r>
              <a:rPr lang="en-GB" sz="788" dirty="0">
                <a:solidFill>
                  <a:srgbClr val="78BB27"/>
                </a:solidFill>
                <a:effectLst>
                  <a:glow rad="114300">
                    <a:prstClr val="white">
                      <a:alpha val="78000"/>
                    </a:prstClr>
                  </a:glow>
                </a:effectLst>
                <a:latin typeface="Calibri"/>
              </a:rPr>
              <a:t>Save money, Live better.</a:t>
            </a:r>
            <a:endParaRPr lang="en-US" sz="788" dirty="0">
              <a:solidFill>
                <a:srgbClr val="78BB27"/>
              </a:solidFill>
              <a:effectLst>
                <a:glow rad="114300">
                  <a:prstClr val="white">
                    <a:alpha val="78000"/>
                  </a:prstClr>
                </a:glow>
              </a:effectLst>
              <a:latin typeface="Calibri"/>
            </a:endParaRPr>
          </a:p>
        </p:txBody>
      </p:sp>
      <p:grpSp>
        <p:nvGrpSpPr>
          <p:cNvPr id="4" name="Group 3">
            <a:extLst>
              <a:ext uri="{FF2B5EF4-FFF2-40B4-BE49-F238E27FC236}">
                <a16:creationId xmlns:a16="http://schemas.microsoft.com/office/drawing/2014/main" id="{AF90C45C-26DC-4B4F-9863-60B527580824}"/>
              </a:ext>
            </a:extLst>
          </p:cNvPr>
          <p:cNvGrpSpPr/>
          <p:nvPr/>
        </p:nvGrpSpPr>
        <p:grpSpPr>
          <a:xfrm>
            <a:off x="4281512" y="4118916"/>
            <a:ext cx="1924062" cy="1418659"/>
            <a:chOff x="6554156" y="4604540"/>
            <a:chExt cx="2589857" cy="1909566"/>
          </a:xfrm>
        </p:grpSpPr>
        <p:pic>
          <p:nvPicPr>
            <p:cNvPr id="7" name="Picture 6">
              <a:extLst>
                <a:ext uri="{FF2B5EF4-FFF2-40B4-BE49-F238E27FC236}">
                  <a16:creationId xmlns:a16="http://schemas.microsoft.com/office/drawing/2014/main" id="{E0A8265A-5850-496B-ADD3-DDE0CE70D6A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5400000">
              <a:off x="7665197" y="5035290"/>
              <a:ext cx="1909565" cy="1048067"/>
            </a:xfrm>
            <a:prstGeom prst="rect">
              <a:avLst/>
            </a:prstGeom>
          </p:spPr>
        </p:pic>
        <p:pic>
          <p:nvPicPr>
            <p:cNvPr id="8" name="Picture 7">
              <a:extLst>
                <a:ext uri="{FF2B5EF4-FFF2-40B4-BE49-F238E27FC236}">
                  <a16:creationId xmlns:a16="http://schemas.microsoft.com/office/drawing/2014/main" id="{A98A3B23-82E2-4A4A-8062-5F6684036388}"/>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rot="5400000">
              <a:off x="6370262" y="4788434"/>
              <a:ext cx="1909565" cy="1541778"/>
            </a:xfrm>
            <a:prstGeom prst="rect">
              <a:avLst/>
            </a:prstGeom>
          </p:spPr>
        </p:pic>
      </p:grpSp>
      <p:pic>
        <p:nvPicPr>
          <p:cNvPr id="27" name="Picture 26">
            <a:extLst>
              <a:ext uri="{FF2B5EF4-FFF2-40B4-BE49-F238E27FC236}">
                <a16:creationId xmlns:a16="http://schemas.microsoft.com/office/drawing/2014/main" id="{3AA95E72-14B8-4E3D-AA86-63286E03E07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256303" y="4194519"/>
            <a:ext cx="1147278" cy="334623"/>
          </a:xfrm>
          <a:prstGeom prst="rect">
            <a:avLst/>
          </a:prstGeom>
        </p:spPr>
      </p:pic>
      <p:sp>
        <p:nvSpPr>
          <p:cNvPr id="29" name="TextBox 28">
            <a:extLst>
              <a:ext uri="{FF2B5EF4-FFF2-40B4-BE49-F238E27FC236}">
                <a16:creationId xmlns:a16="http://schemas.microsoft.com/office/drawing/2014/main" id="{47E4F384-691E-4D75-9ED6-E9CB9A1973A9}"/>
              </a:ext>
            </a:extLst>
          </p:cNvPr>
          <p:cNvSpPr txBox="1"/>
          <p:nvPr/>
        </p:nvSpPr>
        <p:spPr>
          <a:xfrm>
            <a:off x="4211852" y="5283612"/>
            <a:ext cx="1231812" cy="300082"/>
          </a:xfrm>
          <a:prstGeom prst="rect">
            <a:avLst/>
          </a:prstGeom>
          <a:noFill/>
        </p:spPr>
        <p:txBody>
          <a:bodyPr wrap="none" rtlCol="0">
            <a:spAutoFit/>
          </a:bodyPr>
          <a:lstStyle/>
          <a:p>
            <a:r>
              <a:rPr lang="en-GB" sz="1350" b="1" dirty="0">
                <a:solidFill>
                  <a:srgbClr val="4472C4"/>
                </a:solidFill>
                <a:effectLst>
                  <a:glow rad="127000">
                    <a:srgbClr val="5B9BD5">
                      <a:lumMod val="20000"/>
                      <a:lumOff val="80000"/>
                      <a:alpha val="70000"/>
                    </a:srgbClr>
                  </a:glow>
                </a:effectLst>
                <a:latin typeface="Chemours Sans Book"/>
              </a:rPr>
              <a:t>Opteon™ XL20</a:t>
            </a:r>
            <a:endParaRPr lang="en-US" sz="1350" b="1" dirty="0">
              <a:solidFill>
                <a:srgbClr val="4472C4"/>
              </a:solidFill>
              <a:effectLst>
                <a:glow rad="127000">
                  <a:srgbClr val="5B9BD5">
                    <a:lumMod val="20000"/>
                    <a:lumOff val="80000"/>
                    <a:alpha val="70000"/>
                  </a:srgbClr>
                </a:glow>
              </a:effectLst>
              <a:latin typeface="Chemours Sans Book"/>
            </a:endParaRPr>
          </a:p>
        </p:txBody>
      </p:sp>
      <p:sp>
        <p:nvSpPr>
          <p:cNvPr id="43" name="TextBox 42">
            <a:extLst>
              <a:ext uri="{FF2B5EF4-FFF2-40B4-BE49-F238E27FC236}">
                <a16:creationId xmlns:a16="http://schemas.microsoft.com/office/drawing/2014/main" id="{76D120DE-AEFD-4F28-AF46-5C7A19CD256B}"/>
              </a:ext>
            </a:extLst>
          </p:cNvPr>
          <p:cNvSpPr txBox="1"/>
          <p:nvPr/>
        </p:nvSpPr>
        <p:spPr>
          <a:xfrm>
            <a:off x="4668592" y="2131327"/>
            <a:ext cx="3630866" cy="300082"/>
          </a:xfrm>
          <a:prstGeom prst="rect">
            <a:avLst/>
          </a:prstGeom>
          <a:noFill/>
        </p:spPr>
        <p:txBody>
          <a:bodyPr wrap="none" rtlCol="0">
            <a:spAutoFit/>
          </a:bodyPr>
          <a:lstStyle/>
          <a:p>
            <a:r>
              <a:rPr lang="en-GB" sz="1350" dirty="0">
                <a:solidFill>
                  <a:srgbClr val="5B9BD5">
                    <a:lumMod val="75000"/>
                  </a:srgbClr>
                </a:solidFill>
                <a:latin typeface="Calibri"/>
              </a:rPr>
              <a:t>A2Ls are already widely used for Air Conditioning</a:t>
            </a:r>
            <a:endParaRPr lang="en-US" sz="1350" dirty="0">
              <a:solidFill>
                <a:srgbClr val="5B9BD5">
                  <a:lumMod val="75000"/>
                </a:srgbClr>
              </a:solidFill>
              <a:latin typeface="Calibri"/>
            </a:endParaRPr>
          </a:p>
        </p:txBody>
      </p:sp>
      <p:sp>
        <p:nvSpPr>
          <p:cNvPr id="44" name="TextBox 43">
            <a:extLst>
              <a:ext uri="{FF2B5EF4-FFF2-40B4-BE49-F238E27FC236}">
                <a16:creationId xmlns:a16="http://schemas.microsoft.com/office/drawing/2014/main" id="{3C3F5BED-6D4B-4A3E-854F-21A839DCC8B4}"/>
              </a:ext>
            </a:extLst>
          </p:cNvPr>
          <p:cNvSpPr txBox="1"/>
          <p:nvPr/>
        </p:nvSpPr>
        <p:spPr>
          <a:xfrm>
            <a:off x="4282895" y="2754031"/>
            <a:ext cx="4358190" cy="738664"/>
          </a:xfrm>
          <a:prstGeom prst="rect">
            <a:avLst/>
          </a:prstGeom>
          <a:noFill/>
        </p:spPr>
        <p:txBody>
          <a:bodyPr wrap="square" rtlCol="0">
            <a:spAutoFit/>
          </a:bodyPr>
          <a:lstStyle/>
          <a:p>
            <a:pPr algn="ctr"/>
            <a:r>
              <a:rPr lang="en-GB" sz="2100" dirty="0">
                <a:solidFill>
                  <a:srgbClr val="5B9BD5">
                    <a:lumMod val="75000"/>
                  </a:srgbClr>
                </a:solidFill>
                <a:latin typeface="Calibri"/>
              </a:rPr>
              <a:t>Numerous A2L systems</a:t>
            </a:r>
          </a:p>
          <a:p>
            <a:pPr algn="ctr"/>
            <a:r>
              <a:rPr lang="en-GB" sz="2100" dirty="0">
                <a:solidFill>
                  <a:srgbClr val="5B9BD5">
                    <a:lumMod val="75000"/>
                  </a:srgbClr>
                </a:solidFill>
                <a:latin typeface="Calibri"/>
              </a:rPr>
              <a:t>have already been installed in</a:t>
            </a:r>
          </a:p>
        </p:txBody>
      </p:sp>
      <p:grpSp>
        <p:nvGrpSpPr>
          <p:cNvPr id="52" name="Group 51">
            <a:extLst>
              <a:ext uri="{FF2B5EF4-FFF2-40B4-BE49-F238E27FC236}">
                <a16:creationId xmlns:a16="http://schemas.microsoft.com/office/drawing/2014/main" id="{AB2FF623-2E43-44FD-976E-EFB6E7C57DA5}"/>
              </a:ext>
            </a:extLst>
          </p:cNvPr>
          <p:cNvGrpSpPr/>
          <p:nvPr/>
        </p:nvGrpSpPr>
        <p:grpSpPr>
          <a:xfrm>
            <a:off x="4608582" y="3481011"/>
            <a:ext cx="3752219" cy="507831"/>
            <a:chOff x="4136586" y="3300293"/>
            <a:chExt cx="5002959" cy="677108"/>
          </a:xfrm>
        </p:grpSpPr>
        <p:sp>
          <p:nvSpPr>
            <p:cNvPr id="45" name="TextBox 44">
              <a:extLst>
                <a:ext uri="{FF2B5EF4-FFF2-40B4-BE49-F238E27FC236}">
                  <a16:creationId xmlns:a16="http://schemas.microsoft.com/office/drawing/2014/main" id="{705DB1B6-C78E-4048-94E6-9EC52CE3DBA5}"/>
                </a:ext>
              </a:extLst>
            </p:cNvPr>
            <p:cNvSpPr txBox="1"/>
            <p:nvPr/>
          </p:nvSpPr>
          <p:spPr>
            <a:xfrm>
              <a:off x="4136586" y="3300293"/>
              <a:ext cx="1296509" cy="677108"/>
            </a:xfrm>
            <a:prstGeom prst="rect">
              <a:avLst/>
            </a:prstGeom>
            <a:noFill/>
          </p:spPr>
          <p:txBody>
            <a:bodyPr wrap="none" rtlCol="0">
              <a:spAutoFit/>
            </a:bodyPr>
            <a:lstStyle/>
            <a:p>
              <a:r>
                <a:rPr lang="en-GB" sz="2700" dirty="0">
                  <a:solidFill>
                    <a:srgbClr val="5B9BD5">
                      <a:lumMod val="50000"/>
                    </a:srgbClr>
                  </a:solidFill>
                  <a:latin typeface="Calibri"/>
                </a:rPr>
                <a:t>Retail</a:t>
              </a:r>
              <a:endParaRPr lang="en-US" sz="2700" dirty="0">
                <a:solidFill>
                  <a:srgbClr val="5B9BD5">
                    <a:lumMod val="50000"/>
                  </a:srgbClr>
                </a:solidFill>
                <a:latin typeface="Calibri"/>
              </a:endParaRPr>
            </a:p>
          </p:txBody>
        </p:sp>
        <p:sp>
          <p:nvSpPr>
            <p:cNvPr id="46" name="TextBox 45">
              <a:extLst>
                <a:ext uri="{FF2B5EF4-FFF2-40B4-BE49-F238E27FC236}">
                  <a16:creationId xmlns:a16="http://schemas.microsoft.com/office/drawing/2014/main" id="{30768D0C-17B0-4C01-BF90-32729E04A9B5}"/>
                </a:ext>
              </a:extLst>
            </p:cNvPr>
            <p:cNvSpPr txBox="1"/>
            <p:nvPr/>
          </p:nvSpPr>
          <p:spPr>
            <a:xfrm>
              <a:off x="6919706" y="3300293"/>
              <a:ext cx="2219839" cy="677108"/>
            </a:xfrm>
            <a:prstGeom prst="rect">
              <a:avLst/>
            </a:prstGeom>
            <a:noFill/>
          </p:spPr>
          <p:txBody>
            <a:bodyPr wrap="none" rtlCol="0">
              <a:spAutoFit/>
            </a:bodyPr>
            <a:lstStyle/>
            <a:p>
              <a:r>
                <a:rPr lang="en-GB" sz="2700" dirty="0">
                  <a:solidFill>
                    <a:srgbClr val="5B9BD5">
                      <a:lumMod val="50000"/>
                    </a:srgbClr>
                  </a:solidFill>
                  <a:latin typeface="Calibri"/>
                </a:rPr>
                <a:t>Non-Retail</a:t>
              </a:r>
              <a:endParaRPr lang="en-US" sz="2700" dirty="0">
                <a:solidFill>
                  <a:srgbClr val="5B9BD5">
                    <a:lumMod val="50000"/>
                  </a:srgbClr>
                </a:solidFill>
                <a:latin typeface="Calibri"/>
              </a:endParaRPr>
            </a:p>
          </p:txBody>
        </p:sp>
        <p:sp>
          <p:nvSpPr>
            <p:cNvPr id="51" name="TextBox 50">
              <a:extLst>
                <a:ext uri="{FF2B5EF4-FFF2-40B4-BE49-F238E27FC236}">
                  <a16:creationId xmlns:a16="http://schemas.microsoft.com/office/drawing/2014/main" id="{D62BB5F9-7C9F-4F0D-8641-C057FA46806A}"/>
                </a:ext>
              </a:extLst>
            </p:cNvPr>
            <p:cNvSpPr txBox="1"/>
            <p:nvPr/>
          </p:nvSpPr>
          <p:spPr>
            <a:xfrm>
              <a:off x="5971835" y="3415898"/>
              <a:ext cx="455680" cy="492443"/>
            </a:xfrm>
            <a:prstGeom prst="rect">
              <a:avLst/>
            </a:prstGeom>
            <a:noFill/>
          </p:spPr>
          <p:txBody>
            <a:bodyPr wrap="none" rtlCol="0">
              <a:spAutoFit/>
            </a:bodyPr>
            <a:lstStyle/>
            <a:p>
              <a:r>
                <a:rPr lang="en-GB" dirty="0">
                  <a:solidFill>
                    <a:srgbClr val="5B9BD5">
                      <a:lumMod val="75000"/>
                    </a:srgbClr>
                  </a:solidFill>
                  <a:latin typeface="Calibri"/>
                </a:rPr>
                <a:t>&amp;</a:t>
              </a:r>
              <a:endParaRPr lang="en-US" dirty="0">
                <a:solidFill>
                  <a:srgbClr val="5B9BD5">
                    <a:lumMod val="75000"/>
                  </a:srgbClr>
                </a:solidFill>
                <a:latin typeface="Calibri"/>
              </a:endParaRPr>
            </a:p>
          </p:txBody>
        </p:sp>
      </p:grpSp>
      <p:sp>
        <p:nvSpPr>
          <p:cNvPr id="53" name="TextBox 52">
            <a:extLst>
              <a:ext uri="{FF2B5EF4-FFF2-40B4-BE49-F238E27FC236}">
                <a16:creationId xmlns:a16="http://schemas.microsoft.com/office/drawing/2014/main" id="{D7C43892-DDBC-4B46-A49C-66051F913A18}"/>
              </a:ext>
            </a:extLst>
          </p:cNvPr>
          <p:cNvSpPr txBox="1"/>
          <p:nvPr/>
        </p:nvSpPr>
        <p:spPr>
          <a:xfrm>
            <a:off x="5475713" y="2379199"/>
            <a:ext cx="2065309" cy="415498"/>
          </a:xfrm>
          <a:prstGeom prst="rect">
            <a:avLst/>
          </a:prstGeom>
          <a:noFill/>
        </p:spPr>
        <p:txBody>
          <a:bodyPr wrap="none" rtlCol="0">
            <a:spAutoFit/>
          </a:bodyPr>
          <a:lstStyle/>
          <a:p>
            <a:r>
              <a:rPr lang="en-GB" sz="2100" b="1" dirty="0">
                <a:solidFill>
                  <a:srgbClr val="5B9BD5">
                    <a:lumMod val="75000"/>
                  </a:srgbClr>
                </a:solidFill>
                <a:latin typeface="Calibri"/>
              </a:rPr>
              <a:t>For Refrigeration</a:t>
            </a:r>
            <a:endParaRPr lang="en-US" sz="2100" b="1" dirty="0">
              <a:solidFill>
                <a:srgbClr val="5B9BD5">
                  <a:lumMod val="75000"/>
                </a:srgbClr>
              </a:solidFill>
              <a:latin typeface="Calibri"/>
            </a:endParaRPr>
          </a:p>
        </p:txBody>
      </p:sp>
    </p:spTree>
    <p:extLst>
      <p:ext uri="{BB962C8B-B14F-4D97-AF65-F5344CB8AC3E}">
        <p14:creationId xmlns:p14="http://schemas.microsoft.com/office/powerpoint/2010/main" val="387707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1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500"/>
                                        <p:tgtEl>
                                          <p:spTgt spid="35"/>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500"/>
                                        <p:tgtEl>
                                          <p:spTgt spid="4"/>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500"/>
                                        <p:tgtEl>
                                          <p:spTgt spid="29"/>
                                        </p:tgtEl>
                                      </p:cBhvr>
                                    </p:animEffect>
                                  </p:childTnLst>
                                </p:cTn>
                              </p:par>
                            </p:childTnLst>
                          </p:cTn>
                        </p:par>
                        <p:par>
                          <p:cTn id="68" fill="hold">
                            <p:stCondLst>
                              <p:cond delay="1500"/>
                            </p:stCondLst>
                            <p:childTnLst>
                              <p:par>
                                <p:cTn id="69" presetID="10" presetClass="entr" presetSubtype="0" fill="hold" grpId="0" nodeType="afterEffect">
                                  <p:stCondLst>
                                    <p:cond delay="50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childTnLst>
                                </p:cTn>
                              </p:par>
                            </p:childTnLst>
                          </p:cTn>
                        </p:par>
                        <p:par>
                          <p:cTn id="72" fill="hold">
                            <p:stCondLst>
                              <p:cond delay="3000"/>
                            </p:stCondLst>
                            <p:childTnLst>
                              <p:par>
                                <p:cTn id="73" presetID="10" presetClass="entr" presetSubtype="0" fill="hold" grpId="0" nodeType="afterEffect">
                                  <p:stCondLst>
                                    <p:cond delay="100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750"/>
                                        <p:tgtEl>
                                          <p:spTgt spid="53"/>
                                        </p:tgtEl>
                                      </p:cBhvr>
                                    </p:animEffect>
                                  </p:childTnLst>
                                </p:cTn>
                              </p:par>
                              <p:par>
                                <p:cTn id="76" presetID="10" presetClass="entr" presetSubtype="0" fill="hold" grpId="0" nodeType="withEffect">
                                  <p:stCondLst>
                                    <p:cond delay="150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750"/>
                                        <p:tgtEl>
                                          <p:spTgt spid="44"/>
                                        </p:tgtEl>
                                      </p:cBhvr>
                                    </p:animEffect>
                                  </p:childTnLst>
                                </p:cTn>
                              </p:par>
                              <p:par>
                                <p:cTn id="79" presetID="10" presetClass="entr" presetSubtype="0" fill="hold" nodeType="withEffect">
                                  <p:stCondLst>
                                    <p:cond delay="200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6" grpId="0"/>
      <p:bldP spid="30" grpId="0"/>
      <p:bldP spid="31" grpId="0"/>
      <p:bldP spid="24" grpId="0"/>
      <p:bldP spid="35" grpId="0"/>
      <p:bldP spid="29" grpId="0"/>
      <p:bldP spid="43" grpId="0"/>
      <p:bldP spid="44" grpId="0"/>
      <p:bldP spid="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B40295-F94F-4FB4-A002-609E77C2668F}"/>
              </a:ext>
            </a:extLst>
          </p:cNvPr>
          <p:cNvSpPr txBox="1"/>
          <p:nvPr/>
        </p:nvSpPr>
        <p:spPr>
          <a:xfrm>
            <a:off x="1813161" y="297794"/>
            <a:ext cx="8565677" cy="584775"/>
          </a:xfrm>
          <a:prstGeom prst="rect">
            <a:avLst/>
          </a:prstGeom>
          <a:noFill/>
        </p:spPr>
        <p:txBody>
          <a:bodyPr wrap="square" rtlCol="0">
            <a:spAutoFit/>
          </a:bodyPr>
          <a:lstStyle/>
          <a:p>
            <a:r>
              <a:rPr lang="en-GB" sz="3200" b="1">
                <a:solidFill>
                  <a:prstClr val="white"/>
                </a:solidFill>
                <a:latin typeface="Calibri"/>
              </a:rPr>
              <a:t>Commercial Refrigeration</a:t>
            </a:r>
          </a:p>
        </p:txBody>
      </p:sp>
      <p:sp>
        <p:nvSpPr>
          <p:cNvPr id="11" name="TextBox 10">
            <a:extLst>
              <a:ext uri="{FF2B5EF4-FFF2-40B4-BE49-F238E27FC236}">
                <a16:creationId xmlns:a16="http://schemas.microsoft.com/office/drawing/2014/main" id="{5742660E-1E59-42D6-9FA1-1F7AC05A571B}"/>
              </a:ext>
            </a:extLst>
          </p:cNvPr>
          <p:cNvSpPr txBox="1"/>
          <p:nvPr/>
        </p:nvSpPr>
        <p:spPr>
          <a:xfrm>
            <a:off x="1813161" y="1166029"/>
            <a:ext cx="5366021" cy="923330"/>
          </a:xfrm>
          <a:prstGeom prst="rect">
            <a:avLst/>
          </a:prstGeom>
          <a:noFill/>
        </p:spPr>
        <p:txBody>
          <a:bodyPr wrap="none" rtlCol="0">
            <a:spAutoFit/>
          </a:bodyPr>
          <a:lstStyle/>
          <a:p>
            <a:r>
              <a:rPr lang="en-GB">
                <a:solidFill>
                  <a:prstClr val="black"/>
                </a:solidFill>
                <a:latin typeface="Calibri"/>
              </a:rPr>
              <a:t>MCE Store converted to </a:t>
            </a:r>
            <a:r>
              <a:rPr lang="en-GB" b="1" err="1">
                <a:solidFill>
                  <a:prstClr val="black"/>
                </a:solidFill>
                <a:latin typeface="Calibri"/>
              </a:rPr>
              <a:t>Opteon</a:t>
            </a:r>
            <a:r>
              <a:rPr lang="en-GB" b="1">
                <a:solidFill>
                  <a:prstClr val="black"/>
                </a:solidFill>
                <a:latin typeface="Calibri"/>
              </a:rPr>
              <a:t>™ XL40 </a:t>
            </a:r>
            <a:r>
              <a:rPr lang="en-GB">
                <a:solidFill>
                  <a:prstClr val="black"/>
                </a:solidFill>
                <a:latin typeface="Calibri"/>
              </a:rPr>
              <a:t>in January 2018</a:t>
            </a:r>
          </a:p>
          <a:p>
            <a:pPr marL="285750" indent="-285750">
              <a:buFont typeface="Arial" panose="020B0604020202020204" pitchFamily="34" charset="0"/>
              <a:buChar char="•"/>
            </a:pPr>
            <a:r>
              <a:rPr lang="en-GB">
                <a:solidFill>
                  <a:prstClr val="black"/>
                </a:solidFill>
                <a:latin typeface="Calibri"/>
              </a:rPr>
              <a:t>Operated for 5 months with good system stability</a:t>
            </a:r>
          </a:p>
          <a:p>
            <a:pPr marL="285750" indent="-285750">
              <a:buFont typeface="Arial" panose="020B0604020202020204" pitchFamily="34" charset="0"/>
              <a:buChar char="•"/>
            </a:pPr>
            <a:r>
              <a:rPr lang="en-GB">
                <a:solidFill>
                  <a:prstClr val="black"/>
                </a:solidFill>
                <a:latin typeface="Calibri"/>
              </a:rPr>
              <a:t>Indications of Good Energy Performance</a:t>
            </a:r>
            <a:endParaRPr lang="en-US">
              <a:solidFill>
                <a:prstClr val="black"/>
              </a:solidFill>
              <a:latin typeface="Calibri"/>
            </a:endParaRPr>
          </a:p>
        </p:txBody>
      </p:sp>
      <p:sp>
        <p:nvSpPr>
          <p:cNvPr id="12" name="TextBox 11">
            <a:extLst>
              <a:ext uri="{FF2B5EF4-FFF2-40B4-BE49-F238E27FC236}">
                <a16:creationId xmlns:a16="http://schemas.microsoft.com/office/drawing/2014/main" id="{128D95EB-9667-48FD-B651-6E2AB2993D50}"/>
              </a:ext>
            </a:extLst>
          </p:cNvPr>
          <p:cNvSpPr txBox="1"/>
          <p:nvPr/>
        </p:nvSpPr>
        <p:spPr>
          <a:xfrm>
            <a:off x="1813161" y="2089360"/>
            <a:ext cx="5491055" cy="1200329"/>
          </a:xfrm>
          <a:prstGeom prst="rect">
            <a:avLst/>
          </a:prstGeom>
          <a:noFill/>
        </p:spPr>
        <p:txBody>
          <a:bodyPr wrap="none" rtlCol="0">
            <a:spAutoFit/>
          </a:bodyPr>
          <a:lstStyle/>
          <a:p>
            <a:r>
              <a:rPr lang="en-GB">
                <a:solidFill>
                  <a:prstClr val="black"/>
                </a:solidFill>
                <a:latin typeface="Calibri"/>
              </a:rPr>
              <a:t>A2L Ready Pack Installed in New MCE August 2018</a:t>
            </a:r>
          </a:p>
          <a:p>
            <a:pPr marL="285750" indent="-285750">
              <a:buFont typeface="Arial" panose="020B0604020202020204" pitchFamily="34" charset="0"/>
              <a:buChar char="•"/>
            </a:pPr>
            <a:r>
              <a:rPr lang="en-GB">
                <a:solidFill>
                  <a:prstClr val="black"/>
                </a:solidFill>
                <a:latin typeface="Calibri"/>
              </a:rPr>
              <a:t>Emerson </a:t>
            </a:r>
            <a:r>
              <a:rPr lang="en-GB" err="1">
                <a:solidFill>
                  <a:prstClr val="black"/>
                </a:solidFill>
                <a:latin typeface="Calibri"/>
              </a:rPr>
              <a:t>Opteon</a:t>
            </a:r>
            <a:r>
              <a:rPr lang="en-GB">
                <a:solidFill>
                  <a:prstClr val="black"/>
                </a:solidFill>
                <a:latin typeface="Calibri"/>
              </a:rPr>
              <a:t>™ XL40 approved Scroll Compressors</a:t>
            </a:r>
          </a:p>
          <a:p>
            <a:pPr marL="285750" indent="-285750">
              <a:buFont typeface="Arial" panose="020B0604020202020204" pitchFamily="34" charset="0"/>
              <a:buChar char="•"/>
            </a:pPr>
            <a:r>
              <a:rPr lang="en-GB">
                <a:solidFill>
                  <a:prstClr val="black"/>
                </a:solidFill>
                <a:latin typeface="Calibri"/>
              </a:rPr>
              <a:t>Hubbard Pack</a:t>
            </a:r>
          </a:p>
          <a:p>
            <a:pPr marL="285750" indent="-285750">
              <a:buFont typeface="Arial" panose="020B0604020202020204" pitchFamily="34" charset="0"/>
              <a:buChar char="•"/>
            </a:pPr>
            <a:r>
              <a:rPr lang="en-GB">
                <a:solidFill>
                  <a:prstClr val="black"/>
                </a:solidFill>
                <a:latin typeface="Calibri"/>
              </a:rPr>
              <a:t>Installed by </a:t>
            </a:r>
            <a:r>
              <a:rPr lang="en-US">
                <a:solidFill>
                  <a:prstClr val="black"/>
                </a:solidFill>
                <a:latin typeface="Calibri"/>
              </a:rPr>
              <a:t>City Building Engineering Services</a:t>
            </a:r>
          </a:p>
        </p:txBody>
      </p:sp>
      <p:sp>
        <p:nvSpPr>
          <p:cNvPr id="14" name="TextBox 13">
            <a:extLst>
              <a:ext uri="{FF2B5EF4-FFF2-40B4-BE49-F238E27FC236}">
                <a16:creationId xmlns:a16="http://schemas.microsoft.com/office/drawing/2014/main" id="{23CF19CD-4A8D-47DF-9D29-479F8D6001E8}"/>
              </a:ext>
            </a:extLst>
          </p:cNvPr>
          <p:cNvSpPr txBox="1"/>
          <p:nvPr/>
        </p:nvSpPr>
        <p:spPr>
          <a:xfrm>
            <a:off x="1813160" y="3289688"/>
            <a:ext cx="5629362" cy="1477328"/>
          </a:xfrm>
          <a:prstGeom prst="rect">
            <a:avLst/>
          </a:prstGeom>
          <a:noFill/>
        </p:spPr>
        <p:txBody>
          <a:bodyPr wrap="none" rtlCol="0">
            <a:spAutoFit/>
          </a:bodyPr>
          <a:lstStyle/>
          <a:p>
            <a:r>
              <a:rPr lang="en-GB">
                <a:solidFill>
                  <a:prstClr val="black"/>
                </a:solidFill>
                <a:latin typeface="Calibri"/>
              </a:rPr>
              <a:t>System in a “Real” Store Installed October 2019</a:t>
            </a:r>
          </a:p>
          <a:p>
            <a:pPr marL="285750" indent="-285750">
              <a:buFont typeface="Arial" panose="020B0604020202020204" pitchFamily="34" charset="0"/>
              <a:buChar char="•"/>
            </a:pPr>
            <a:r>
              <a:rPr lang="en-GB">
                <a:solidFill>
                  <a:prstClr val="black"/>
                </a:solidFill>
                <a:latin typeface="Calibri"/>
              </a:rPr>
              <a:t>F-Gas Compliant</a:t>
            </a:r>
          </a:p>
          <a:p>
            <a:pPr marL="285750" indent="-285750">
              <a:buFont typeface="Arial" panose="020B0604020202020204" pitchFamily="34" charset="0"/>
              <a:buChar char="•"/>
            </a:pPr>
            <a:r>
              <a:rPr lang="en-GB">
                <a:solidFill>
                  <a:prstClr val="black"/>
                </a:solidFill>
                <a:latin typeface="Calibri"/>
              </a:rPr>
              <a:t>94% Lower GWP than R-404A</a:t>
            </a:r>
          </a:p>
          <a:p>
            <a:pPr marL="285750" indent="-285750">
              <a:buFont typeface="Arial" panose="020B0604020202020204" pitchFamily="34" charset="0"/>
              <a:buChar char="•"/>
            </a:pPr>
            <a:r>
              <a:rPr lang="en-GB">
                <a:solidFill>
                  <a:prstClr val="black"/>
                </a:solidFill>
                <a:latin typeface="Calibri"/>
              </a:rPr>
              <a:t>Improved Energy Efficiency over R-404A and R-448A </a:t>
            </a:r>
          </a:p>
          <a:p>
            <a:pPr marL="285750" indent="-285750">
              <a:buFont typeface="Arial" panose="020B0604020202020204" pitchFamily="34" charset="0"/>
              <a:buChar char="•"/>
            </a:pPr>
            <a:r>
              <a:rPr lang="en-GB">
                <a:solidFill>
                  <a:prstClr val="black"/>
                </a:solidFill>
                <a:latin typeface="Calibri"/>
              </a:rPr>
              <a:t>Lower Capital and Maintenance Costs than CO</a:t>
            </a:r>
            <a:r>
              <a:rPr lang="en-GB" baseline="-25000">
                <a:solidFill>
                  <a:prstClr val="black"/>
                </a:solidFill>
                <a:latin typeface="Calibri"/>
              </a:rPr>
              <a:t>2</a:t>
            </a:r>
            <a:r>
              <a:rPr lang="en-GB">
                <a:solidFill>
                  <a:prstClr val="black"/>
                </a:solidFill>
                <a:latin typeface="Calibri"/>
              </a:rPr>
              <a:t> system</a:t>
            </a:r>
            <a:endParaRPr lang="en-US">
              <a:solidFill>
                <a:prstClr val="black"/>
              </a:solidFill>
              <a:latin typeface="Calibri"/>
            </a:endParaRPr>
          </a:p>
        </p:txBody>
      </p:sp>
      <p:pic>
        <p:nvPicPr>
          <p:cNvPr id="16" name="Picture 15">
            <a:extLst>
              <a:ext uri="{FF2B5EF4-FFF2-40B4-BE49-F238E27FC236}">
                <a16:creationId xmlns:a16="http://schemas.microsoft.com/office/drawing/2014/main" id="{ADB3BC34-ED49-4D3C-9F84-0A3769030D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5012" y="4749550"/>
            <a:ext cx="2834243" cy="1985237"/>
          </a:xfrm>
          <a:prstGeom prst="rect">
            <a:avLst/>
          </a:prstGeom>
        </p:spPr>
      </p:pic>
      <p:pic>
        <p:nvPicPr>
          <p:cNvPr id="2" name="Picture 1">
            <a:extLst>
              <a:ext uri="{FF2B5EF4-FFF2-40B4-BE49-F238E27FC236}">
                <a16:creationId xmlns:a16="http://schemas.microsoft.com/office/drawing/2014/main" id="{2DE15BD7-7988-4178-9727-8DF534E635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9254" y="4747447"/>
            <a:ext cx="3072054" cy="1980608"/>
          </a:xfrm>
          <a:prstGeom prst="rect">
            <a:avLst/>
          </a:prstGeom>
        </p:spPr>
      </p:pic>
      <p:pic>
        <p:nvPicPr>
          <p:cNvPr id="4" name="Picture 3">
            <a:extLst>
              <a:ext uri="{FF2B5EF4-FFF2-40B4-BE49-F238E27FC236}">
                <a16:creationId xmlns:a16="http://schemas.microsoft.com/office/drawing/2014/main" id="{A83A22B0-DE7F-486C-9A0E-E9BF9EA21B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0075" y="4659328"/>
            <a:ext cx="2433268" cy="1999324"/>
          </a:xfrm>
          <a:prstGeom prst="rect">
            <a:avLst/>
          </a:prstGeom>
        </p:spPr>
      </p:pic>
      <p:pic>
        <p:nvPicPr>
          <p:cNvPr id="5" name="Picture 4">
            <a:extLst>
              <a:ext uri="{FF2B5EF4-FFF2-40B4-BE49-F238E27FC236}">
                <a16:creationId xmlns:a16="http://schemas.microsoft.com/office/drawing/2014/main" id="{2AEB6667-CA37-4036-8658-7C64B51AC9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13875" y="2304630"/>
            <a:ext cx="2439468" cy="2354698"/>
          </a:xfrm>
          <a:prstGeom prst="rect">
            <a:avLst/>
          </a:prstGeom>
        </p:spPr>
      </p:pic>
      <p:pic>
        <p:nvPicPr>
          <p:cNvPr id="6" name="Picture 5">
            <a:extLst>
              <a:ext uri="{FF2B5EF4-FFF2-40B4-BE49-F238E27FC236}">
                <a16:creationId xmlns:a16="http://schemas.microsoft.com/office/drawing/2014/main" id="{FAD4A39F-6371-4FD8-BD53-46B44CE221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3875" y="452634"/>
            <a:ext cx="2469328" cy="1851996"/>
          </a:xfrm>
          <a:prstGeom prst="rect">
            <a:avLst/>
          </a:prstGeom>
        </p:spPr>
      </p:pic>
      <p:pic>
        <p:nvPicPr>
          <p:cNvPr id="7" name="Picture 6">
            <a:extLst>
              <a:ext uri="{FF2B5EF4-FFF2-40B4-BE49-F238E27FC236}">
                <a16:creationId xmlns:a16="http://schemas.microsoft.com/office/drawing/2014/main" id="{778AF4A1-BE4B-4F70-8DC7-0C19026F870F}"/>
              </a:ext>
            </a:extLst>
          </p:cNvPr>
          <p:cNvPicPr>
            <a:picLocks noChangeAspect="1"/>
          </p:cNvPicPr>
          <p:nvPr/>
        </p:nvPicPr>
        <p:blipFill>
          <a:blip r:embed="rId7"/>
          <a:stretch>
            <a:fillRect/>
          </a:stretch>
        </p:blipFill>
        <p:spPr>
          <a:xfrm>
            <a:off x="8252509" y="113930"/>
            <a:ext cx="2362200" cy="952500"/>
          </a:xfrm>
          <a:prstGeom prst="rect">
            <a:avLst/>
          </a:prstGeom>
        </p:spPr>
      </p:pic>
    </p:spTree>
    <p:extLst>
      <p:ext uri="{BB962C8B-B14F-4D97-AF65-F5344CB8AC3E}">
        <p14:creationId xmlns:p14="http://schemas.microsoft.com/office/powerpoint/2010/main" val="3495328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7CDD0-B9F5-4060-971E-DD063CB3CC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5683" y="3586200"/>
            <a:ext cx="4642317" cy="2685127"/>
          </a:xfrm>
          <a:prstGeom prst="rect">
            <a:avLst/>
          </a:prstGeom>
        </p:spPr>
      </p:pic>
      <p:sp>
        <p:nvSpPr>
          <p:cNvPr id="10" name="Date Placeholder 3"/>
          <p:cNvSpPr txBox="1">
            <a:spLocks/>
          </p:cNvSpPr>
          <p:nvPr/>
        </p:nvSpPr>
        <p:spPr>
          <a:xfrm>
            <a:off x="5316071" y="6721474"/>
            <a:ext cx="1559859" cy="136526"/>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a:solidFill>
                  <a:prstClr val="white"/>
                </a:solidFill>
                <a:latin typeface="ArialMT"/>
              </a:rPr>
              <a:t>Public</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4040" y="1478438"/>
            <a:ext cx="2343961" cy="1757971"/>
          </a:xfrm>
          <a:prstGeom prst="rect">
            <a:avLst/>
          </a:prstGeom>
        </p:spPr>
      </p:pic>
      <p:pic>
        <p:nvPicPr>
          <p:cNvPr id="2" name="Picture 1"/>
          <p:cNvPicPr>
            <a:picLocks noChangeAspect="1"/>
          </p:cNvPicPr>
          <p:nvPr/>
        </p:nvPicPr>
        <p:blipFill>
          <a:blip r:embed="rId5"/>
          <a:stretch>
            <a:fillRect/>
          </a:stretch>
        </p:blipFill>
        <p:spPr>
          <a:xfrm>
            <a:off x="6238065" y="1343895"/>
            <a:ext cx="2085975" cy="1438275"/>
          </a:xfrm>
          <a:prstGeom prst="rect">
            <a:avLst/>
          </a:prstGeom>
        </p:spPr>
      </p:pic>
      <p:sp>
        <p:nvSpPr>
          <p:cNvPr id="5" name="TextBox 4"/>
          <p:cNvSpPr txBox="1"/>
          <p:nvPr/>
        </p:nvSpPr>
        <p:spPr>
          <a:xfrm>
            <a:off x="1828012" y="1193794"/>
            <a:ext cx="4390639" cy="4185761"/>
          </a:xfrm>
          <a:prstGeom prst="rect">
            <a:avLst/>
          </a:prstGeom>
          <a:noFill/>
        </p:spPr>
        <p:txBody>
          <a:bodyPr wrap="square" rtlCol="0">
            <a:spAutoFit/>
          </a:bodyPr>
          <a:lstStyle/>
          <a:p>
            <a:pPr>
              <a:spcAft>
                <a:spcPts val="600"/>
              </a:spcAft>
            </a:pPr>
            <a:r>
              <a:rPr lang="en-GB" dirty="0">
                <a:solidFill>
                  <a:prstClr val="black"/>
                </a:solidFill>
                <a:latin typeface="Calibri"/>
              </a:rPr>
              <a:t>Freeze Store (-18ºC)</a:t>
            </a:r>
          </a:p>
          <a:p>
            <a:pPr>
              <a:spcAft>
                <a:spcPts val="600"/>
              </a:spcAft>
            </a:pPr>
            <a:r>
              <a:rPr lang="en-GB" dirty="0">
                <a:solidFill>
                  <a:prstClr val="black"/>
                </a:solidFill>
                <a:latin typeface="Calibri"/>
              </a:rPr>
              <a:t>Cold Store Dimensions: 24m x 11.9m x 6.4m</a:t>
            </a:r>
          </a:p>
          <a:p>
            <a:pPr>
              <a:spcAft>
                <a:spcPts val="600"/>
              </a:spcAft>
            </a:pPr>
            <a:r>
              <a:rPr lang="en-GB" dirty="0">
                <a:solidFill>
                  <a:prstClr val="black"/>
                </a:solidFill>
                <a:latin typeface="Calibri"/>
              </a:rPr>
              <a:t>Capacity 360 Pallets</a:t>
            </a:r>
          </a:p>
          <a:p>
            <a:pPr>
              <a:spcAft>
                <a:spcPts val="600"/>
              </a:spcAft>
            </a:pPr>
            <a:r>
              <a:rPr lang="en-GB" dirty="0">
                <a:solidFill>
                  <a:prstClr val="black"/>
                </a:solidFill>
                <a:latin typeface="Calibri"/>
              </a:rPr>
              <a:t>3 x </a:t>
            </a:r>
            <a:r>
              <a:rPr lang="en-GB" dirty="0" err="1">
                <a:solidFill>
                  <a:prstClr val="black"/>
                </a:solidFill>
                <a:latin typeface="Calibri"/>
              </a:rPr>
              <a:t>Zanotti</a:t>
            </a:r>
            <a:r>
              <a:rPr lang="en-GB" dirty="0">
                <a:solidFill>
                  <a:prstClr val="black"/>
                </a:solidFill>
                <a:latin typeface="Calibri"/>
              </a:rPr>
              <a:t> HCU5180B941J Condensing Units</a:t>
            </a:r>
          </a:p>
          <a:p>
            <a:pPr>
              <a:spcAft>
                <a:spcPts val="600"/>
              </a:spcAft>
            </a:pPr>
            <a:r>
              <a:rPr lang="en-GB" dirty="0">
                <a:solidFill>
                  <a:prstClr val="black"/>
                </a:solidFill>
                <a:latin typeface="Calibri"/>
              </a:rPr>
              <a:t>Bitzer Compressor 4HE-18Y-40P, BSE 32 Oil</a:t>
            </a:r>
          </a:p>
          <a:p>
            <a:pPr>
              <a:spcAft>
                <a:spcPts val="600"/>
              </a:spcAft>
            </a:pPr>
            <a:r>
              <a:rPr lang="en-GB" dirty="0">
                <a:solidFill>
                  <a:prstClr val="black"/>
                </a:solidFill>
                <a:latin typeface="Calibri"/>
              </a:rPr>
              <a:t>23 kg Refrigerant per Unit</a:t>
            </a:r>
          </a:p>
          <a:p>
            <a:pPr>
              <a:spcAft>
                <a:spcPts val="600"/>
              </a:spcAft>
            </a:pPr>
            <a:r>
              <a:rPr lang="en-GB" dirty="0">
                <a:solidFill>
                  <a:prstClr val="black"/>
                </a:solidFill>
                <a:latin typeface="Calibri"/>
              </a:rPr>
              <a:t>Designed and installed by Dawson rentals</a:t>
            </a:r>
          </a:p>
          <a:p>
            <a:pPr>
              <a:spcAft>
                <a:spcPts val="600"/>
              </a:spcAft>
            </a:pPr>
            <a:endParaRPr lang="en-GB" dirty="0">
              <a:solidFill>
                <a:prstClr val="black"/>
              </a:solidFill>
              <a:latin typeface="Calibri"/>
            </a:endParaRPr>
          </a:p>
          <a:p>
            <a:pPr>
              <a:spcAft>
                <a:spcPts val="600"/>
              </a:spcAft>
            </a:pPr>
            <a:r>
              <a:rPr lang="en-GB" dirty="0">
                <a:solidFill>
                  <a:prstClr val="black"/>
                </a:solidFill>
                <a:latin typeface="Calibri"/>
              </a:rPr>
              <a:t>Dawson portable chill and freezer stores</a:t>
            </a:r>
          </a:p>
          <a:p>
            <a:pPr>
              <a:spcAft>
                <a:spcPts val="600"/>
              </a:spcAft>
            </a:pPr>
            <a:r>
              <a:rPr lang="en-GB" dirty="0">
                <a:solidFill>
                  <a:prstClr val="black"/>
                </a:solidFill>
                <a:latin typeface="Calibri"/>
              </a:rPr>
              <a:t>moving from R449A to designs on Opteon™ XL40 R454A</a:t>
            </a:r>
          </a:p>
          <a:p>
            <a:pPr>
              <a:spcAft>
                <a:spcPts val="600"/>
              </a:spcAft>
            </a:pPr>
            <a:endParaRPr lang="en-GB" dirty="0">
              <a:solidFill>
                <a:prstClr val="black"/>
              </a:solidFill>
              <a:latin typeface="Calibri"/>
            </a:endParaRPr>
          </a:p>
        </p:txBody>
      </p:sp>
      <p:sp>
        <p:nvSpPr>
          <p:cNvPr id="9" name="TextBox 8"/>
          <p:cNvSpPr txBox="1"/>
          <p:nvPr/>
        </p:nvSpPr>
        <p:spPr>
          <a:xfrm>
            <a:off x="1813161" y="331874"/>
            <a:ext cx="8565677" cy="584775"/>
          </a:xfrm>
          <a:prstGeom prst="rect">
            <a:avLst/>
          </a:prstGeom>
          <a:noFill/>
        </p:spPr>
        <p:txBody>
          <a:bodyPr wrap="square" rtlCol="0">
            <a:spAutoFit/>
          </a:bodyPr>
          <a:lstStyle/>
          <a:p>
            <a:r>
              <a:rPr lang="en-GB" sz="3200" b="1">
                <a:solidFill>
                  <a:prstClr val="white"/>
                </a:solidFill>
                <a:latin typeface="Calibri"/>
              </a:rPr>
              <a:t>Opteon™ XL40 – Park Cake Bakeries, UK</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90711" y="3686783"/>
            <a:ext cx="1114935" cy="1376138"/>
          </a:xfrm>
          <a:prstGeom prst="rect">
            <a:avLst/>
          </a:prstGeom>
        </p:spPr>
      </p:pic>
      <p:pic>
        <p:nvPicPr>
          <p:cNvPr id="12" name="Picture 11"/>
          <p:cNvPicPr>
            <a:picLocks noChangeAspect="1"/>
          </p:cNvPicPr>
          <p:nvPr/>
        </p:nvPicPr>
        <p:blipFill>
          <a:blip r:embed="rId7" cstate="email">
            <a:extLst>
              <a:ext uri="{BEBA8EAE-BF5A-486C-A8C5-ECC9F3942E4B}">
                <a14:imgProps xmlns:a14="http://schemas.microsoft.com/office/drawing/2010/main">
                  <a14:imgLayer r:embed="rId8">
                    <a14:imgEffect>
                      <a14:backgroundRemoval t="9778" b="89778" l="889" r="100000">
                        <a14:foregroundMark x1="42222" y1="24000" x2="42222" y2="24000"/>
                        <a14:foregroundMark x1="53778" y1="24444" x2="53778" y2="24444"/>
                        <a14:foregroundMark x1="61333" y1="30667" x2="61333" y2="30667"/>
                        <a14:foregroundMark x1="63556" y1="28444" x2="63556" y2="28444"/>
                        <a14:foregroundMark x1="70667" y1="24000" x2="70667" y2="24000"/>
                        <a14:foregroundMark x1="35111" y1="56444" x2="35111" y2="56444"/>
                        <a14:foregroundMark x1="16444" y1="53333" x2="17333" y2="53333"/>
                        <a14:foregroundMark x1="5778" y1="65778" x2="5778" y2="65778"/>
                        <a14:foregroundMark x1="17778" y1="68444" x2="17778" y2="68444"/>
                        <a14:foregroundMark x1="25333" y1="70667" x2="25333" y2="70667"/>
                        <a14:foregroundMark x1="32889" y1="69778" x2="32889" y2="69778"/>
                        <a14:foregroundMark x1="40000" y1="68889" x2="40000" y2="68889"/>
                        <a14:foregroundMark x1="52444" y1="68444" x2="52444" y2="68444"/>
                        <a14:foregroundMark x1="55556" y1="68000" x2="55556" y2="68000"/>
                        <a14:foregroundMark x1="59111" y1="68000" x2="59111" y2="68000"/>
                        <a14:foregroundMark x1="67111" y1="69333" x2="67111" y2="69333"/>
                        <a14:foregroundMark x1="73778" y1="70222" x2="73778" y2="70222"/>
                        <a14:foregroundMark x1="82667" y1="69333" x2="82667" y2="69333"/>
                        <a14:foregroundMark x1="82222" y1="72444" x2="82222" y2="72444"/>
                        <a14:foregroundMark x1="88444" y1="67111" x2="88444" y2="67111"/>
                        <a14:foregroundMark x1="88889" y1="68444" x2="88889" y2="68444"/>
                        <a14:foregroundMark x1="94222" y1="66667" x2="94222" y2="66667"/>
                        <a14:foregroundMark x1="91111" y1="66222" x2="91111" y2="66222"/>
                        <a14:foregroundMark x1="90667" y1="68000" x2="90667" y2="68000"/>
                        <a14:foregroundMark x1="86667" y1="68444" x2="86667" y2="68444"/>
                        <a14:foregroundMark x1="81778" y1="66667" x2="81778" y2="66667"/>
                        <a14:foregroundMark x1="82222" y1="70222" x2="82667" y2="70222"/>
                        <a14:foregroundMark x1="45333" y1="66667" x2="45333" y2="66667"/>
                        <a14:foregroundMark x1="88000" y1="64444" x2="88000" y2="64444"/>
                        <a14:foregroundMark x1="88889" y1="70222" x2="88889" y2="70222"/>
                      </a14:backgroundRemoval>
                    </a14:imgEffect>
                  </a14:imgLayer>
                </a14:imgProps>
              </a:ext>
              <a:ext uri="{28A0092B-C50C-407E-A947-70E740481C1C}">
                <a14:useLocalDpi xmlns:a14="http://schemas.microsoft.com/office/drawing/2010/main"/>
              </a:ext>
            </a:extLst>
          </a:blip>
          <a:stretch>
            <a:fillRect/>
          </a:stretch>
        </p:blipFill>
        <p:spPr>
          <a:xfrm>
            <a:off x="6707481" y="2617260"/>
            <a:ext cx="1147143" cy="1147143"/>
          </a:xfrm>
          <a:prstGeom prst="rect">
            <a:avLst/>
          </a:prstGeom>
        </p:spPr>
      </p:pic>
    </p:spTree>
    <p:extLst>
      <p:ext uri="{BB962C8B-B14F-4D97-AF65-F5344CB8AC3E}">
        <p14:creationId xmlns:p14="http://schemas.microsoft.com/office/powerpoint/2010/main" val="2830773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FB9FE-A747-467C-9647-5C8B638E97AC}"/>
              </a:ext>
            </a:extLst>
          </p:cNvPr>
          <p:cNvPicPr>
            <a:picLocks noChangeAspect="1"/>
          </p:cNvPicPr>
          <p:nvPr/>
        </p:nvPicPr>
        <p:blipFill>
          <a:blip r:embed="rId2"/>
          <a:stretch>
            <a:fillRect/>
          </a:stretch>
        </p:blipFill>
        <p:spPr>
          <a:xfrm>
            <a:off x="1906499" y="1232300"/>
            <a:ext cx="6820926" cy="5442514"/>
          </a:xfrm>
          <a:prstGeom prst="rect">
            <a:avLst/>
          </a:prstGeom>
        </p:spPr>
      </p:pic>
      <p:sp>
        <p:nvSpPr>
          <p:cNvPr id="4" name="Rectangle 3">
            <a:extLst>
              <a:ext uri="{FF2B5EF4-FFF2-40B4-BE49-F238E27FC236}">
                <a16:creationId xmlns:a16="http://schemas.microsoft.com/office/drawing/2014/main" id="{D5317AF7-DE8A-413B-94C5-59FE123DE2C2}"/>
              </a:ext>
            </a:extLst>
          </p:cNvPr>
          <p:cNvSpPr/>
          <p:nvPr/>
        </p:nvSpPr>
        <p:spPr>
          <a:xfrm>
            <a:off x="1906499" y="1232301"/>
            <a:ext cx="6836620" cy="546377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 Placeholder 2">
            <a:extLst>
              <a:ext uri="{FF2B5EF4-FFF2-40B4-BE49-F238E27FC236}">
                <a16:creationId xmlns:a16="http://schemas.microsoft.com/office/drawing/2014/main" id="{672DFFAA-008C-46E2-B645-60A6785FEF22}"/>
              </a:ext>
            </a:extLst>
          </p:cNvPr>
          <p:cNvSpPr txBox="1">
            <a:spLocks/>
          </p:cNvSpPr>
          <p:nvPr/>
        </p:nvSpPr>
        <p:spPr>
          <a:xfrm>
            <a:off x="1762540" y="297711"/>
            <a:ext cx="8950897" cy="558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a:solidFill>
                  <a:prstClr val="white"/>
                </a:solidFill>
                <a:latin typeface="Calibri"/>
              </a:rPr>
              <a:t>Industrial Refrigeration – </a:t>
            </a:r>
            <a:r>
              <a:rPr lang="en-GB" sz="3600" b="1" err="1">
                <a:solidFill>
                  <a:prstClr val="white"/>
                </a:solidFill>
                <a:latin typeface="Calibri"/>
              </a:rPr>
              <a:t>Technofroid</a:t>
            </a:r>
            <a:r>
              <a:rPr lang="en-GB" sz="3600" b="1">
                <a:solidFill>
                  <a:prstClr val="white"/>
                </a:solidFill>
                <a:latin typeface="Calibri"/>
              </a:rPr>
              <a:t>, France</a:t>
            </a:r>
            <a:endParaRPr lang="en-US" b="1">
              <a:solidFill>
                <a:prstClr val="white"/>
              </a:solidFill>
              <a:latin typeface="Calibri"/>
            </a:endParaRPr>
          </a:p>
        </p:txBody>
      </p:sp>
      <p:sp>
        <p:nvSpPr>
          <p:cNvPr id="3" name="Content Placeholder 2">
            <a:extLst>
              <a:ext uri="{FF2B5EF4-FFF2-40B4-BE49-F238E27FC236}">
                <a16:creationId xmlns:a16="http://schemas.microsoft.com/office/drawing/2014/main" id="{52F15AF9-C9C4-4B12-8696-FA14252667E9}"/>
              </a:ext>
            </a:extLst>
          </p:cNvPr>
          <p:cNvSpPr txBox="1">
            <a:spLocks/>
          </p:cNvSpPr>
          <p:nvPr/>
        </p:nvSpPr>
        <p:spPr>
          <a:xfrm>
            <a:off x="3706724" y="1354202"/>
            <a:ext cx="6846976" cy="21081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prstClr val="black"/>
                </a:solidFill>
                <a:latin typeface="Calibri"/>
              </a:rPr>
              <a:t>Main Cold Room 401m² (3011m</a:t>
            </a:r>
            <a:r>
              <a:rPr lang="en-US" sz="1800" baseline="30000">
                <a:solidFill>
                  <a:prstClr val="black"/>
                </a:solidFill>
                <a:latin typeface="Calibri"/>
              </a:rPr>
              <a:t>3</a:t>
            </a:r>
            <a:r>
              <a:rPr lang="en-US" sz="1800">
                <a:solidFill>
                  <a:prstClr val="black"/>
                </a:solidFill>
                <a:latin typeface="Calibri"/>
              </a:rPr>
              <a:t> Volume)</a:t>
            </a:r>
          </a:p>
          <a:p>
            <a:pPr lvl="1"/>
            <a:r>
              <a:rPr lang="en-US" sz="1400">
                <a:solidFill>
                  <a:prstClr val="black"/>
                </a:solidFill>
                <a:latin typeface="Calibri"/>
              </a:rPr>
              <a:t>Room temperature -25°C approx. </a:t>
            </a:r>
            <a:r>
              <a:rPr lang="en-US" sz="1100">
                <a:solidFill>
                  <a:prstClr val="black"/>
                </a:solidFill>
                <a:latin typeface="Calibri"/>
              </a:rPr>
              <a:t>(</a:t>
            </a:r>
            <a:r>
              <a:rPr lang="en-US" sz="1100" err="1">
                <a:solidFill>
                  <a:prstClr val="black"/>
                </a:solidFill>
                <a:latin typeface="Calibri"/>
              </a:rPr>
              <a:t>T</a:t>
            </a:r>
            <a:r>
              <a:rPr lang="en-US" sz="1100" baseline="-25000" err="1">
                <a:solidFill>
                  <a:prstClr val="black"/>
                </a:solidFill>
                <a:latin typeface="Calibri"/>
              </a:rPr>
              <a:t>evap</a:t>
            </a:r>
            <a:r>
              <a:rPr lang="en-US" sz="1100">
                <a:solidFill>
                  <a:prstClr val="black"/>
                </a:solidFill>
                <a:latin typeface="Calibri"/>
              </a:rPr>
              <a:t> =-30°C, </a:t>
            </a:r>
            <a:r>
              <a:rPr lang="en-US" sz="1100" err="1">
                <a:solidFill>
                  <a:prstClr val="black"/>
                </a:solidFill>
                <a:latin typeface="Calibri"/>
              </a:rPr>
              <a:t>T</a:t>
            </a:r>
            <a:r>
              <a:rPr lang="en-US" sz="1100" baseline="-25000" err="1">
                <a:solidFill>
                  <a:prstClr val="black"/>
                </a:solidFill>
                <a:latin typeface="Calibri"/>
              </a:rPr>
              <a:t>Cond</a:t>
            </a:r>
            <a:r>
              <a:rPr lang="en-US" sz="1100">
                <a:solidFill>
                  <a:prstClr val="black"/>
                </a:solidFill>
                <a:latin typeface="Calibri"/>
              </a:rPr>
              <a:t> = 45°C)</a:t>
            </a:r>
          </a:p>
          <a:p>
            <a:pPr lvl="1"/>
            <a:r>
              <a:rPr lang="en-US" sz="1400">
                <a:solidFill>
                  <a:prstClr val="black"/>
                </a:solidFill>
                <a:latin typeface="Calibri"/>
              </a:rPr>
              <a:t>Two LT systems are used – 36 kg R-454C (per system)</a:t>
            </a:r>
          </a:p>
          <a:p>
            <a:pPr lvl="1"/>
            <a:r>
              <a:rPr lang="en-US" sz="1400">
                <a:solidFill>
                  <a:prstClr val="black"/>
                </a:solidFill>
                <a:latin typeface="Calibri"/>
              </a:rPr>
              <a:t>Cooling capacity per system 25 kW</a:t>
            </a:r>
          </a:p>
          <a:p>
            <a:pPr lvl="1"/>
            <a:r>
              <a:rPr lang="en-US" sz="1400">
                <a:solidFill>
                  <a:prstClr val="black"/>
                </a:solidFill>
                <a:latin typeface="Calibri"/>
              </a:rPr>
              <a:t>Each system is using a Bitzer compressor </a:t>
            </a:r>
            <a:r>
              <a:rPr lang="en-US" sz="1100">
                <a:solidFill>
                  <a:prstClr val="black"/>
                </a:solidFill>
                <a:latin typeface="Calibri"/>
              </a:rPr>
              <a:t>(6FE-44Y-40P)</a:t>
            </a:r>
          </a:p>
          <a:p>
            <a:pPr lvl="1"/>
            <a:r>
              <a:rPr lang="en-US" sz="1400" err="1">
                <a:solidFill>
                  <a:prstClr val="black"/>
                </a:solidFill>
                <a:latin typeface="Calibri"/>
              </a:rPr>
              <a:t>Guntner</a:t>
            </a:r>
            <a:r>
              <a:rPr lang="en-US" sz="1400">
                <a:solidFill>
                  <a:prstClr val="black"/>
                </a:solidFill>
                <a:latin typeface="Calibri"/>
              </a:rPr>
              <a:t> evaporators </a:t>
            </a:r>
            <a:r>
              <a:rPr lang="en-US" sz="1050">
                <a:solidFill>
                  <a:prstClr val="black"/>
                </a:solidFill>
                <a:latin typeface="Calibri"/>
              </a:rPr>
              <a:t>(GHN 071.27/27)</a:t>
            </a:r>
            <a:endParaRPr lang="en-US" sz="1400">
              <a:solidFill>
                <a:prstClr val="black"/>
              </a:solidFill>
              <a:latin typeface="Calibri"/>
            </a:endParaRPr>
          </a:p>
          <a:p>
            <a:pPr lvl="1"/>
            <a:r>
              <a:rPr lang="en-US" sz="1400">
                <a:solidFill>
                  <a:prstClr val="black"/>
                </a:solidFill>
                <a:latin typeface="Calibri"/>
              </a:rPr>
              <a:t>Condensers A2L AF Energy </a:t>
            </a:r>
            <a:r>
              <a:rPr lang="en-US" sz="1100">
                <a:solidFill>
                  <a:prstClr val="black"/>
                </a:solidFill>
                <a:latin typeface="Calibri"/>
              </a:rPr>
              <a:t>(GCC-TNF-N25-Y)</a:t>
            </a:r>
          </a:p>
          <a:p>
            <a:pPr lvl="1"/>
            <a:r>
              <a:rPr lang="en-US" sz="1400">
                <a:solidFill>
                  <a:prstClr val="black"/>
                </a:solidFill>
                <a:latin typeface="Calibri"/>
              </a:rPr>
              <a:t>EXV </a:t>
            </a:r>
            <a:r>
              <a:rPr lang="en-US" sz="1400" err="1">
                <a:solidFill>
                  <a:prstClr val="black"/>
                </a:solidFill>
                <a:latin typeface="Calibri"/>
              </a:rPr>
              <a:t>Carel</a:t>
            </a:r>
            <a:r>
              <a:rPr lang="en-US" sz="1400">
                <a:solidFill>
                  <a:prstClr val="black"/>
                </a:solidFill>
                <a:latin typeface="Calibri"/>
              </a:rPr>
              <a:t> E2V35</a:t>
            </a:r>
          </a:p>
        </p:txBody>
      </p:sp>
      <p:pic>
        <p:nvPicPr>
          <p:cNvPr id="17" name="Picture 16">
            <a:extLst>
              <a:ext uri="{FF2B5EF4-FFF2-40B4-BE49-F238E27FC236}">
                <a16:creationId xmlns:a16="http://schemas.microsoft.com/office/drawing/2014/main" id="{2758E9D3-14F8-4A00-8D86-3F08036FCA7C}"/>
              </a:ext>
            </a:extLst>
          </p:cNvPr>
          <p:cNvPicPr>
            <a:picLocks noChangeAspect="1"/>
          </p:cNvPicPr>
          <p:nvPr/>
        </p:nvPicPr>
        <p:blipFill>
          <a:blip r:embed="rId3"/>
          <a:stretch>
            <a:fillRect/>
          </a:stretch>
        </p:blipFill>
        <p:spPr>
          <a:xfrm>
            <a:off x="8749826" y="2569824"/>
            <a:ext cx="1914525" cy="2552700"/>
          </a:xfrm>
          <a:prstGeom prst="rect">
            <a:avLst/>
          </a:prstGeom>
        </p:spPr>
      </p:pic>
      <p:pic>
        <p:nvPicPr>
          <p:cNvPr id="18" name="Picture 17">
            <a:extLst>
              <a:ext uri="{FF2B5EF4-FFF2-40B4-BE49-F238E27FC236}">
                <a16:creationId xmlns:a16="http://schemas.microsoft.com/office/drawing/2014/main" id="{491B3873-DC08-40D8-A3E4-3966EA6146E6}"/>
              </a:ext>
            </a:extLst>
          </p:cNvPr>
          <p:cNvPicPr>
            <a:picLocks noChangeAspect="1"/>
          </p:cNvPicPr>
          <p:nvPr/>
        </p:nvPicPr>
        <p:blipFill>
          <a:blip r:embed="rId4"/>
          <a:stretch>
            <a:fillRect/>
          </a:stretch>
        </p:blipFill>
        <p:spPr>
          <a:xfrm>
            <a:off x="8749826" y="1232300"/>
            <a:ext cx="1921231" cy="1337524"/>
          </a:xfrm>
          <a:prstGeom prst="rect">
            <a:avLst/>
          </a:prstGeom>
        </p:spPr>
      </p:pic>
      <p:pic>
        <p:nvPicPr>
          <p:cNvPr id="19" name="Picture 18">
            <a:extLst>
              <a:ext uri="{FF2B5EF4-FFF2-40B4-BE49-F238E27FC236}">
                <a16:creationId xmlns:a16="http://schemas.microsoft.com/office/drawing/2014/main" id="{61910042-A2C2-4F2C-85B3-9BBA8CA94C0C}"/>
              </a:ext>
            </a:extLst>
          </p:cNvPr>
          <p:cNvPicPr>
            <a:picLocks noChangeAspect="1"/>
          </p:cNvPicPr>
          <p:nvPr/>
        </p:nvPicPr>
        <p:blipFill>
          <a:blip r:embed="rId5"/>
          <a:stretch>
            <a:fillRect/>
          </a:stretch>
        </p:blipFill>
        <p:spPr>
          <a:xfrm>
            <a:off x="8749826" y="5103713"/>
            <a:ext cx="1914525" cy="1020574"/>
          </a:xfrm>
          <a:prstGeom prst="rect">
            <a:avLst/>
          </a:prstGeom>
        </p:spPr>
      </p:pic>
      <p:sp>
        <p:nvSpPr>
          <p:cNvPr id="20" name="TextBox 19">
            <a:extLst>
              <a:ext uri="{FF2B5EF4-FFF2-40B4-BE49-F238E27FC236}">
                <a16:creationId xmlns:a16="http://schemas.microsoft.com/office/drawing/2014/main" id="{F6C6DF81-3B81-4D37-83F0-AF38582B5CFE}"/>
              </a:ext>
            </a:extLst>
          </p:cNvPr>
          <p:cNvSpPr txBox="1"/>
          <p:nvPr/>
        </p:nvSpPr>
        <p:spPr>
          <a:xfrm>
            <a:off x="1638301" y="2095879"/>
            <a:ext cx="2358979" cy="523220"/>
          </a:xfrm>
          <a:prstGeom prst="rect">
            <a:avLst/>
          </a:prstGeom>
          <a:noFill/>
        </p:spPr>
        <p:txBody>
          <a:bodyPr wrap="none" rtlCol="0">
            <a:spAutoFit/>
          </a:bodyPr>
          <a:lstStyle/>
          <a:p>
            <a:r>
              <a:rPr lang="en-GB" sz="2800" b="1" err="1">
                <a:solidFill>
                  <a:srgbClr val="5B9BD5">
                    <a:lumMod val="50000"/>
                  </a:srgbClr>
                </a:solidFill>
                <a:latin typeface="Calibri"/>
              </a:rPr>
              <a:t>Opteon</a:t>
            </a:r>
            <a:r>
              <a:rPr lang="en-GB" sz="2800" b="1">
                <a:solidFill>
                  <a:srgbClr val="5B9BD5">
                    <a:lumMod val="50000"/>
                  </a:srgbClr>
                </a:solidFill>
                <a:latin typeface="Calibri"/>
              </a:rPr>
              <a:t>™ XL20</a:t>
            </a:r>
            <a:endParaRPr lang="en-US" sz="2800" b="1">
              <a:solidFill>
                <a:srgbClr val="5B9BD5">
                  <a:lumMod val="50000"/>
                </a:srgbClr>
              </a:solidFill>
              <a:latin typeface="Calibri"/>
            </a:endParaRPr>
          </a:p>
        </p:txBody>
      </p:sp>
      <p:sp>
        <p:nvSpPr>
          <p:cNvPr id="5" name="TextBox 4">
            <a:extLst>
              <a:ext uri="{FF2B5EF4-FFF2-40B4-BE49-F238E27FC236}">
                <a16:creationId xmlns:a16="http://schemas.microsoft.com/office/drawing/2014/main" id="{904D22D2-F0FF-4514-953D-D1B3B8249698}"/>
              </a:ext>
            </a:extLst>
          </p:cNvPr>
          <p:cNvSpPr txBox="1"/>
          <p:nvPr/>
        </p:nvSpPr>
        <p:spPr>
          <a:xfrm>
            <a:off x="2254652" y="5412930"/>
            <a:ext cx="6543793" cy="1261884"/>
          </a:xfrm>
          <a:prstGeom prst="rect">
            <a:avLst/>
          </a:prstGeom>
          <a:noFill/>
        </p:spPr>
        <p:txBody>
          <a:bodyPr wrap="square" rtlCol="0">
            <a:spAutoFit/>
          </a:bodyPr>
          <a:lstStyle/>
          <a:p>
            <a:r>
              <a:rPr lang="en-US">
                <a:solidFill>
                  <a:prstClr val="black"/>
                </a:solidFill>
                <a:latin typeface="Calibri"/>
              </a:rPr>
              <a:t>A heat recovery system is installed (in parallel to the condenser)</a:t>
            </a:r>
          </a:p>
          <a:p>
            <a:pPr lvl="1"/>
            <a:r>
              <a:rPr lang="en-US" sz="1400">
                <a:solidFill>
                  <a:prstClr val="black"/>
                </a:solidFill>
                <a:latin typeface="Calibri"/>
              </a:rPr>
              <a:t>The heat is used to heat up the floor, for sanitary hot water and space heating for the employees. This recovery systems allows tax reductions according to the French laws SWEP plate water condensers are used for this system</a:t>
            </a:r>
          </a:p>
          <a:p>
            <a:endParaRPr lang="en-US" sz="1600">
              <a:solidFill>
                <a:prstClr val="black"/>
              </a:solidFill>
              <a:latin typeface="Calibri"/>
            </a:endParaRPr>
          </a:p>
        </p:txBody>
      </p:sp>
      <p:pic>
        <p:nvPicPr>
          <p:cNvPr id="11" name="Picture 10" descr="Opteon.png">
            <a:extLst>
              <a:ext uri="{FF2B5EF4-FFF2-40B4-BE49-F238E27FC236}">
                <a16:creationId xmlns:a16="http://schemas.microsoft.com/office/drawing/2014/main" id="{8F772F26-7A12-451F-BED6-CB7817FB6C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660" b="90213" l="8498" r="92734">
                        <a14:foregroundMark x1="43350" y1="31915" x2="43350" y2="31915"/>
                        <a14:foregroundMark x1="54310" y1="48085" x2="54310" y2="48085"/>
                        <a14:foregroundMark x1="59236" y1="44681" x2="59236" y2="44681"/>
                        <a14:foregroundMark x1="70936" y1="53617" x2="70936" y2="53617"/>
                        <a14:foregroundMark x1="74261" y1="57021" x2="74261" y2="57021"/>
                        <a14:foregroundMark x1="83251" y1="57021" x2="83251" y2="57021"/>
                        <a14:foregroundMark x1="30296" y1="84681" x2="30296" y2="84681"/>
                        <a14:foregroundMark x1="29680" y1="84681" x2="29680" y2="84681"/>
                        <a14:foregroundMark x1="28818" y1="83404" x2="28818" y2="83404"/>
                        <a14:foregroundMark x1="28448" y1="83404" x2="28448" y2="83404"/>
                        <a14:foregroundMark x1="29187" y1="81277" x2="29187" y2="81277"/>
                        <a14:foregroundMark x1="17118" y1="16596" x2="17118" y2="16596"/>
                        <a14:foregroundMark x1="15640" y1="21277" x2="15640" y2="21277"/>
                        <a14:foregroundMark x1="92857" y1="42979" x2="92857" y2="42979"/>
                        <a14:foregroundMark x1="92365" y1="42979" x2="92365" y2="42979"/>
                        <a14:foregroundMark x1="91256" y1="42979" x2="91256" y2="42979"/>
                        <a14:foregroundMark x1="8498" y1="31489" x2="8498" y2="31489"/>
                        <a14:foregroundMark x1="19335" y1="7660" x2="19335" y2="7660"/>
                        <a14:foregroundMark x1="18966" y1="90213" x2="18966" y2="90213"/>
                      </a14:backgroundRemoval>
                    </a14:imgEffect>
                  </a14:imgLayer>
                </a14:imgProps>
              </a:ext>
              <a:ext uri="{28A0092B-C50C-407E-A947-70E740481C1C}">
                <a14:useLocalDpi xmlns:a14="http://schemas.microsoft.com/office/drawing/2010/main" val="0"/>
              </a:ext>
            </a:extLst>
          </a:blip>
          <a:srcRect/>
          <a:stretch>
            <a:fillRect/>
          </a:stretch>
        </p:blipFill>
        <p:spPr bwMode="auto">
          <a:xfrm>
            <a:off x="1938935" y="6329744"/>
            <a:ext cx="1289050" cy="371475"/>
          </a:xfrm>
          <a:prstGeom prst="rect">
            <a:avLst/>
          </a:prstGeom>
          <a:noFill/>
          <a:ln>
            <a:noFill/>
          </a:ln>
          <a:effectLst>
            <a:glow rad="76200">
              <a:schemeClr val="bg1">
                <a:alpha val="68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1B592D53-312B-43AD-BCE3-F988D24AE2DB}"/>
              </a:ext>
            </a:extLst>
          </p:cNvPr>
          <p:cNvSpPr txBox="1">
            <a:spLocks/>
          </p:cNvSpPr>
          <p:nvPr/>
        </p:nvSpPr>
        <p:spPr>
          <a:xfrm>
            <a:off x="3706724" y="3452765"/>
            <a:ext cx="6846976" cy="21081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prstClr val="black"/>
                </a:solidFill>
                <a:latin typeface="Calibri"/>
              </a:rPr>
              <a:t>Entrance ‘Air-Lock’ 57m²</a:t>
            </a:r>
          </a:p>
          <a:p>
            <a:pPr lvl="1"/>
            <a:r>
              <a:rPr lang="en-US" sz="1400">
                <a:solidFill>
                  <a:prstClr val="black"/>
                </a:solidFill>
                <a:latin typeface="Calibri"/>
              </a:rPr>
              <a:t>Room temperature 5°C approx. </a:t>
            </a:r>
            <a:r>
              <a:rPr lang="en-US" sz="1100">
                <a:solidFill>
                  <a:prstClr val="black"/>
                </a:solidFill>
                <a:latin typeface="Calibri"/>
              </a:rPr>
              <a:t>(</a:t>
            </a:r>
            <a:r>
              <a:rPr lang="en-US" sz="1100" err="1">
                <a:solidFill>
                  <a:prstClr val="black"/>
                </a:solidFill>
                <a:latin typeface="Calibri"/>
              </a:rPr>
              <a:t>T</a:t>
            </a:r>
            <a:r>
              <a:rPr lang="en-US" sz="1100" baseline="-25000" err="1">
                <a:solidFill>
                  <a:prstClr val="black"/>
                </a:solidFill>
                <a:latin typeface="Calibri"/>
              </a:rPr>
              <a:t>evap</a:t>
            </a:r>
            <a:r>
              <a:rPr lang="en-US" sz="1100">
                <a:solidFill>
                  <a:prstClr val="black"/>
                </a:solidFill>
                <a:latin typeface="Calibri"/>
              </a:rPr>
              <a:t> =-5°C, </a:t>
            </a:r>
            <a:r>
              <a:rPr lang="en-US" sz="1100" err="1">
                <a:solidFill>
                  <a:prstClr val="black"/>
                </a:solidFill>
                <a:latin typeface="Calibri"/>
              </a:rPr>
              <a:t>T</a:t>
            </a:r>
            <a:r>
              <a:rPr lang="en-US" sz="1100" baseline="-25000" err="1">
                <a:solidFill>
                  <a:prstClr val="black"/>
                </a:solidFill>
                <a:latin typeface="Calibri"/>
              </a:rPr>
              <a:t>Cond</a:t>
            </a:r>
            <a:r>
              <a:rPr lang="en-US" sz="1100">
                <a:solidFill>
                  <a:prstClr val="black"/>
                </a:solidFill>
                <a:latin typeface="Calibri"/>
              </a:rPr>
              <a:t> = 45°C)</a:t>
            </a:r>
          </a:p>
          <a:p>
            <a:pPr lvl="1"/>
            <a:r>
              <a:rPr lang="en-US" sz="1400">
                <a:solidFill>
                  <a:prstClr val="black"/>
                </a:solidFill>
                <a:latin typeface="Calibri"/>
              </a:rPr>
              <a:t>One MT system – 11kg Opteon™ XL10 (R-1234yf)</a:t>
            </a:r>
          </a:p>
          <a:p>
            <a:pPr lvl="1"/>
            <a:r>
              <a:rPr lang="en-US" sz="1400">
                <a:solidFill>
                  <a:prstClr val="black"/>
                </a:solidFill>
                <a:latin typeface="Calibri"/>
              </a:rPr>
              <a:t>Cooling capacity 10 kW</a:t>
            </a:r>
          </a:p>
          <a:p>
            <a:pPr lvl="1"/>
            <a:r>
              <a:rPr lang="en-US" sz="1400">
                <a:solidFill>
                  <a:prstClr val="black"/>
                </a:solidFill>
                <a:latin typeface="Calibri"/>
              </a:rPr>
              <a:t>Bitzer compressor </a:t>
            </a:r>
            <a:r>
              <a:rPr lang="en-US" sz="1100">
                <a:solidFill>
                  <a:prstClr val="black"/>
                </a:solidFill>
                <a:latin typeface="Calibri"/>
              </a:rPr>
              <a:t>(4DES-5Y-40P)</a:t>
            </a:r>
          </a:p>
          <a:p>
            <a:pPr lvl="1"/>
            <a:r>
              <a:rPr lang="en-US" sz="1400" err="1">
                <a:solidFill>
                  <a:prstClr val="black"/>
                </a:solidFill>
                <a:latin typeface="Calibri"/>
              </a:rPr>
              <a:t>Guntner</a:t>
            </a:r>
            <a:r>
              <a:rPr lang="en-US" sz="1400">
                <a:solidFill>
                  <a:prstClr val="black"/>
                </a:solidFill>
                <a:latin typeface="Calibri"/>
              </a:rPr>
              <a:t> evaporator </a:t>
            </a:r>
            <a:r>
              <a:rPr lang="en-US" sz="1050">
                <a:solidFill>
                  <a:prstClr val="black"/>
                </a:solidFill>
                <a:latin typeface="Calibri"/>
              </a:rPr>
              <a:t>(GACC RX 040.1/2)</a:t>
            </a:r>
            <a:endParaRPr lang="en-US" sz="1400">
              <a:solidFill>
                <a:prstClr val="black"/>
              </a:solidFill>
              <a:latin typeface="Calibri"/>
            </a:endParaRPr>
          </a:p>
          <a:p>
            <a:pPr lvl="1"/>
            <a:r>
              <a:rPr lang="en-US" sz="1400">
                <a:solidFill>
                  <a:prstClr val="black"/>
                </a:solidFill>
                <a:latin typeface="Calibri"/>
              </a:rPr>
              <a:t>Condensers A2L AF Energy </a:t>
            </a:r>
            <a:r>
              <a:rPr lang="en-US" sz="1100">
                <a:solidFill>
                  <a:prstClr val="black"/>
                </a:solidFill>
                <a:latin typeface="Calibri"/>
              </a:rPr>
              <a:t>(GCC-P1-SHS-8E-1EC450) </a:t>
            </a:r>
            <a:endParaRPr lang="en-US" sz="1400">
              <a:solidFill>
                <a:prstClr val="black"/>
              </a:solidFill>
              <a:latin typeface="Calibri"/>
            </a:endParaRPr>
          </a:p>
          <a:p>
            <a:pPr lvl="1"/>
            <a:r>
              <a:rPr lang="en-US" sz="1400">
                <a:solidFill>
                  <a:prstClr val="black"/>
                </a:solidFill>
                <a:latin typeface="Calibri"/>
              </a:rPr>
              <a:t>EXV </a:t>
            </a:r>
            <a:r>
              <a:rPr lang="en-US" sz="1400" err="1">
                <a:solidFill>
                  <a:prstClr val="black"/>
                </a:solidFill>
                <a:latin typeface="Calibri"/>
              </a:rPr>
              <a:t>Carel</a:t>
            </a:r>
            <a:r>
              <a:rPr lang="en-US" sz="1400">
                <a:solidFill>
                  <a:prstClr val="black"/>
                </a:solidFill>
                <a:latin typeface="Calibri"/>
              </a:rPr>
              <a:t> E2V35</a:t>
            </a:r>
          </a:p>
        </p:txBody>
      </p:sp>
      <p:sp>
        <p:nvSpPr>
          <p:cNvPr id="13" name="TextBox 12">
            <a:extLst>
              <a:ext uri="{FF2B5EF4-FFF2-40B4-BE49-F238E27FC236}">
                <a16:creationId xmlns:a16="http://schemas.microsoft.com/office/drawing/2014/main" id="{CABA58FD-6F60-4B5B-B9E4-5FC7FFF4F8A0}"/>
              </a:ext>
            </a:extLst>
          </p:cNvPr>
          <p:cNvSpPr txBox="1"/>
          <p:nvPr/>
        </p:nvSpPr>
        <p:spPr>
          <a:xfrm>
            <a:off x="1638301" y="4037775"/>
            <a:ext cx="2358979" cy="523220"/>
          </a:xfrm>
          <a:prstGeom prst="rect">
            <a:avLst/>
          </a:prstGeom>
          <a:noFill/>
        </p:spPr>
        <p:txBody>
          <a:bodyPr wrap="none" rtlCol="0">
            <a:spAutoFit/>
          </a:bodyPr>
          <a:lstStyle/>
          <a:p>
            <a:r>
              <a:rPr lang="en-GB" sz="2800" b="1">
                <a:solidFill>
                  <a:srgbClr val="5B9BD5">
                    <a:lumMod val="50000"/>
                  </a:srgbClr>
                </a:solidFill>
                <a:latin typeface="Calibri"/>
              </a:rPr>
              <a:t>Opteon™ XL10</a:t>
            </a:r>
            <a:endParaRPr lang="en-US" sz="2800" b="1">
              <a:solidFill>
                <a:srgbClr val="5B9BD5">
                  <a:lumMod val="50000"/>
                </a:srgbClr>
              </a:solidFill>
              <a:latin typeface="Calibri"/>
            </a:endParaRPr>
          </a:p>
        </p:txBody>
      </p:sp>
    </p:spTree>
    <p:extLst>
      <p:ext uri="{BB962C8B-B14F-4D97-AF65-F5344CB8AC3E}">
        <p14:creationId xmlns:p14="http://schemas.microsoft.com/office/powerpoint/2010/main" val="3303419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16932" y="1498791"/>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prstClr val="black"/>
                </a:solidFill>
                <a:latin typeface="Calibri"/>
                <a:cs typeface="Arial"/>
              </a:rPr>
              <a:t>Increasing number of cold store contractors working with A2L </a:t>
            </a:r>
          </a:p>
          <a:p>
            <a:pPr lvl="1"/>
            <a:r>
              <a:rPr lang="en-US" sz="2000" dirty="0">
                <a:solidFill>
                  <a:prstClr val="black"/>
                </a:solidFill>
                <a:latin typeface="Calibri"/>
                <a:cs typeface="Arial"/>
              </a:rPr>
              <a:t>Long term solution compared to R449A or R452A for new install</a:t>
            </a:r>
          </a:p>
          <a:p>
            <a:pPr lvl="1"/>
            <a:r>
              <a:rPr lang="en-US" sz="2000" dirty="0">
                <a:solidFill>
                  <a:prstClr val="black"/>
                </a:solidFill>
                <a:latin typeface="Calibri"/>
                <a:cs typeface="Arial"/>
              </a:rPr>
              <a:t>Experience with equipment and installation increasing</a:t>
            </a:r>
          </a:p>
          <a:p>
            <a:pPr lvl="1"/>
            <a:r>
              <a:rPr lang="en-US" sz="2000" dirty="0">
                <a:solidFill>
                  <a:prstClr val="black"/>
                </a:solidFill>
                <a:latin typeface="Calibri"/>
                <a:cs typeface="Arial"/>
              </a:rPr>
              <a:t>Components available to manufacture A2L systems</a:t>
            </a:r>
          </a:p>
          <a:p>
            <a:pPr lvl="1"/>
            <a:r>
              <a:rPr lang="en-US" sz="2000" dirty="0">
                <a:solidFill>
                  <a:prstClr val="black"/>
                </a:solidFill>
                <a:latin typeface="Calibri"/>
                <a:cs typeface="Arial"/>
              </a:rPr>
              <a:t>Many projects ongoing in produce and food storage</a:t>
            </a:r>
            <a:br>
              <a:rPr lang="en-US" sz="2000" dirty="0">
                <a:solidFill>
                  <a:prstClr val="black"/>
                </a:solidFill>
                <a:latin typeface="Calibri"/>
                <a:cs typeface="Arial"/>
              </a:rPr>
            </a:br>
            <a:r>
              <a:rPr lang="en-US" sz="2000" dirty="0">
                <a:solidFill>
                  <a:prstClr val="black"/>
                </a:solidFill>
                <a:latin typeface="Calibri"/>
                <a:cs typeface="Arial"/>
              </a:rPr>
              <a:t>around the UK</a:t>
            </a:r>
          </a:p>
          <a:p>
            <a:pPr lvl="1"/>
            <a:r>
              <a:rPr lang="en-US" sz="2000" dirty="0">
                <a:solidFill>
                  <a:prstClr val="black"/>
                </a:solidFill>
                <a:latin typeface="Calibri"/>
                <a:cs typeface="Arial"/>
              </a:rPr>
              <a:t>Technical support available through distributors and wholesalers</a:t>
            </a:r>
            <a:br>
              <a:rPr lang="en-US" sz="2000" dirty="0">
                <a:solidFill>
                  <a:prstClr val="black"/>
                </a:solidFill>
                <a:latin typeface="Calibri"/>
                <a:cs typeface="Arial"/>
              </a:rPr>
            </a:br>
            <a:r>
              <a:rPr lang="en-US" sz="2000" dirty="0">
                <a:solidFill>
                  <a:prstClr val="black"/>
                </a:solidFill>
                <a:latin typeface="Calibri"/>
                <a:cs typeface="Arial"/>
              </a:rPr>
              <a:t>and direct from Chemours</a:t>
            </a:r>
            <a:endParaRPr lang="en-US" dirty="0">
              <a:solidFill>
                <a:prstClr val="black"/>
              </a:solidFill>
              <a:latin typeface="Calibri"/>
              <a:cs typeface="Arial"/>
            </a:endParaRPr>
          </a:p>
          <a:p>
            <a:pPr lvl="1"/>
            <a:endParaRPr lang="en-US" sz="1600" dirty="0">
              <a:solidFill>
                <a:prstClr val="black"/>
              </a:solidFill>
              <a:latin typeface="Calibri"/>
              <a:cs typeface="Arial"/>
            </a:endParaRPr>
          </a:p>
          <a:p>
            <a:pPr lvl="1"/>
            <a:endParaRPr lang="en-US" sz="2000" dirty="0">
              <a:solidFill>
                <a:prstClr val="black"/>
              </a:solidFill>
              <a:latin typeface="Calibri"/>
              <a:cs typeface="Arial"/>
            </a:endParaRPr>
          </a:p>
          <a:p>
            <a:pPr lvl="1"/>
            <a:endParaRPr lang="en-US" sz="2000" dirty="0">
              <a:solidFill>
                <a:prstClr val="black"/>
              </a:solidFill>
              <a:latin typeface="Calibri"/>
              <a:cs typeface="Arial"/>
            </a:endParaRPr>
          </a:p>
        </p:txBody>
      </p:sp>
      <p:sp>
        <p:nvSpPr>
          <p:cNvPr id="3" name="Rectangle 2"/>
          <p:cNvSpPr/>
          <p:nvPr/>
        </p:nvSpPr>
        <p:spPr>
          <a:xfrm>
            <a:off x="1842660" y="331586"/>
            <a:ext cx="8562105" cy="584775"/>
          </a:xfrm>
          <a:prstGeom prst="rect">
            <a:avLst/>
          </a:prstGeom>
        </p:spPr>
        <p:txBody>
          <a:bodyPr wrap="square">
            <a:spAutoFit/>
          </a:bodyPr>
          <a:lstStyle/>
          <a:p>
            <a:r>
              <a:rPr lang="en-IN" sz="3200" dirty="0">
                <a:solidFill>
                  <a:srgbClr val="FFFFFF"/>
                </a:solidFill>
                <a:latin typeface="ArialMT"/>
                <a:cs typeface="Arial"/>
              </a:rPr>
              <a:t>UK Cold store activity - status</a:t>
            </a:r>
            <a:endParaRPr lang="en-IN" sz="3200" dirty="0">
              <a:solidFill>
                <a:prstClr val="black"/>
              </a:solidFill>
              <a:latin typeface="ArialMT"/>
              <a:cs typeface="Arial"/>
            </a:endParaRPr>
          </a:p>
        </p:txBody>
      </p:sp>
      <p:pic>
        <p:nvPicPr>
          <p:cNvPr id="4" name="Picture 3">
            <a:extLst>
              <a:ext uri="{FF2B5EF4-FFF2-40B4-BE49-F238E27FC236}">
                <a16:creationId xmlns:a16="http://schemas.microsoft.com/office/drawing/2014/main" id="{836D5ABC-E742-4838-AE08-8A16C5F28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1358" y="2357210"/>
            <a:ext cx="1616643" cy="2155524"/>
          </a:xfrm>
          <a:prstGeom prst="rect">
            <a:avLst/>
          </a:prstGeom>
        </p:spPr>
      </p:pic>
      <p:pic>
        <p:nvPicPr>
          <p:cNvPr id="5" name="Picture 4">
            <a:extLst>
              <a:ext uri="{FF2B5EF4-FFF2-40B4-BE49-F238E27FC236}">
                <a16:creationId xmlns:a16="http://schemas.microsoft.com/office/drawing/2014/main" id="{20BAD81E-15D4-4E52-BA7E-754982E2D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7707" y="1227792"/>
            <a:ext cx="1622306" cy="1129418"/>
          </a:xfrm>
          <a:prstGeom prst="rect">
            <a:avLst/>
          </a:prstGeom>
        </p:spPr>
      </p:pic>
      <p:pic>
        <p:nvPicPr>
          <p:cNvPr id="6" name="Picture 5">
            <a:extLst>
              <a:ext uri="{FF2B5EF4-FFF2-40B4-BE49-F238E27FC236}">
                <a16:creationId xmlns:a16="http://schemas.microsoft.com/office/drawing/2014/main" id="{E6D93E3D-5A3B-4E6F-A240-4F304B7EE2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1358" y="4512734"/>
            <a:ext cx="1616643" cy="861782"/>
          </a:xfrm>
          <a:prstGeom prst="rect">
            <a:avLst/>
          </a:prstGeom>
        </p:spPr>
      </p:pic>
      <p:pic>
        <p:nvPicPr>
          <p:cNvPr id="7" name="Picture 6">
            <a:extLst>
              <a:ext uri="{FF2B5EF4-FFF2-40B4-BE49-F238E27FC236}">
                <a16:creationId xmlns:a16="http://schemas.microsoft.com/office/drawing/2014/main" id="{5A648855-855D-4194-BAE3-56538D26D2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8714" y="5371155"/>
            <a:ext cx="1620292" cy="937181"/>
          </a:xfrm>
          <a:prstGeom prst="rect">
            <a:avLst/>
          </a:prstGeom>
        </p:spPr>
      </p:pic>
    </p:spTree>
    <p:extLst>
      <p:ext uri="{BB962C8B-B14F-4D97-AF65-F5344CB8AC3E}">
        <p14:creationId xmlns:p14="http://schemas.microsoft.com/office/powerpoint/2010/main" val="1022143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F0CA393-23F2-4BFE-B2D8-C1F6DECC0F5A}"/>
              </a:ext>
            </a:extLst>
          </p:cNvPr>
          <p:cNvSpPr/>
          <p:nvPr/>
        </p:nvSpPr>
        <p:spPr>
          <a:xfrm>
            <a:off x="1524000" y="1764507"/>
            <a:ext cx="9151144" cy="4236244"/>
          </a:xfrm>
          <a:custGeom>
            <a:avLst/>
            <a:gdLst>
              <a:gd name="connsiteX0" fmla="*/ 1362075 w 12201525"/>
              <a:gd name="connsiteY0" fmla="*/ 5638800 h 5648325"/>
              <a:gd name="connsiteX1" fmla="*/ 12201525 w 12201525"/>
              <a:gd name="connsiteY1" fmla="*/ 1543050 h 5648325"/>
              <a:gd name="connsiteX2" fmla="*/ 12182475 w 12201525"/>
              <a:gd name="connsiteY2" fmla="*/ 0 h 5648325"/>
              <a:gd name="connsiteX3" fmla="*/ 0 w 12201525"/>
              <a:gd name="connsiteY3" fmla="*/ 0 h 5648325"/>
              <a:gd name="connsiteX4" fmla="*/ 9525 w 12201525"/>
              <a:gd name="connsiteY4" fmla="*/ 5648325 h 5648325"/>
              <a:gd name="connsiteX5" fmla="*/ 1362075 w 12201525"/>
              <a:gd name="connsiteY5" fmla="*/ 5638800 h 56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5648325">
                <a:moveTo>
                  <a:pt x="1362075" y="5638800"/>
                </a:moveTo>
                <a:lnTo>
                  <a:pt x="12201525" y="1543050"/>
                </a:lnTo>
                <a:lnTo>
                  <a:pt x="12182475" y="0"/>
                </a:lnTo>
                <a:lnTo>
                  <a:pt x="0" y="0"/>
                </a:lnTo>
                <a:lnTo>
                  <a:pt x="9525" y="5648325"/>
                </a:lnTo>
                <a:lnTo>
                  <a:pt x="1362075" y="5638800"/>
                </a:lnTo>
                <a:close/>
              </a:path>
            </a:pathLst>
          </a:custGeom>
          <a:solidFill>
            <a:srgbClr val="8BADDC"/>
          </a:solidFill>
          <a:ln>
            <a:solidFill>
              <a:srgbClr val="8BA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
        <p:nvSpPr>
          <p:cNvPr id="10" name="Freeform: Shape 9">
            <a:extLst>
              <a:ext uri="{FF2B5EF4-FFF2-40B4-BE49-F238E27FC236}">
                <a16:creationId xmlns:a16="http://schemas.microsoft.com/office/drawing/2014/main" id="{46146FC5-F64F-445D-91D1-DA34175EBF55}"/>
              </a:ext>
            </a:extLst>
          </p:cNvPr>
          <p:cNvSpPr/>
          <p:nvPr/>
        </p:nvSpPr>
        <p:spPr>
          <a:xfrm>
            <a:off x="2531270" y="2921794"/>
            <a:ext cx="8143875" cy="3078956"/>
          </a:xfrm>
          <a:custGeom>
            <a:avLst/>
            <a:gdLst>
              <a:gd name="connsiteX0" fmla="*/ 10858500 w 10858500"/>
              <a:gd name="connsiteY0" fmla="*/ 0 h 4124325"/>
              <a:gd name="connsiteX1" fmla="*/ 0 w 10858500"/>
              <a:gd name="connsiteY1" fmla="*/ 4124325 h 4124325"/>
              <a:gd name="connsiteX2" fmla="*/ 10858500 w 10858500"/>
              <a:gd name="connsiteY2" fmla="*/ 4105275 h 4124325"/>
              <a:gd name="connsiteX3" fmla="*/ 10858500 w 10858500"/>
              <a:gd name="connsiteY3" fmla="*/ 0 h 4124325"/>
              <a:gd name="connsiteX0" fmla="*/ 10858500 w 10858500"/>
              <a:gd name="connsiteY0" fmla="*/ 0 h 4105275"/>
              <a:gd name="connsiteX1" fmla="*/ 0 w 10858500"/>
              <a:gd name="connsiteY1" fmla="*/ 4105275 h 4105275"/>
              <a:gd name="connsiteX2" fmla="*/ 10858500 w 10858500"/>
              <a:gd name="connsiteY2" fmla="*/ 4105275 h 4105275"/>
              <a:gd name="connsiteX3" fmla="*/ 10858500 w 10858500"/>
              <a:gd name="connsiteY3" fmla="*/ 0 h 4105275"/>
            </a:gdLst>
            <a:ahLst/>
            <a:cxnLst>
              <a:cxn ang="0">
                <a:pos x="connsiteX0" y="connsiteY0"/>
              </a:cxn>
              <a:cxn ang="0">
                <a:pos x="connsiteX1" y="connsiteY1"/>
              </a:cxn>
              <a:cxn ang="0">
                <a:pos x="connsiteX2" y="connsiteY2"/>
              </a:cxn>
              <a:cxn ang="0">
                <a:pos x="connsiteX3" y="connsiteY3"/>
              </a:cxn>
            </a:cxnLst>
            <a:rect l="l" t="t" r="r" b="b"/>
            <a:pathLst>
              <a:path w="10858500" h="4105275">
                <a:moveTo>
                  <a:pt x="10858500" y="0"/>
                </a:moveTo>
                <a:lnTo>
                  <a:pt x="0" y="4105275"/>
                </a:lnTo>
                <a:lnTo>
                  <a:pt x="10858500" y="4105275"/>
                </a:lnTo>
                <a:lnTo>
                  <a:pt x="10858500" y="0"/>
                </a:lnTo>
                <a:close/>
              </a:path>
            </a:pathLst>
          </a:custGeom>
          <a:solidFill>
            <a:srgbClr val="709ED4"/>
          </a:solidFill>
          <a:ln>
            <a:solidFill>
              <a:srgbClr val="709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 name="Subtitle 2"/>
          <p:cNvSpPr txBox="1">
            <a:spLocks/>
          </p:cNvSpPr>
          <p:nvPr/>
        </p:nvSpPr>
        <p:spPr>
          <a:xfrm>
            <a:off x="1524001" y="332856"/>
            <a:ext cx="9101759" cy="6427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300" dirty="0">
                <a:solidFill>
                  <a:prstClr val="white"/>
                </a:solidFill>
                <a:latin typeface="Calibri"/>
              </a:rPr>
              <a:t>Very Low GWP, Long Term, Sustainable Solutions</a:t>
            </a:r>
            <a:endParaRPr lang="en-US" sz="3300" dirty="0">
              <a:solidFill>
                <a:prstClr val="white"/>
              </a:solidFill>
              <a:latin typeface="Calibri"/>
            </a:endParaRPr>
          </a:p>
          <a:p>
            <a:pPr marL="0" indent="0" algn="ctr">
              <a:buNone/>
              <a:defRPr/>
            </a:pPr>
            <a:br>
              <a:rPr lang="en-IN" sz="3300" dirty="0">
                <a:solidFill>
                  <a:prstClr val="white"/>
                </a:solidFill>
                <a:latin typeface="ArialMT"/>
              </a:rPr>
            </a:br>
            <a:endParaRPr lang="en-IN" sz="3300" dirty="0">
              <a:solidFill>
                <a:prstClr val="white"/>
              </a:solidFill>
              <a:latin typeface="ArialMT"/>
            </a:endParaRPr>
          </a:p>
        </p:txBody>
      </p:sp>
      <p:sp>
        <p:nvSpPr>
          <p:cNvPr id="9" name="Date Placeholder 3"/>
          <p:cNvSpPr txBox="1">
            <a:spLocks/>
          </p:cNvSpPr>
          <p:nvPr/>
        </p:nvSpPr>
        <p:spPr>
          <a:xfrm>
            <a:off x="5511055" y="5898357"/>
            <a:ext cx="1169894" cy="102395"/>
          </a:xfrm>
          <a:prstGeom prst="rect">
            <a:avLst/>
          </a:prstGeom>
          <a:solidFill>
            <a:schemeClr val="tx1"/>
          </a:solidFill>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825" dirty="0">
                <a:solidFill>
                  <a:prstClr val="white"/>
                </a:solidFill>
                <a:latin typeface="ArialMT"/>
              </a:rPr>
              <a:t>Public</a:t>
            </a:r>
          </a:p>
        </p:txBody>
      </p:sp>
      <p:sp>
        <p:nvSpPr>
          <p:cNvPr id="4" name="Freeform: Shape 3">
            <a:extLst>
              <a:ext uri="{FF2B5EF4-FFF2-40B4-BE49-F238E27FC236}">
                <a16:creationId xmlns:a16="http://schemas.microsoft.com/office/drawing/2014/main" id="{C68FF02E-12BA-4DA1-B574-F14915D675B5}"/>
              </a:ext>
            </a:extLst>
          </p:cNvPr>
          <p:cNvSpPr/>
          <p:nvPr/>
        </p:nvSpPr>
        <p:spPr>
          <a:xfrm>
            <a:off x="3095626" y="1996049"/>
            <a:ext cx="4907756" cy="2235994"/>
          </a:xfrm>
          <a:custGeom>
            <a:avLst/>
            <a:gdLst>
              <a:gd name="connsiteX0" fmla="*/ 6543675 w 6543675"/>
              <a:gd name="connsiteY0" fmla="*/ 2495550 h 3000375"/>
              <a:gd name="connsiteX1" fmla="*/ 6534150 w 6543675"/>
              <a:gd name="connsiteY1" fmla="*/ 0 h 3000375"/>
              <a:gd name="connsiteX2" fmla="*/ 9525 w 6543675"/>
              <a:gd name="connsiteY2" fmla="*/ 781050 h 3000375"/>
              <a:gd name="connsiteX3" fmla="*/ 0 w 6543675"/>
              <a:gd name="connsiteY3" fmla="*/ 3000375 h 3000375"/>
              <a:gd name="connsiteX4" fmla="*/ 4933950 w 6543675"/>
              <a:gd name="connsiteY4" fmla="*/ 2933700 h 3000375"/>
              <a:gd name="connsiteX5" fmla="*/ 6543675 w 6543675"/>
              <a:gd name="connsiteY5" fmla="*/ 2495550 h 30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3675" h="3000375">
                <a:moveTo>
                  <a:pt x="6543675" y="2495550"/>
                </a:moveTo>
                <a:lnTo>
                  <a:pt x="6534150" y="0"/>
                </a:lnTo>
                <a:lnTo>
                  <a:pt x="9525" y="781050"/>
                </a:lnTo>
                <a:lnTo>
                  <a:pt x="0" y="3000375"/>
                </a:lnTo>
                <a:lnTo>
                  <a:pt x="4933950" y="2933700"/>
                </a:lnTo>
                <a:lnTo>
                  <a:pt x="6543675" y="2495550"/>
                </a:lnTo>
                <a:close/>
              </a:path>
            </a:pathLst>
          </a:custGeom>
          <a:solidFill>
            <a:srgbClr val="8BADDC"/>
          </a:solidFill>
          <a:ln>
            <a:solidFill>
              <a:srgbClr val="8BA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a:endParaRPr>
          </a:p>
        </p:txBody>
      </p:sp>
      <p:sp>
        <p:nvSpPr>
          <p:cNvPr id="5" name="TextBox 4">
            <a:extLst>
              <a:ext uri="{FF2B5EF4-FFF2-40B4-BE49-F238E27FC236}">
                <a16:creationId xmlns:a16="http://schemas.microsoft.com/office/drawing/2014/main" id="{57821BAD-F77C-421E-8668-BC4DE4AFFD38}"/>
              </a:ext>
            </a:extLst>
          </p:cNvPr>
          <p:cNvSpPr txBox="1"/>
          <p:nvPr/>
        </p:nvSpPr>
        <p:spPr>
          <a:xfrm>
            <a:off x="3196294" y="1838959"/>
            <a:ext cx="3375669" cy="1615827"/>
          </a:xfrm>
          <a:prstGeom prst="rect">
            <a:avLst/>
          </a:prstGeom>
          <a:noFill/>
        </p:spPr>
        <p:txBody>
          <a:bodyPr wrap="none" rtlCol="0">
            <a:spAutoFit/>
          </a:bodyPr>
          <a:lstStyle/>
          <a:p>
            <a:pPr algn="ctr"/>
            <a:r>
              <a:rPr lang="en-GB" sz="4950" b="1" dirty="0">
                <a:solidFill>
                  <a:prstClr val="white"/>
                </a:solidFill>
                <a:latin typeface="Calibri"/>
              </a:rPr>
              <a:t>Opteon</a:t>
            </a:r>
            <a:r>
              <a:rPr lang="en-GB" b="1" baseline="100000" dirty="0">
                <a:solidFill>
                  <a:prstClr val="white"/>
                </a:solidFill>
                <a:latin typeface="Calibri"/>
              </a:rPr>
              <a:t>TM</a:t>
            </a:r>
            <a:r>
              <a:rPr lang="en-GB" sz="4950" b="1" dirty="0">
                <a:solidFill>
                  <a:prstClr val="white"/>
                </a:solidFill>
                <a:latin typeface="Calibri"/>
              </a:rPr>
              <a:t> XL</a:t>
            </a:r>
          </a:p>
          <a:p>
            <a:pPr algn="ctr"/>
            <a:r>
              <a:rPr lang="en-GB" sz="4950" b="1" dirty="0">
                <a:solidFill>
                  <a:prstClr val="white"/>
                </a:solidFill>
                <a:latin typeface="Calibri"/>
              </a:rPr>
              <a:t>Refrigerants</a:t>
            </a:r>
          </a:p>
        </p:txBody>
      </p:sp>
      <p:sp>
        <p:nvSpPr>
          <p:cNvPr id="6" name="TextBox 5">
            <a:extLst>
              <a:ext uri="{FF2B5EF4-FFF2-40B4-BE49-F238E27FC236}">
                <a16:creationId xmlns:a16="http://schemas.microsoft.com/office/drawing/2014/main" id="{5A776CD5-63C0-4043-8658-19C95834D7F9}"/>
              </a:ext>
            </a:extLst>
          </p:cNvPr>
          <p:cNvSpPr txBox="1"/>
          <p:nvPr/>
        </p:nvSpPr>
        <p:spPr>
          <a:xfrm>
            <a:off x="3561049" y="3570697"/>
            <a:ext cx="3871894" cy="415498"/>
          </a:xfrm>
          <a:prstGeom prst="rect">
            <a:avLst/>
          </a:prstGeom>
          <a:noFill/>
        </p:spPr>
        <p:txBody>
          <a:bodyPr wrap="none" rtlCol="0">
            <a:spAutoFit/>
          </a:bodyPr>
          <a:lstStyle/>
          <a:p>
            <a:r>
              <a:rPr lang="en-GB" sz="2100" b="1" dirty="0">
                <a:solidFill>
                  <a:prstClr val="white"/>
                </a:solidFill>
                <a:latin typeface="Calibri"/>
              </a:rPr>
              <a:t>“The sensible choice - right now”</a:t>
            </a:r>
            <a:endParaRPr lang="en-US" sz="2100" b="1" dirty="0">
              <a:solidFill>
                <a:prstClr val="white"/>
              </a:solidFill>
              <a:latin typeface="Calibri"/>
            </a:endParaRPr>
          </a:p>
        </p:txBody>
      </p:sp>
      <p:pic>
        <p:nvPicPr>
          <p:cNvPr id="11" name="Picture 10" descr="Chemours_logo_300dpi.png">
            <a:extLst>
              <a:ext uri="{FF2B5EF4-FFF2-40B4-BE49-F238E27FC236}">
                <a16:creationId xmlns:a16="http://schemas.microsoft.com/office/drawing/2014/main" id="{9B9C5286-77FC-40E9-BD89-DA3E15DF2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5476" y="5496834"/>
            <a:ext cx="1079837" cy="359945"/>
          </a:xfrm>
          <a:prstGeom prst="rect">
            <a:avLst/>
          </a:prstGeom>
          <a:effectLst/>
        </p:spPr>
      </p:pic>
      <p:pic>
        <p:nvPicPr>
          <p:cNvPr id="12" name="Picture 11" descr="Opteon.png">
            <a:extLst>
              <a:ext uri="{FF2B5EF4-FFF2-40B4-BE49-F238E27FC236}">
                <a16:creationId xmlns:a16="http://schemas.microsoft.com/office/drawing/2014/main" id="{203B6D52-070A-4426-9236-B3036B15F3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660" b="90213" l="8498" r="92734">
                        <a14:foregroundMark x1="43350" y1="31915" x2="43350" y2="31915"/>
                        <a14:foregroundMark x1="54310" y1="48085" x2="54310" y2="48085"/>
                        <a14:foregroundMark x1="59236" y1="44681" x2="59236" y2="44681"/>
                        <a14:foregroundMark x1="70936" y1="53617" x2="70936" y2="53617"/>
                        <a14:foregroundMark x1="74261" y1="57021" x2="74261" y2="57021"/>
                        <a14:foregroundMark x1="83251" y1="57021" x2="83251" y2="57021"/>
                        <a14:foregroundMark x1="30296" y1="84681" x2="30296" y2="84681"/>
                        <a14:foregroundMark x1="29680" y1="84681" x2="29680" y2="84681"/>
                        <a14:foregroundMark x1="28818" y1="83404" x2="28818" y2="83404"/>
                        <a14:foregroundMark x1="28448" y1="83404" x2="28448" y2="83404"/>
                        <a14:foregroundMark x1="29187" y1="81277" x2="29187" y2="81277"/>
                        <a14:foregroundMark x1="17118" y1="16596" x2="17118" y2="16596"/>
                        <a14:foregroundMark x1="15640" y1="21277" x2="15640" y2="21277"/>
                        <a14:foregroundMark x1="92857" y1="42979" x2="92857" y2="42979"/>
                        <a14:foregroundMark x1="92365" y1="42979" x2="92365" y2="42979"/>
                        <a14:foregroundMark x1="91256" y1="42979" x2="91256" y2="42979"/>
                        <a14:foregroundMark x1="8498" y1="31489" x2="8498" y2="31489"/>
                        <a14:foregroundMark x1="19335" y1="7660" x2="19335" y2="7660"/>
                        <a14:foregroundMark x1="18966" y1="90213" x2="18966" y2="90213"/>
                      </a14:backgroundRemoval>
                    </a14:imgEffect>
                  </a14:imgLayer>
                </a14:imgProps>
              </a:ext>
              <a:ext uri="{28A0092B-C50C-407E-A947-70E740481C1C}">
                <a14:useLocalDpi xmlns:a14="http://schemas.microsoft.com/office/drawing/2010/main"/>
              </a:ext>
            </a:extLst>
          </a:blip>
          <a:srcRect/>
          <a:stretch>
            <a:fillRect/>
          </a:stretch>
        </p:blipFill>
        <p:spPr bwMode="auto">
          <a:xfrm>
            <a:off x="1902114" y="5439106"/>
            <a:ext cx="1540929" cy="444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C419DAC-ED28-477A-9E13-766CF3280CA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041" b="93919" l="7435" r="94424">
                        <a14:foregroundMark x1="8550" y1="30405" x2="8550" y2="30405"/>
                        <a14:foregroundMark x1="7435" y1="62500" x2="7435" y2="62500"/>
                        <a14:foregroundMark x1="10037" y1="68581" x2="10037" y2="68581"/>
                        <a14:foregroundMark x1="15242" y1="75338" x2="15242" y2="75338"/>
                        <a14:foregroundMark x1="15985" y1="75676" x2="50186" y2="93919"/>
                        <a14:foregroundMark x1="50186" y1="93919" x2="56134" y2="91216"/>
                        <a14:foregroundMark x1="43123" y1="8108" x2="51301" y2="7770"/>
                        <a14:foregroundMark x1="50186" y1="3716" x2="50186" y2="3716"/>
                        <a14:foregroundMark x1="69145" y1="48986" x2="93680" y2="51689"/>
                        <a14:foregroundMark x1="75093" y1="26351" x2="75093" y2="26351"/>
                        <a14:foregroundMark x1="81413" y1="26351" x2="81413" y2="26351"/>
                        <a14:foregroundMark x1="88848" y1="27027" x2="88848" y2="27027"/>
                        <a14:foregroundMark x1="94424" y1="88176" x2="94424" y2="88176"/>
                        <a14:foregroundMark x1="92193" y1="85811" x2="92193" y2="85811"/>
                        <a14:foregroundMark x1="88848" y1="88851" x2="88848" y2="88851"/>
                        <a14:foregroundMark x1="88848" y1="85811" x2="88848" y2="85811"/>
                      </a14:backgroundRemoval>
                    </a14:imgEffect>
                  </a14:imgLayer>
                </a14:imgProps>
              </a:ext>
              <a:ext uri="{28A0092B-C50C-407E-A947-70E740481C1C}">
                <a14:useLocalDpi xmlns:a14="http://schemas.microsoft.com/office/drawing/2010/main"/>
              </a:ext>
            </a:extLst>
          </a:blip>
          <a:stretch>
            <a:fillRect/>
          </a:stretch>
        </p:blipFill>
        <p:spPr>
          <a:xfrm>
            <a:off x="1764876" y="1941768"/>
            <a:ext cx="1364456" cy="1501409"/>
          </a:xfrm>
          <a:prstGeom prst="rect">
            <a:avLst/>
          </a:prstGeom>
        </p:spPr>
      </p:pic>
      <p:sp>
        <p:nvSpPr>
          <p:cNvPr id="19" name="TextBox 18">
            <a:extLst>
              <a:ext uri="{FF2B5EF4-FFF2-40B4-BE49-F238E27FC236}">
                <a16:creationId xmlns:a16="http://schemas.microsoft.com/office/drawing/2014/main" id="{D3EB92E6-3E68-44A4-90BF-82224FE76368}"/>
              </a:ext>
            </a:extLst>
          </p:cNvPr>
          <p:cNvSpPr txBox="1"/>
          <p:nvPr/>
        </p:nvSpPr>
        <p:spPr>
          <a:xfrm>
            <a:off x="3864620" y="4469584"/>
            <a:ext cx="3335721" cy="923330"/>
          </a:xfrm>
          <a:prstGeom prst="rect">
            <a:avLst/>
          </a:prstGeom>
          <a:noFill/>
        </p:spPr>
        <p:txBody>
          <a:bodyPr wrap="none" rtlCol="0">
            <a:spAutoFit/>
          </a:bodyPr>
          <a:lstStyle/>
          <a:p>
            <a:r>
              <a:rPr lang="en-GB" sz="1350" dirty="0">
                <a:solidFill>
                  <a:srgbClr val="5B9BD5">
                    <a:lumMod val="50000"/>
                  </a:srgbClr>
                </a:solidFill>
                <a:latin typeface="Calibri"/>
              </a:rPr>
              <a:t>Mark Hughes</a:t>
            </a:r>
          </a:p>
          <a:p>
            <a:r>
              <a:rPr lang="en-GB" sz="1350" dirty="0">
                <a:solidFill>
                  <a:srgbClr val="5B9BD5">
                    <a:lumMod val="50000"/>
                  </a:srgbClr>
                </a:solidFill>
                <a:latin typeface="Calibri"/>
              </a:rPr>
              <a:t>Business Development Manager</a:t>
            </a:r>
          </a:p>
          <a:p>
            <a:r>
              <a:rPr lang="en-GB" sz="1350" dirty="0">
                <a:solidFill>
                  <a:srgbClr val="5B9BD5">
                    <a:lumMod val="50000"/>
                  </a:srgbClr>
                </a:solidFill>
                <a:latin typeface="Calibri"/>
              </a:rPr>
              <a:t>Chemours Thermal and Specialized Solutions</a:t>
            </a:r>
          </a:p>
          <a:p>
            <a:r>
              <a:rPr lang="en-GB" sz="1350" dirty="0">
                <a:solidFill>
                  <a:srgbClr val="5B9BD5">
                    <a:lumMod val="50000"/>
                  </a:srgbClr>
                </a:solidFill>
                <a:latin typeface="Calibri"/>
              </a:rPr>
              <a:t>mark.hughes@chemours.com</a:t>
            </a:r>
            <a:endParaRPr lang="en-US" sz="1350" dirty="0">
              <a:solidFill>
                <a:srgbClr val="5B9BD5">
                  <a:lumMod val="50000"/>
                </a:srgbClr>
              </a:solidFill>
              <a:latin typeface="Calibri"/>
            </a:endParaRPr>
          </a:p>
        </p:txBody>
      </p:sp>
      <p:grpSp>
        <p:nvGrpSpPr>
          <p:cNvPr id="15" name="Group 14">
            <a:extLst>
              <a:ext uri="{FF2B5EF4-FFF2-40B4-BE49-F238E27FC236}">
                <a16:creationId xmlns:a16="http://schemas.microsoft.com/office/drawing/2014/main" id="{3100B827-B4A1-4166-BB15-D8C3892FDCBC}"/>
              </a:ext>
            </a:extLst>
          </p:cNvPr>
          <p:cNvGrpSpPr/>
          <p:nvPr/>
        </p:nvGrpSpPr>
        <p:grpSpPr>
          <a:xfrm>
            <a:off x="2529478" y="4102110"/>
            <a:ext cx="1335140" cy="1335140"/>
            <a:chOff x="5351524" y="2933551"/>
            <a:chExt cx="1599365" cy="1599365"/>
          </a:xfrm>
        </p:grpSpPr>
        <p:pic>
          <p:nvPicPr>
            <p:cNvPr id="16" name="Picture 15">
              <a:extLst>
                <a:ext uri="{FF2B5EF4-FFF2-40B4-BE49-F238E27FC236}">
                  <a16:creationId xmlns:a16="http://schemas.microsoft.com/office/drawing/2014/main" id="{152B195F-89FD-4B5D-9AD6-4DBF64ED2FAE}"/>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210" b="100000" l="9644" r="89727"/>
                      </a14:imgEffect>
                    </a14:imgLayer>
                  </a14:imgProps>
                </a:ext>
                <a:ext uri="{28A0092B-C50C-407E-A947-70E740481C1C}">
                  <a14:useLocalDpi xmlns:a14="http://schemas.microsoft.com/office/drawing/2010/main"/>
                </a:ext>
              </a:extLst>
            </a:blip>
            <a:stretch>
              <a:fillRect/>
            </a:stretch>
          </p:blipFill>
          <p:spPr>
            <a:xfrm>
              <a:off x="5351524" y="2933551"/>
              <a:ext cx="1599365" cy="1599365"/>
            </a:xfrm>
            <a:prstGeom prst="rect">
              <a:avLst/>
            </a:prstGeom>
          </p:spPr>
        </p:pic>
        <p:sp>
          <p:nvSpPr>
            <p:cNvPr id="17" name="TextBox 16">
              <a:extLst>
                <a:ext uri="{FF2B5EF4-FFF2-40B4-BE49-F238E27FC236}">
                  <a16:creationId xmlns:a16="http://schemas.microsoft.com/office/drawing/2014/main" id="{46917917-723C-4779-8819-55DBC9B93769}"/>
                </a:ext>
              </a:extLst>
            </p:cNvPr>
            <p:cNvSpPr txBox="1"/>
            <p:nvPr/>
          </p:nvSpPr>
          <p:spPr>
            <a:xfrm>
              <a:off x="5804627" y="3615670"/>
              <a:ext cx="658928" cy="139162"/>
            </a:xfrm>
            <a:custGeom>
              <a:avLst/>
              <a:gdLst>
                <a:gd name="connsiteX0" fmla="*/ 0 w 787940"/>
                <a:gd name="connsiteY0" fmla="*/ 0 h 369332"/>
                <a:gd name="connsiteX1" fmla="*/ 787940 w 787940"/>
                <a:gd name="connsiteY1" fmla="*/ 0 h 369332"/>
                <a:gd name="connsiteX2" fmla="*/ 787940 w 787940"/>
                <a:gd name="connsiteY2" fmla="*/ 369332 h 369332"/>
                <a:gd name="connsiteX3" fmla="*/ 0 w 787940"/>
                <a:gd name="connsiteY3" fmla="*/ 369332 h 369332"/>
                <a:gd name="connsiteX4" fmla="*/ 0 w 787940"/>
                <a:gd name="connsiteY4" fmla="*/ 0 h 369332"/>
                <a:gd name="connsiteX0" fmla="*/ 0 w 787940"/>
                <a:gd name="connsiteY0" fmla="*/ 0 h 422204"/>
                <a:gd name="connsiteX1" fmla="*/ 787940 w 787940"/>
                <a:gd name="connsiteY1" fmla="*/ 0 h 422204"/>
                <a:gd name="connsiteX2" fmla="*/ 787940 w 787940"/>
                <a:gd name="connsiteY2" fmla="*/ 369332 h 422204"/>
                <a:gd name="connsiteX3" fmla="*/ 355060 w 787940"/>
                <a:gd name="connsiteY3" fmla="*/ 422160 h 422204"/>
                <a:gd name="connsiteX4" fmla="*/ 0 w 787940"/>
                <a:gd name="connsiteY4" fmla="*/ 369332 h 422204"/>
                <a:gd name="connsiteX5" fmla="*/ 0 w 787940"/>
                <a:gd name="connsiteY5" fmla="*/ 0 h 422204"/>
                <a:gd name="connsiteX0" fmla="*/ 0 w 787940"/>
                <a:gd name="connsiteY0" fmla="*/ 0 h 430317"/>
                <a:gd name="connsiteX1" fmla="*/ 787940 w 787940"/>
                <a:gd name="connsiteY1" fmla="*/ 0 h 430317"/>
                <a:gd name="connsiteX2" fmla="*/ 787940 w 787940"/>
                <a:gd name="connsiteY2" fmla="*/ 369332 h 430317"/>
                <a:gd name="connsiteX3" fmla="*/ 355060 w 787940"/>
                <a:gd name="connsiteY3" fmla="*/ 422160 h 430317"/>
                <a:gd name="connsiteX4" fmla="*/ 0 w 787940"/>
                <a:gd name="connsiteY4" fmla="*/ 369332 h 430317"/>
                <a:gd name="connsiteX5" fmla="*/ 0 w 787940"/>
                <a:gd name="connsiteY5" fmla="*/ 0 h 430317"/>
                <a:gd name="connsiteX0" fmla="*/ 0 w 787940"/>
                <a:gd name="connsiteY0" fmla="*/ 0 h 430317"/>
                <a:gd name="connsiteX1" fmla="*/ 374515 w 787940"/>
                <a:gd name="connsiteY1" fmla="*/ 52508 h 430317"/>
                <a:gd name="connsiteX2" fmla="*/ 787940 w 787940"/>
                <a:gd name="connsiteY2" fmla="*/ 0 h 430317"/>
                <a:gd name="connsiteX3" fmla="*/ 787940 w 787940"/>
                <a:gd name="connsiteY3" fmla="*/ 369332 h 430317"/>
                <a:gd name="connsiteX4" fmla="*/ 355060 w 787940"/>
                <a:gd name="connsiteY4" fmla="*/ 422160 h 430317"/>
                <a:gd name="connsiteX5" fmla="*/ 0 w 787940"/>
                <a:gd name="connsiteY5" fmla="*/ 369332 h 430317"/>
                <a:gd name="connsiteX6" fmla="*/ 0 w 787940"/>
                <a:gd name="connsiteY6" fmla="*/ 0 h 43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940" h="430317">
                  <a:moveTo>
                    <a:pt x="0" y="0"/>
                  </a:moveTo>
                  <a:cubicBezTo>
                    <a:pt x="121596" y="1290"/>
                    <a:pt x="252919" y="51218"/>
                    <a:pt x="374515" y="52508"/>
                  </a:cubicBezTo>
                  <a:lnTo>
                    <a:pt x="787940" y="0"/>
                  </a:lnTo>
                  <a:lnTo>
                    <a:pt x="787940" y="369332"/>
                  </a:lnTo>
                  <a:cubicBezTo>
                    <a:pt x="659859" y="367486"/>
                    <a:pt x="483141" y="424006"/>
                    <a:pt x="355060" y="422160"/>
                  </a:cubicBezTo>
                  <a:cubicBezTo>
                    <a:pt x="246435" y="453189"/>
                    <a:pt x="118353" y="386941"/>
                    <a:pt x="0" y="369332"/>
                  </a:cubicBezTo>
                  <a:lnTo>
                    <a:pt x="0" y="0"/>
                  </a:lnTo>
                  <a:close/>
                </a:path>
              </a:pathLst>
            </a:custGeom>
            <a:noFill/>
          </p:spPr>
          <p:txBody>
            <a:bodyPr wrap="square" rtlCol="0">
              <a:prstTxWarp prst="textArchDown">
                <a:avLst>
                  <a:gd name="adj" fmla="val 924249"/>
                </a:avLst>
              </a:prstTxWarp>
              <a:spAutoFit/>
            </a:bodyPr>
            <a:lstStyle/>
            <a:p>
              <a:pPr algn="ctr" defTabSz="685783">
                <a:defRPr/>
              </a:pPr>
              <a:r>
                <a:rPr lang="en-GB" sz="750" b="1" dirty="0">
                  <a:solidFill>
                    <a:prstClr val="white"/>
                  </a:solidFill>
                  <a:effectLst>
                    <a:glow rad="12700">
                      <a:prstClr val="white">
                        <a:lumMod val="50000"/>
                      </a:prstClr>
                    </a:glow>
                  </a:effectLst>
                  <a:latin typeface="Calibri"/>
                </a:rPr>
                <a:t>Opteon™ XL20</a:t>
              </a:r>
            </a:p>
            <a:p>
              <a:pPr algn="ctr" defTabSz="685783">
                <a:defRPr/>
              </a:pPr>
              <a:r>
                <a:rPr lang="en-GB" sz="750" b="1" dirty="0">
                  <a:solidFill>
                    <a:prstClr val="white"/>
                  </a:solidFill>
                  <a:effectLst>
                    <a:glow rad="12700">
                      <a:prstClr val="white">
                        <a:lumMod val="50000"/>
                      </a:prstClr>
                    </a:glow>
                  </a:effectLst>
                  <a:latin typeface="Calibri"/>
                </a:rPr>
                <a:t>R-454C</a:t>
              </a:r>
            </a:p>
          </p:txBody>
        </p:sp>
      </p:grpSp>
      <p:grpSp>
        <p:nvGrpSpPr>
          <p:cNvPr id="21" name="Group 20">
            <a:extLst>
              <a:ext uri="{FF2B5EF4-FFF2-40B4-BE49-F238E27FC236}">
                <a16:creationId xmlns:a16="http://schemas.microsoft.com/office/drawing/2014/main" id="{00F1DADE-4CBB-4889-924A-4B652A7785E3}"/>
              </a:ext>
            </a:extLst>
          </p:cNvPr>
          <p:cNvGrpSpPr/>
          <p:nvPr/>
        </p:nvGrpSpPr>
        <p:grpSpPr>
          <a:xfrm>
            <a:off x="7075066" y="4102110"/>
            <a:ext cx="1335140" cy="1335140"/>
            <a:chOff x="11159476" y="4525741"/>
            <a:chExt cx="1780187" cy="1780187"/>
          </a:xfrm>
        </p:grpSpPr>
        <p:pic>
          <p:nvPicPr>
            <p:cNvPr id="22" name="Picture 21">
              <a:extLst>
                <a:ext uri="{FF2B5EF4-FFF2-40B4-BE49-F238E27FC236}">
                  <a16:creationId xmlns:a16="http://schemas.microsoft.com/office/drawing/2014/main" id="{E3852022-8F79-418B-8A80-29117335CB38}"/>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210" b="100000" l="9644" r="89727"/>
                      </a14:imgEffect>
                    </a14:imgLayer>
                  </a14:imgProps>
                </a:ext>
                <a:ext uri="{28A0092B-C50C-407E-A947-70E740481C1C}">
                  <a14:useLocalDpi xmlns:a14="http://schemas.microsoft.com/office/drawing/2010/main"/>
                </a:ext>
              </a:extLst>
            </a:blip>
            <a:stretch>
              <a:fillRect/>
            </a:stretch>
          </p:blipFill>
          <p:spPr>
            <a:xfrm>
              <a:off x="11159476" y="4525741"/>
              <a:ext cx="1780187" cy="1780187"/>
            </a:xfrm>
            <a:prstGeom prst="rect">
              <a:avLst/>
            </a:prstGeom>
          </p:spPr>
        </p:pic>
        <p:sp>
          <p:nvSpPr>
            <p:cNvPr id="23" name="TextBox 22">
              <a:extLst>
                <a:ext uri="{FF2B5EF4-FFF2-40B4-BE49-F238E27FC236}">
                  <a16:creationId xmlns:a16="http://schemas.microsoft.com/office/drawing/2014/main" id="{69C9CA0F-5270-4C70-AB98-E8840F137175}"/>
                </a:ext>
              </a:extLst>
            </p:cNvPr>
            <p:cNvSpPr txBox="1"/>
            <p:nvPr/>
          </p:nvSpPr>
          <p:spPr>
            <a:xfrm>
              <a:off x="11663806" y="5331312"/>
              <a:ext cx="733425" cy="154895"/>
            </a:xfrm>
            <a:custGeom>
              <a:avLst/>
              <a:gdLst>
                <a:gd name="connsiteX0" fmla="*/ 0 w 787940"/>
                <a:gd name="connsiteY0" fmla="*/ 0 h 369332"/>
                <a:gd name="connsiteX1" fmla="*/ 787940 w 787940"/>
                <a:gd name="connsiteY1" fmla="*/ 0 h 369332"/>
                <a:gd name="connsiteX2" fmla="*/ 787940 w 787940"/>
                <a:gd name="connsiteY2" fmla="*/ 369332 h 369332"/>
                <a:gd name="connsiteX3" fmla="*/ 0 w 787940"/>
                <a:gd name="connsiteY3" fmla="*/ 369332 h 369332"/>
                <a:gd name="connsiteX4" fmla="*/ 0 w 787940"/>
                <a:gd name="connsiteY4" fmla="*/ 0 h 369332"/>
                <a:gd name="connsiteX0" fmla="*/ 0 w 787940"/>
                <a:gd name="connsiteY0" fmla="*/ 0 h 422204"/>
                <a:gd name="connsiteX1" fmla="*/ 787940 w 787940"/>
                <a:gd name="connsiteY1" fmla="*/ 0 h 422204"/>
                <a:gd name="connsiteX2" fmla="*/ 787940 w 787940"/>
                <a:gd name="connsiteY2" fmla="*/ 369332 h 422204"/>
                <a:gd name="connsiteX3" fmla="*/ 355060 w 787940"/>
                <a:gd name="connsiteY3" fmla="*/ 422160 h 422204"/>
                <a:gd name="connsiteX4" fmla="*/ 0 w 787940"/>
                <a:gd name="connsiteY4" fmla="*/ 369332 h 422204"/>
                <a:gd name="connsiteX5" fmla="*/ 0 w 787940"/>
                <a:gd name="connsiteY5" fmla="*/ 0 h 422204"/>
                <a:gd name="connsiteX0" fmla="*/ 0 w 787940"/>
                <a:gd name="connsiteY0" fmla="*/ 0 h 430317"/>
                <a:gd name="connsiteX1" fmla="*/ 787940 w 787940"/>
                <a:gd name="connsiteY1" fmla="*/ 0 h 430317"/>
                <a:gd name="connsiteX2" fmla="*/ 787940 w 787940"/>
                <a:gd name="connsiteY2" fmla="*/ 369332 h 430317"/>
                <a:gd name="connsiteX3" fmla="*/ 355060 w 787940"/>
                <a:gd name="connsiteY3" fmla="*/ 422160 h 430317"/>
                <a:gd name="connsiteX4" fmla="*/ 0 w 787940"/>
                <a:gd name="connsiteY4" fmla="*/ 369332 h 430317"/>
                <a:gd name="connsiteX5" fmla="*/ 0 w 787940"/>
                <a:gd name="connsiteY5" fmla="*/ 0 h 430317"/>
                <a:gd name="connsiteX0" fmla="*/ 0 w 787940"/>
                <a:gd name="connsiteY0" fmla="*/ 0 h 430317"/>
                <a:gd name="connsiteX1" fmla="*/ 374515 w 787940"/>
                <a:gd name="connsiteY1" fmla="*/ 52508 h 430317"/>
                <a:gd name="connsiteX2" fmla="*/ 787940 w 787940"/>
                <a:gd name="connsiteY2" fmla="*/ 0 h 430317"/>
                <a:gd name="connsiteX3" fmla="*/ 787940 w 787940"/>
                <a:gd name="connsiteY3" fmla="*/ 369332 h 430317"/>
                <a:gd name="connsiteX4" fmla="*/ 355060 w 787940"/>
                <a:gd name="connsiteY4" fmla="*/ 422160 h 430317"/>
                <a:gd name="connsiteX5" fmla="*/ 0 w 787940"/>
                <a:gd name="connsiteY5" fmla="*/ 369332 h 430317"/>
                <a:gd name="connsiteX6" fmla="*/ 0 w 787940"/>
                <a:gd name="connsiteY6" fmla="*/ 0 h 43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940" h="430317">
                  <a:moveTo>
                    <a:pt x="0" y="0"/>
                  </a:moveTo>
                  <a:cubicBezTo>
                    <a:pt x="121596" y="1290"/>
                    <a:pt x="252919" y="51218"/>
                    <a:pt x="374515" y="52508"/>
                  </a:cubicBezTo>
                  <a:lnTo>
                    <a:pt x="787940" y="0"/>
                  </a:lnTo>
                  <a:lnTo>
                    <a:pt x="787940" y="369332"/>
                  </a:lnTo>
                  <a:cubicBezTo>
                    <a:pt x="659859" y="367486"/>
                    <a:pt x="483141" y="424006"/>
                    <a:pt x="355060" y="422160"/>
                  </a:cubicBezTo>
                  <a:cubicBezTo>
                    <a:pt x="246435" y="453189"/>
                    <a:pt x="118353" y="386941"/>
                    <a:pt x="0" y="369332"/>
                  </a:cubicBezTo>
                  <a:lnTo>
                    <a:pt x="0" y="0"/>
                  </a:lnTo>
                  <a:close/>
                </a:path>
              </a:pathLst>
            </a:custGeom>
            <a:noFill/>
          </p:spPr>
          <p:txBody>
            <a:bodyPr wrap="square" rtlCol="0">
              <a:prstTxWarp prst="textArchDown">
                <a:avLst>
                  <a:gd name="adj" fmla="val 924249"/>
                </a:avLst>
              </a:prstTxWarp>
              <a:spAutoFit/>
            </a:bodyPr>
            <a:lstStyle/>
            <a:p>
              <a:pPr algn="ctr" defTabSz="685783">
                <a:defRPr/>
              </a:pPr>
              <a:r>
                <a:rPr lang="en-GB" sz="750" b="1" dirty="0">
                  <a:solidFill>
                    <a:prstClr val="white"/>
                  </a:solidFill>
                  <a:effectLst>
                    <a:glow rad="12700">
                      <a:prstClr val="white">
                        <a:lumMod val="50000"/>
                      </a:prstClr>
                    </a:glow>
                  </a:effectLst>
                  <a:latin typeface="Calibri"/>
                </a:rPr>
                <a:t>Opteon™ XL40</a:t>
              </a:r>
            </a:p>
            <a:p>
              <a:pPr algn="ctr" defTabSz="685783">
                <a:defRPr/>
              </a:pPr>
              <a:r>
                <a:rPr lang="en-GB" sz="750" b="1" dirty="0">
                  <a:solidFill>
                    <a:prstClr val="white"/>
                  </a:solidFill>
                  <a:effectLst>
                    <a:glow rad="12700">
                      <a:prstClr val="white">
                        <a:lumMod val="50000"/>
                      </a:prstClr>
                    </a:glow>
                  </a:effectLst>
                  <a:latin typeface="Calibri"/>
                </a:rPr>
                <a:t>R-454A</a:t>
              </a:r>
            </a:p>
          </p:txBody>
        </p:sp>
      </p:grpSp>
    </p:spTree>
    <p:extLst>
      <p:ext uri="{BB962C8B-B14F-4D97-AF65-F5344CB8AC3E}">
        <p14:creationId xmlns:p14="http://schemas.microsoft.com/office/powerpoint/2010/main" val="982898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573481" y="1687190"/>
            <a:ext cx="7045037" cy="17596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sz="4625" b="1" dirty="0">
                <a:solidFill>
                  <a:srgbClr val="5B9BD5">
                    <a:lumMod val="75000"/>
                  </a:srgbClr>
                </a:solidFill>
                <a:latin typeface="ArialMT"/>
              </a:rPr>
              <a:t>Thank you</a:t>
            </a:r>
            <a:br>
              <a:rPr lang="en-IN" sz="4625" dirty="0">
                <a:solidFill>
                  <a:prstClr val="white"/>
                </a:solidFill>
                <a:latin typeface="ArialMT"/>
              </a:rPr>
            </a:br>
            <a:endParaRPr lang="en-IN" sz="4625" dirty="0">
              <a:solidFill>
                <a:prstClr val="white"/>
              </a:solidFill>
              <a:latin typeface="ArialMT"/>
            </a:endParaRPr>
          </a:p>
        </p:txBody>
      </p:sp>
      <p:sp>
        <p:nvSpPr>
          <p:cNvPr id="3" name="Slide Number Placeholder 2"/>
          <p:cNvSpPr>
            <a:spLocks noGrp="1"/>
          </p:cNvSpPr>
          <p:nvPr>
            <p:ph type="sldNum" sz="quarter" idx="4294967295"/>
          </p:nvPr>
        </p:nvSpPr>
        <p:spPr>
          <a:xfrm>
            <a:off x="8610600" y="6329364"/>
            <a:ext cx="2057400" cy="365125"/>
          </a:xfrm>
        </p:spPr>
        <p:txBody>
          <a:bodyPr/>
          <a:lstStyle/>
          <a:p>
            <a:fld id="{3FEBCD14-7CF0-422B-A36C-5F22A91D8BEA}" type="slidenum">
              <a:rPr lang="en-IN" sz="1100">
                <a:solidFill>
                  <a:prstClr val="white"/>
                </a:solidFill>
                <a:latin typeface="ArialMT"/>
              </a:rPr>
              <a:pPr/>
              <a:t>46</a:t>
            </a:fld>
            <a:endParaRPr lang="en-IN" sz="1100" dirty="0">
              <a:solidFill>
                <a:prstClr val="white"/>
              </a:solidFill>
              <a:latin typeface="ArialMT"/>
            </a:endParaRPr>
          </a:p>
        </p:txBody>
      </p:sp>
      <p:pic>
        <p:nvPicPr>
          <p:cNvPr id="6" name="Picture 5" descr="http://aboutinterviews.com/wp-content/uploads/2014/09/interview-questions-to-as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1523" y="2831588"/>
            <a:ext cx="2776531" cy="1822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20361" y="4824564"/>
            <a:ext cx="3099438" cy="369332"/>
          </a:xfrm>
          <a:prstGeom prst="rect">
            <a:avLst/>
          </a:prstGeom>
          <a:noFill/>
        </p:spPr>
        <p:txBody>
          <a:bodyPr wrap="none" rtlCol="0">
            <a:spAutoFit/>
          </a:bodyPr>
          <a:lstStyle/>
          <a:p>
            <a:r>
              <a:rPr lang="en-GB" dirty="0">
                <a:solidFill>
                  <a:srgbClr val="5B9BD5">
                    <a:lumMod val="75000"/>
                  </a:srgbClr>
                </a:solidFill>
                <a:latin typeface="Calibri"/>
              </a:rPr>
              <a:t>Mark.hughes@chemours.com</a:t>
            </a:r>
          </a:p>
        </p:txBody>
      </p:sp>
      <p:sp>
        <p:nvSpPr>
          <p:cNvPr id="7" name="Rectangle 6">
            <a:extLst>
              <a:ext uri="{FF2B5EF4-FFF2-40B4-BE49-F238E27FC236}">
                <a16:creationId xmlns:a16="http://schemas.microsoft.com/office/drawing/2014/main" id="{85061431-775A-4B99-AEF4-B76803AB6667}"/>
              </a:ext>
            </a:extLst>
          </p:cNvPr>
          <p:cNvSpPr/>
          <p:nvPr/>
        </p:nvSpPr>
        <p:spPr>
          <a:xfrm>
            <a:off x="1812655" y="300252"/>
            <a:ext cx="8562105" cy="584776"/>
          </a:xfrm>
          <a:prstGeom prst="rect">
            <a:avLst/>
          </a:prstGeom>
        </p:spPr>
        <p:txBody>
          <a:bodyPr wrap="square">
            <a:spAutoFit/>
          </a:bodyPr>
          <a:lstStyle/>
          <a:p>
            <a:r>
              <a:rPr lang="en-IN" sz="3200" dirty="0">
                <a:solidFill>
                  <a:srgbClr val="FFFFFF"/>
                </a:solidFill>
                <a:latin typeface="ArialMT"/>
                <a:cs typeface="Arial"/>
              </a:rPr>
              <a:t>Q &amp; A</a:t>
            </a:r>
            <a:endParaRPr lang="en-IN" sz="3200" dirty="0">
              <a:solidFill>
                <a:prstClr val="black"/>
              </a:solidFill>
              <a:latin typeface="ArialMT"/>
              <a:cs typeface="Arial"/>
            </a:endParaRPr>
          </a:p>
        </p:txBody>
      </p:sp>
    </p:spTree>
    <p:extLst>
      <p:ext uri="{BB962C8B-B14F-4D97-AF65-F5344CB8AC3E}">
        <p14:creationId xmlns:p14="http://schemas.microsoft.com/office/powerpoint/2010/main" val="277995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4402F9B-9CDA-41FD-BB1B-8586D4E28069}"/>
              </a:ext>
            </a:extLst>
          </p:cNvPr>
          <p:cNvSpPr txBox="1"/>
          <p:nvPr/>
        </p:nvSpPr>
        <p:spPr>
          <a:xfrm>
            <a:off x="1108785" y="1263602"/>
            <a:ext cx="9974425" cy="2585323"/>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lang="en-GB" sz="5400" dirty="0">
                <a:solidFill>
                  <a:srgbClr val="000000"/>
                </a:solidFill>
                <a:latin typeface="Darwin Ess Rd" panose="00000500000000000000" pitchFamily="50" charset="0"/>
              </a:rPr>
              <a:t>ADAPTING REFRIGERATION SYSTEMS FOR CHANGING REFRIGERANTS</a:t>
            </a:r>
            <a:endParaRPr kumimoji="0" lang="en-GB" sz="54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endParaRPr>
          </a:p>
        </p:txBody>
      </p:sp>
      <p:sp>
        <p:nvSpPr>
          <p:cNvPr id="6" name="TextBox 5">
            <a:extLst>
              <a:ext uri="{FF2B5EF4-FFF2-40B4-BE49-F238E27FC236}">
                <a16:creationId xmlns:a16="http://schemas.microsoft.com/office/drawing/2014/main" id="{439BDC67-4A4F-47BA-B2EF-A2956B03C6D8}"/>
              </a:ext>
            </a:extLst>
          </p:cNvPr>
          <p:cNvSpPr txBox="1"/>
          <p:nvPr/>
        </p:nvSpPr>
        <p:spPr>
          <a:xfrm>
            <a:off x="2563088" y="4281530"/>
            <a:ext cx="7065818" cy="830997"/>
          </a:xfrm>
          <a:prstGeom prst="rect">
            <a:avLst/>
          </a:prstGeom>
          <a:noFill/>
        </p:spPr>
        <p:txBody>
          <a:bodyPr wrap="square" rtlCol="0">
            <a:spAutoFit/>
          </a:bodyPr>
          <a:lstStyle/>
          <a:p>
            <a:pPr algn="ctr"/>
            <a:r>
              <a:rPr lang="en-GB" sz="2400" dirty="0">
                <a:solidFill>
                  <a:srgbClr val="000000"/>
                </a:solidFill>
                <a:latin typeface="Darwin Ess Rd" panose="00000500000000000000" pitchFamily="50" charset="0"/>
              </a:rPr>
              <a:t>RICHARD PARR</a:t>
            </a:r>
          </a:p>
          <a:p>
            <a:pPr algn="ctr"/>
            <a:r>
              <a:rPr lang="en-GB" sz="2400" dirty="0">
                <a:solidFill>
                  <a:srgbClr val="000000"/>
                </a:solidFill>
                <a:latin typeface="Darwin Ess Rd" panose="00000500000000000000" pitchFamily="50" charset="0"/>
              </a:rPr>
              <a:t>ENGINEERING DIRECTOR, RYAN JAYBERG LTD</a:t>
            </a:r>
          </a:p>
        </p:txBody>
      </p:sp>
      <p:pic>
        <p:nvPicPr>
          <p:cNvPr id="7" name="Picture 6" descr="A picture containing text&#10;&#10;Description automatically generated">
            <a:extLst>
              <a:ext uri="{FF2B5EF4-FFF2-40B4-BE49-F238E27FC236}">
                <a16:creationId xmlns:a16="http://schemas.microsoft.com/office/drawing/2014/main" id="{8971A1A3-EFD8-4D67-A611-EBE895CCE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374" y="5352634"/>
            <a:ext cx="3359246" cy="1119748"/>
          </a:xfrm>
          <a:prstGeom prst="rect">
            <a:avLst/>
          </a:prstGeom>
          <a:solidFill>
            <a:schemeClr val="bg1"/>
          </a:solidFill>
        </p:spPr>
      </p:pic>
    </p:spTree>
    <p:extLst>
      <p:ext uri="{BB962C8B-B14F-4D97-AF65-F5344CB8AC3E}">
        <p14:creationId xmlns:p14="http://schemas.microsoft.com/office/powerpoint/2010/main" val="1970865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highlight>
                <a:srgbClr val="00FFFF"/>
              </a:highligh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2"/>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id="{70C441A6-F38B-41DA-A27B-AE35C97ED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197" y="1475588"/>
            <a:ext cx="6546040" cy="2182012"/>
          </a:xfrm>
          <a:prstGeom prst="rect">
            <a:avLst/>
          </a:prstGeom>
        </p:spPr>
      </p:pic>
      <p:sp>
        <p:nvSpPr>
          <p:cNvPr id="15" name="TextBox 14">
            <a:extLst>
              <a:ext uri="{FF2B5EF4-FFF2-40B4-BE49-F238E27FC236}">
                <a16:creationId xmlns:a16="http://schemas.microsoft.com/office/drawing/2014/main" id="{6E843A75-1146-40ED-850A-CB7A9FFA4421}"/>
              </a:ext>
            </a:extLst>
          </p:cNvPr>
          <p:cNvSpPr txBox="1"/>
          <p:nvPr/>
        </p:nvSpPr>
        <p:spPr>
          <a:xfrm>
            <a:off x="2130438" y="3832301"/>
            <a:ext cx="7931115"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C2C2C"/>
                </a:solidFill>
                <a:effectLst/>
                <a:uLnTx/>
                <a:uFillTx/>
                <a:latin typeface="Century Gothic" panose="020B0502020202020204" pitchFamily="34" charset="0"/>
                <a:ea typeface="+mn-ea"/>
                <a:cs typeface="+mn-cs"/>
              </a:rPr>
              <a:t>Refrigeration Design, Consultancy, Build &amp; Service Company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2C2C2C"/>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mn-cs"/>
              </a:rPr>
              <a:t>How refrigeration systems will need to evolve to be able to use lower GWP refrigerants and aid businesses reduce carbon emissions? </a:t>
            </a:r>
            <a:endParaRPr kumimoji="0" lang="en-GB" sz="1800" b="1" i="0" u="none" strike="noStrike" kern="1200" cap="none" spc="0" normalizeH="0" baseline="0" noProof="0" dirty="0">
              <a:ln>
                <a:noFill/>
              </a:ln>
              <a:solidFill>
                <a:srgbClr val="2C2C2C"/>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2C2C2C"/>
              </a:solidFill>
              <a:effectLst/>
              <a:uLnTx/>
              <a:uFillTx/>
              <a:latin typeface="Century Gothic" panose="020B0502020202020204" pitchFamily="34" charset="0"/>
              <a:ea typeface="+mn-ea"/>
              <a:cs typeface="+mn-cs"/>
            </a:endParaRPr>
          </a:p>
        </p:txBody>
      </p:sp>
      <p:pic>
        <p:nvPicPr>
          <p:cNvPr id="16" name="Picture 15" descr="Logo, icon&#10;&#10;Description automatically generated">
            <a:extLst>
              <a:ext uri="{FF2B5EF4-FFF2-40B4-BE49-F238E27FC236}">
                <a16:creationId xmlns:a16="http://schemas.microsoft.com/office/drawing/2014/main" id="{68162DBD-2F9A-45F2-A877-1E5B7C799A76}"/>
              </a:ext>
            </a:extLst>
          </p:cNvPr>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4345616" y="463800"/>
            <a:ext cx="3699781" cy="5400564"/>
          </a:xfrm>
          <a:prstGeom prst="rect">
            <a:avLst/>
          </a:prstGeom>
        </p:spPr>
      </p:pic>
      <p:sp>
        <p:nvSpPr>
          <p:cNvPr id="2" name="Slide Number Placeholder 1">
            <a:extLst>
              <a:ext uri="{FF2B5EF4-FFF2-40B4-BE49-F238E27FC236}">
                <a16:creationId xmlns:a16="http://schemas.microsoft.com/office/drawing/2014/main" id="{2CC81D4B-D754-45D4-808F-7A789671750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64011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7" y="1604874"/>
            <a:ext cx="10422385" cy="30777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About 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36 Years Trading- Independent privately owned company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Refrigeration Solutions &amp; Services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Our HQ is in London with regional offices, Gloucester, Swansea, Southampton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Our ethos is to deliver our services with integrity &amp; efficiency forming long term partnerships with our clients.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Passionate in low carbon technologies, their integration within the built environment &amp; our vision is to provide clean, green refrigeration, cooling HVAC &amp; Heat Pump technologies so we reduce our clients carbon footprint.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3" name="Slide Number Placeholder 2">
            <a:extLst>
              <a:ext uri="{FF2B5EF4-FFF2-40B4-BE49-F238E27FC236}">
                <a16:creationId xmlns:a16="http://schemas.microsoft.com/office/drawing/2014/main" id="{44715232-9628-472E-B08F-803E4603A65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5225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D6A4AD09-1E97-430D-B286-83E886B01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474" y="85969"/>
            <a:ext cx="3243533" cy="597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5FDE544B-E033-4BAF-9ED9-FD4C303D5756}"/>
              </a:ext>
            </a:extLst>
          </p:cNvPr>
          <p:cNvSpPr/>
          <p:nvPr/>
        </p:nvSpPr>
        <p:spPr>
          <a:xfrm>
            <a:off x="2945100" y="3676486"/>
            <a:ext cx="1384916" cy="42612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2115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32743" y="1566589"/>
            <a:ext cx="1042238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What do we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highlight>
                <a:srgbClr val="FF0000"/>
              </a:highligh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pic>
        <p:nvPicPr>
          <p:cNvPr id="2056" name="Picture 8" descr="Factory Clipart Transparent Building - Factory Building Factory Cartoon (794x680), Png Download">
            <a:extLst>
              <a:ext uri="{FF2B5EF4-FFF2-40B4-BE49-F238E27FC236}">
                <a16:creationId xmlns:a16="http://schemas.microsoft.com/office/drawing/2014/main" id="{473D63F4-E5BB-4B3E-AED1-9512B8BDE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34" y="2184570"/>
            <a:ext cx="1725801" cy="14487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rehousing - Lowpoly Warehouse Isometric (1360x712), Png Download">
            <a:extLst>
              <a:ext uri="{FF2B5EF4-FFF2-40B4-BE49-F238E27FC236}">
                <a16:creationId xmlns:a16="http://schemas.microsoft.com/office/drawing/2014/main" id="{CB83FBFB-00C1-4147-872B-083C7CD13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3398" y="2306467"/>
            <a:ext cx="2835211" cy="144871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pringfield Grocery Store - Grocery Store Clipart Png (1159x1168), Png Download">
            <a:extLst>
              <a:ext uri="{FF2B5EF4-FFF2-40B4-BE49-F238E27FC236}">
                <a16:creationId xmlns:a16="http://schemas.microsoft.com/office/drawing/2014/main" id="{94299673-E04B-4128-9FC7-3FC54B439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1601" y="1858856"/>
            <a:ext cx="1808978" cy="182290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Large Truck - Lorry Vehicle Png (576x420), Png Download">
            <a:extLst>
              <a:ext uri="{FF2B5EF4-FFF2-40B4-BE49-F238E27FC236}">
                <a16:creationId xmlns:a16="http://schemas.microsoft.com/office/drawing/2014/main" id="{4018E3E0-1A6A-4622-8B3D-FB2BAF542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8785" y="2316056"/>
            <a:ext cx="1740640" cy="1261042"/>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descr="Checkmark with solid fill">
            <a:extLst>
              <a:ext uri="{FF2B5EF4-FFF2-40B4-BE49-F238E27FC236}">
                <a16:creationId xmlns:a16="http://schemas.microsoft.com/office/drawing/2014/main" id="{BA040A3D-E9E8-4A42-ACE2-5370E23289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3484" y="1858856"/>
            <a:ext cx="914400" cy="914400"/>
          </a:xfrm>
          <a:prstGeom prst="rect">
            <a:avLst/>
          </a:prstGeom>
        </p:spPr>
      </p:pic>
      <p:pic>
        <p:nvPicPr>
          <p:cNvPr id="36" name="Graphic 35" descr="Checkmark with solid fill">
            <a:extLst>
              <a:ext uri="{FF2B5EF4-FFF2-40B4-BE49-F238E27FC236}">
                <a16:creationId xmlns:a16="http://schemas.microsoft.com/office/drawing/2014/main" id="{ACC7FF30-D868-4BDD-9F10-5C024BED2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63919" y="1855907"/>
            <a:ext cx="914400" cy="914400"/>
          </a:xfrm>
          <a:prstGeom prst="rect">
            <a:avLst/>
          </a:prstGeom>
        </p:spPr>
      </p:pic>
      <p:pic>
        <p:nvPicPr>
          <p:cNvPr id="37" name="Graphic 36" descr="Checkmark with solid fill">
            <a:extLst>
              <a:ext uri="{FF2B5EF4-FFF2-40B4-BE49-F238E27FC236}">
                <a16:creationId xmlns:a16="http://schemas.microsoft.com/office/drawing/2014/main" id="{8206944A-0118-470D-8B0B-CD5B6E9FF4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52544" y="1903440"/>
            <a:ext cx="914400" cy="914400"/>
          </a:xfrm>
          <a:prstGeom prst="rect">
            <a:avLst/>
          </a:prstGeom>
        </p:spPr>
      </p:pic>
      <p:sp>
        <p:nvSpPr>
          <p:cNvPr id="38" name="TextBox 37">
            <a:extLst>
              <a:ext uri="{FF2B5EF4-FFF2-40B4-BE49-F238E27FC236}">
                <a16:creationId xmlns:a16="http://schemas.microsoft.com/office/drawing/2014/main" id="{B5F5C958-4DDA-4102-AA8B-1C5F0C223DD6}"/>
              </a:ext>
            </a:extLst>
          </p:cNvPr>
          <p:cNvSpPr txBox="1"/>
          <p:nvPr/>
        </p:nvSpPr>
        <p:spPr>
          <a:xfrm>
            <a:off x="998734" y="3914413"/>
            <a:ext cx="1042238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Cradle to Grave Services-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Consult, Design, Build, Maintain, Measure &amp; Improve.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pic>
        <p:nvPicPr>
          <p:cNvPr id="27" name="Picture 26" descr="Text, logo&#10;&#10;Description automatically generated">
            <a:extLst>
              <a:ext uri="{FF2B5EF4-FFF2-40B4-BE49-F238E27FC236}">
                <a16:creationId xmlns:a16="http://schemas.microsoft.com/office/drawing/2014/main" id="{804DC72A-1768-4EA5-B785-821089B0BB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734" y="4733135"/>
            <a:ext cx="2295524" cy="706001"/>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43F1108C-1EEA-4AE2-B071-12A643A1D7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17228" y="4748730"/>
            <a:ext cx="2069633" cy="708269"/>
          </a:xfrm>
          <a:prstGeom prst="rect">
            <a:avLst/>
          </a:prstGeom>
        </p:spPr>
      </p:pic>
      <p:sp>
        <p:nvSpPr>
          <p:cNvPr id="3" name="Slide Number Placeholder 2">
            <a:extLst>
              <a:ext uri="{FF2B5EF4-FFF2-40B4-BE49-F238E27FC236}">
                <a16:creationId xmlns:a16="http://schemas.microsoft.com/office/drawing/2014/main" id="{3DA91565-1FF1-4065-818A-C7BA8914506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15161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722329" y="1278554"/>
            <a:ext cx="1042238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We have come full circle?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6" name="Flowchart: Connector 5">
            <a:extLst>
              <a:ext uri="{FF2B5EF4-FFF2-40B4-BE49-F238E27FC236}">
                <a16:creationId xmlns:a16="http://schemas.microsoft.com/office/drawing/2014/main" id="{52E116CD-F0CF-4122-B3CB-D2CF1F7011CA}"/>
              </a:ext>
            </a:extLst>
          </p:cNvPr>
          <p:cNvSpPr/>
          <p:nvPr/>
        </p:nvSpPr>
        <p:spPr>
          <a:xfrm>
            <a:off x="96905" y="1691500"/>
            <a:ext cx="2993460" cy="2952808"/>
          </a:xfrm>
          <a:prstGeom prst="flowChartConnector">
            <a:avLst/>
          </a:prstGeom>
          <a:no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21CCAEBA-A2AA-487A-91AE-3C683C1B66A5}"/>
              </a:ext>
            </a:extLst>
          </p:cNvPr>
          <p:cNvSpPr txBox="1"/>
          <p:nvPr/>
        </p:nvSpPr>
        <p:spPr>
          <a:xfrm>
            <a:off x="890408" y="1795763"/>
            <a:ext cx="146926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1800’s - 1929</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6" name="TextBox 25">
            <a:extLst>
              <a:ext uri="{FF2B5EF4-FFF2-40B4-BE49-F238E27FC236}">
                <a16:creationId xmlns:a16="http://schemas.microsoft.com/office/drawing/2014/main" id="{1CB6140E-0298-4FA1-BB7F-4507415FBC20}"/>
              </a:ext>
            </a:extLst>
          </p:cNvPr>
          <p:cNvSpPr txBox="1"/>
          <p:nvPr/>
        </p:nvSpPr>
        <p:spPr>
          <a:xfrm>
            <a:off x="3909994" y="1861393"/>
            <a:ext cx="165325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1930’s-1940’s</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7" name="TextBox 26">
            <a:extLst>
              <a:ext uri="{FF2B5EF4-FFF2-40B4-BE49-F238E27FC236}">
                <a16:creationId xmlns:a16="http://schemas.microsoft.com/office/drawing/2014/main" id="{9303D027-2CFB-47D1-9D0A-2420B05B8659}"/>
              </a:ext>
            </a:extLst>
          </p:cNvPr>
          <p:cNvSpPr txBox="1"/>
          <p:nvPr/>
        </p:nvSpPr>
        <p:spPr>
          <a:xfrm>
            <a:off x="7209509" y="1853637"/>
            <a:ext cx="71621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1987</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8" name="TextBox 27">
            <a:extLst>
              <a:ext uri="{FF2B5EF4-FFF2-40B4-BE49-F238E27FC236}">
                <a16:creationId xmlns:a16="http://schemas.microsoft.com/office/drawing/2014/main" id="{BCD81C91-F281-426A-8E98-6E7014ED2A80}"/>
              </a:ext>
            </a:extLst>
          </p:cNvPr>
          <p:cNvSpPr txBox="1"/>
          <p:nvPr/>
        </p:nvSpPr>
        <p:spPr>
          <a:xfrm>
            <a:off x="10336766" y="1804247"/>
            <a:ext cx="71621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2016</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0" name="TextBox 29">
            <a:extLst>
              <a:ext uri="{FF2B5EF4-FFF2-40B4-BE49-F238E27FC236}">
                <a16:creationId xmlns:a16="http://schemas.microsoft.com/office/drawing/2014/main" id="{6D9684D8-D7A1-4D0C-BF68-A2CD0C3ED27F}"/>
              </a:ext>
            </a:extLst>
          </p:cNvPr>
          <p:cNvSpPr txBox="1"/>
          <p:nvPr/>
        </p:nvSpPr>
        <p:spPr>
          <a:xfrm>
            <a:off x="3390065" y="2243132"/>
            <a:ext cx="2780206"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CFCs  &amp; HCFCs (Chlorofluorocarbon’s, Hydrochlorofluorocarbon’s) refrigerants were developed.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What wasn’t known at the time is that CFCs deplete the ozone layer, this was established in 1970’s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2" name="TextBox 31">
            <a:extLst>
              <a:ext uri="{FF2B5EF4-FFF2-40B4-BE49-F238E27FC236}">
                <a16:creationId xmlns:a16="http://schemas.microsoft.com/office/drawing/2014/main" id="{4A445437-C081-4E8A-9988-4C2E885349B2}"/>
              </a:ext>
            </a:extLst>
          </p:cNvPr>
          <p:cNvSpPr txBox="1"/>
          <p:nvPr/>
        </p:nvSpPr>
        <p:spPr>
          <a:xfrm>
            <a:off x="488944" y="2230725"/>
            <a:ext cx="2357992"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Mechanical refrigeration used natural refrigerants. Nearly all the first-generation refrigerants were flammable, toxic or both and some were also highly reactive. </a:t>
            </a:r>
            <a:endPar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4" name="TextBox 33">
            <a:extLst>
              <a:ext uri="{FF2B5EF4-FFF2-40B4-BE49-F238E27FC236}">
                <a16:creationId xmlns:a16="http://schemas.microsoft.com/office/drawing/2014/main" id="{7C0FB8FA-6218-4DF1-8EBC-13BABB207D4F}"/>
              </a:ext>
            </a:extLst>
          </p:cNvPr>
          <p:cNvSpPr txBox="1"/>
          <p:nvPr/>
        </p:nvSpPr>
        <p:spPr>
          <a:xfrm>
            <a:off x="6474132" y="2219078"/>
            <a:ext cx="2342812" cy="16004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Montreal protocol signed.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Phase out and eventual ban of CFCs &amp; HCFCs due to their ODP were replaced with HFCs (Hydrofluorocarbon’s).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6" name="TextBox 35">
            <a:extLst>
              <a:ext uri="{FF2B5EF4-FFF2-40B4-BE49-F238E27FC236}">
                <a16:creationId xmlns:a16="http://schemas.microsoft.com/office/drawing/2014/main" id="{54F6E3E3-7A35-4780-9CF3-51D89A19F978}"/>
              </a:ext>
            </a:extLst>
          </p:cNvPr>
          <p:cNvSpPr txBox="1"/>
          <p:nvPr/>
        </p:nvSpPr>
        <p:spPr>
          <a:xfrm>
            <a:off x="9566909" y="2276570"/>
            <a:ext cx="2263171"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Kigali Agreement signed in 2016 to reduce use of HFCs, especially high GWP refrigerants due to their effect on the climate (global warming impact). </a:t>
            </a:r>
          </a:p>
        </p:txBody>
      </p:sp>
      <p:sp>
        <p:nvSpPr>
          <p:cNvPr id="37" name="Flowchart: Connector 36">
            <a:extLst>
              <a:ext uri="{FF2B5EF4-FFF2-40B4-BE49-F238E27FC236}">
                <a16:creationId xmlns:a16="http://schemas.microsoft.com/office/drawing/2014/main" id="{1DCB6BB5-D26C-4181-AB4A-A2CE5510B05F}"/>
              </a:ext>
            </a:extLst>
          </p:cNvPr>
          <p:cNvSpPr/>
          <p:nvPr/>
        </p:nvSpPr>
        <p:spPr>
          <a:xfrm>
            <a:off x="3102536" y="1699568"/>
            <a:ext cx="2993460" cy="2952808"/>
          </a:xfrm>
          <a:prstGeom prst="flowChartConnector">
            <a:avLst/>
          </a:prstGeom>
          <a:no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8" name="Flowchart: Connector 37">
            <a:extLst>
              <a:ext uri="{FF2B5EF4-FFF2-40B4-BE49-F238E27FC236}">
                <a16:creationId xmlns:a16="http://schemas.microsoft.com/office/drawing/2014/main" id="{9825AF3D-0D7A-41A5-8A7D-D8052A682034}"/>
              </a:ext>
            </a:extLst>
          </p:cNvPr>
          <p:cNvSpPr/>
          <p:nvPr/>
        </p:nvSpPr>
        <p:spPr>
          <a:xfrm>
            <a:off x="6108167" y="1737347"/>
            <a:ext cx="2993460" cy="2952808"/>
          </a:xfrm>
          <a:prstGeom prst="flowChartConnector">
            <a:avLst/>
          </a:prstGeom>
          <a:no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9" name="Flowchart: Connector 38">
            <a:extLst>
              <a:ext uri="{FF2B5EF4-FFF2-40B4-BE49-F238E27FC236}">
                <a16:creationId xmlns:a16="http://schemas.microsoft.com/office/drawing/2014/main" id="{DBFF7ED0-A259-4592-B8D8-A2B853667A7D}"/>
              </a:ext>
            </a:extLst>
          </p:cNvPr>
          <p:cNvSpPr/>
          <p:nvPr/>
        </p:nvSpPr>
        <p:spPr>
          <a:xfrm>
            <a:off x="9112507" y="1661017"/>
            <a:ext cx="2993460" cy="2952808"/>
          </a:xfrm>
          <a:prstGeom prst="flowChartConnector">
            <a:avLst/>
          </a:prstGeom>
          <a:no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TextBox 40">
            <a:extLst>
              <a:ext uri="{FF2B5EF4-FFF2-40B4-BE49-F238E27FC236}">
                <a16:creationId xmlns:a16="http://schemas.microsoft.com/office/drawing/2014/main" id="{858A6616-8198-4512-B15B-4EE9A1422785}"/>
              </a:ext>
            </a:extLst>
          </p:cNvPr>
          <p:cNvSpPr txBox="1"/>
          <p:nvPr/>
        </p:nvSpPr>
        <p:spPr>
          <a:xfrm>
            <a:off x="2874687" y="4814201"/>
            <a:ext cx="6282914" cy="738664"/>
          </a:xfrm>
          <a:prstGeom prst="rect">
            <a:avLst/>
          </a:prstGeom>
          <a:noFill/>
          <a:ln w="101600">
            <a:solidFill>
              <a:srgbClr val="00B05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92D050"/>
                </a:solidFill>
                <a:effectLst/>
                <a:uLnTx/>
                <a:uFillTx/>
                <a:latin typeface="Corbel" panose="020B0503020204020204"/>
                <a:ea typeface="+mn-ea"/>
                <a:cs typeface="+mn-cs"/>
              </a:rPr>
              <a:t>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92D050"/>
                </a:solidFill>
                <a:effectLst/>
                <a:uLnTx/>
                <a:uFillTx/>
                <a:latin typeface="Corbel" panose="020B0503020204020204"/>
                <a:ea typeface="+mn-ea"/>
                <a:cs typeface="+mn-cs"/>
              </a:rPr>
              <a:t>We are back to natural refrigerants? (Co2, Ammonia, Hydrocarbons) and the new generation of developed low GWP refrigerants HFO’s (</a:t>
            </a:r>
            <a:r>
              <a:rPr kumimoji="0" lang="en-GB" sz="1400" b="1" i="0" u="none" strike="noStrike" kern="1200" cap="none" spc="0" normalizeH="0" baseline="0" noProof="0" dirty="0" err="1">
                <a:ln>
                  <a:noFill/>
                </a:ln>
                <a:solidFill>
                  <a:srgbClr val="92D050"/>
                </a:solidFill>
                <a:effectLst/>
                <a:uLnTx/>
                <a:uFillTx/>
                <a:latin typeface="Corbel" panose="020B0503020204020204"/>
                <a:ea typeface="+mn-ea"/>
                <a:cs typeface="+mn-cs"/>
              </a:rPr>
              <a:t>HydroFluoroOlefin</a:t>
            </a:r>
            <a:r>
              <a:rPr kumimoji="0" lang="en-GB" sz="1400" b="1" i="0" u="none" strike="noStrike" kern="1200" cap="none" spc="0" normalizeH="0" baseline="0" noProof="0" dirty="0">
                <a:ln>
                  <a:noFill/>
                </a:ln>
                <a:solidFill>
                  <a:srgbClr val="92D050"/>
                </a:solidFill>
                <a:effectLst/>
                <a:uLnTx/>
                <a:uFillTx/>
                <a:latin typeface="Corbel" panose="020B0503020204020204"/>
                <a:ea typeface="+mn-ea"/>
                <a:cs typeface="+mn-cs"/>
              </a:rPr>
              <a:t>).</a:t>
            </a:r>
          </a:p>
        </p:txBody>
      </p:sp>
      <p:sp>
        <p:nvSpPr>
          <p:cNvPr id="40" name="Arrow: Bent 39">
            <a:extLst>
              <a:ext uri="{FF2B5EF4-FFF2-40B4-BE49-F238E27FC236}">
                <a16:creationId xmlns:a16="http://schemas.microsoft.com/office/drawing/2014/main" id="{C5413FF2-B6D5-4869-9842-CA506D9354C8}"/>
              </a:ext>
            </a:extLst>
          </p:cNvPr>
          <p:cNvSpPr/>
          <p:nvPr/>
        </p:nvSpPr>
        <p:spPr>
          <a:xfrm rot="10800000">
            <a:off x="9545646" y="4343772"/>
            <a:ext cx="1202239" cy="10477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Slide Number Placeholder 2">
            <a:extLst>
              <a:ext uri="{FF2B5EF4-FFF2-40B4-BE49-F238E27FC236}">
                <a16:creationId xmlns:a16="http://schemas.microsoft.com/office/drawing/2014/main" id="{75A534BF-C2AD-49BE-A421-3A619E01D7A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88691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7" y="1270984"/>
            <a:ext cx="10422385" cy="38472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Low GWP Refrigerants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C2C"/>
                </a:solidFill>
                <a:effectLst/>
                <a:uLnTx/>
                <a:uFillTx/>
                <a:latin typeface="Corbel" panose="020B0503020204020204"/>
                <a:ea typeface="+mn-ea"/>
                <a:cs typeface="+mn-cs"/>
              </a:rPr>
              <a:t>What are they?</a:t>
            </a: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There are over 160 single compound and blended refrigerants listed, but this easily gets narrowed down to 20-30 “available” refrigerants.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To protect against changing regulation we typically always advise the </a:t>
            </a:r>
            <a:r>
              <a:rPr kumimoji="0" lang="en-GB" sz="16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lowest GWP refrigerant be prioritised on the basis </a:t>
            </a:r>
            <a:r>
              <a:rPr kumimoji="0" lang="en-GB" sz="1600" b="1"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BOTH safety </a:t>
            </a:r>
            <a:r>
              <a:rPr kumimoji="0" lang="en-GB" sz="16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and </a:t>
            </a:r>
            <a:r>
              <a:rPr kumimoji="0" lang="en-GB" sz="1600" b="1"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efficiency</a:t>
            </a:r>
            <a:r>
              <a:rPr kumimoji="0" lang="en-GB" sz="16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 measures can be satisfied for your specific application.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Refrigeration selection continually debated since commercialisation of refrigerant technology. Impact decisions-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Environmental/ legal obligations,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Safety requirements (Pressure, Toxicity, Flammability),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Efficiency and thermodynamic cycle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Material compatibility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Availability- components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Competency/ expertise- pre &amp; post construction</a:t>
            </a: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Specialists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3" name="Slide Number Placeholder 2">
            <a:extLst>
              <a:ext uri="{FF2B5EF4-FFF2-40B4-BE49-F238E27FC236}">
                <a16:creationId xmlns:a16="http://schemas.microsoft.com/office/drawing/2014/main" id="{86EFBFB7-EFB6-4E79-8DD5-29791C11942C}"/>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47383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CD65606-43FA-47E7-A9E7-3BC429838517}"/>
              </a:ext>
            </a:extLst>
          </p:cNvPr>
          <p:cNvSpPr txBox="1"/>
          <p:nvPr/>
        </p:nvSpPr>
        <p:spPr>
          <a:xfrm>
            <a:off x="560718" y="1309698"/>
            <a:ext cx="11070556" cy="12311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Low GWP Refrigerants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Unfortunately there is no single refrigerant that gets a green light across the board-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graphicFrame>
        <p:nvGraphicFramePr>
          <p:cNvPr id="14" name="Table 13">
            <a:extLst>
              <a:ext uri="{FF2B5EF4-FFF2-40B4-BE49-F238E27FC236}">
                <a16:creationId xmlns:a16="http://schemas.microsoft.com/office/drawing/2014/main" id="{3045818F-BA32-404B-96DF-E3735D39F40F}"/>
              </a:ext>
            </a:extLst>
          </p:cNvPr>
          <p:cNvGraphicFramePr>
            <a:graphicFrameLocks noGrp="1"/>
          </p:cNvGraphicFramePr>
          <p:nvPr/>
        </p:nvGraphicFramePr>
        <p:xfrm>
          <a:off x="665968" y="2310726"/>
          <a:ext cx="10776067" cy="2566851"/>
        </p:xfrm>
        <a:graphic>
          <a:graphicData uri="http://schemas.openxmlformats.org/drawingml/2006/table">
            <a:tbl>
              <a:tblPr/>
              <a:tblGrid>
                <a:gridCol w="1850027">
                  <a:extLst>
                    <a:ext uri="{9D8B030D-6E8A-4147-A177-3AD203B41FA5}">
                      <a16:colId xmlns:a16="http://schemas.microsoft.com/office/drawing/2014/main" val="1893944301"/>
                    </a:ext>
                  </a:extLst>
                </a:gridCol>
                <a:gridCol w="621176">
                  <a:extLst>
                    <a:ext uri="{9D8B030D-6E8A-4147-A177-3AD203B41FA5}">
                      <a16:colId xmlns:a16="http://schemas.microsoft.com/office/drawing/2014/main" val="1439424624"/>
                    </a:ext>
                  </a:extLst>
                </a:gridCol>
                <a:gridCol w="864247">
                  <a:extLst>
                    <a:ext uri="{9D8B030D-6E8A-4147-A177-3AD203B41FA5}">
                      <a16:colId xmlns:a16="http://schemas.microsoft.com/office/drawing/2014/main" val="378276207"/>
                    </a:ext>
                  </a:extLst>
                </a:gridCol>
                <a:gridCol w="999284">
                  <a:extLst>
                    <a:ext uri="{9D8B030D-6E8A-4147-A177-3AD203B41FA5}">
                      <a16:colId xmlns:a16="http://schemas.microsoft.com/office/drawing/2014/main" val="3133631478"/>
                    </a:ext>
                  </a:extLst>
                </a:gridCol>
                <a:gridCol w="918261">
                  <a:extLst>
                    <a:ext uri="{9D8B030D-6E8A-4147-A177-3AD203B41FA5}">
                      <a16:colId xmlns:a16="http://schemas.microsoft.com/office/drawing/2014/main" val="964394959"/>
                    </a:ext>
                  </a:extLst>
                </a:gridCol>
                <a:gridCol w="904758">
                  <a:extLst>
                    <a:ext uri="{9D8B030D-6E8A-4147-A177-3AD203B41FA5}">
                      <a16:colId xmlns:a16="http://schemas.microsoft.com/office/drawing/2014/main" val="783106014"/>
                    </a:ext>
                  </a:extLst>
                </a:gridCol>
                <a:gridCol w="1026293">
                  <a:extLst>
                    <a:ext uri="{9D8B030D-6E8A-4147-A177-3AD203B41FA5}">
                      <a16:colId xmlns:a16="http://schemas.microsoft.com/office/drawing/2014/main" val="2813668259"/>
                    </a:ext>
                  </a:extLst>
                </a:gridCol>
                <a:gridCol w="837238">
                  <a:extLst>
                    <a:ext uri="{9D8B030D-6E8A-4147-A177-3AD203B41FA5}">
                      <a16:colId xmlns:a16="http://schemas.microsoft.com/office/drawing/2014/main" val="2723142023"/>
                    </a:ext>
                  </a:extLst>
                </a:gridCol>
                <a:gridCol w="2754783">
                  <a:extLst>
                    <a:ext uri="{9D8B030D-6E8A-4147-A177-3AD203B41FA5}">
                      <a16:colId xmlns:a16="http://schemas.microsoft.com/office/drawing/2014/main" val="3412572296"/>
                    </a:ext>
                  </a:extLst>
                </a:gridCol>
              </a:tblGrid>
              <a:tr h="698336">
                <a:tc>
                  <a:txBody>
                    <a:bodyPr/>
                    <a:lstStyle/>
                    <a:p>
                      <a:pPr algn="l" fontAlgn="ctr"/>
                      <a:r>
                        <a:rPr lang="en-GB" sz="1100" b="1" i="0" u="none" strike="noStrike">
                          <a:solidFill>
                            <a:srgbClr val="000000"/>
                          </a:solidFill>
                          <a:effectLst/>
                          <a:latin typeface="Calibri" panose="020F0502020204030204" pitchFamily="34" charset="0"/>
                        </a:rPr>
                        <a:t>Refrigerant/ Generic Type</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Class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Flammability</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Inhalation</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Pressure</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Efficiency in High Ambients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Cost of Refrigerant</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System Cost</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GB" sz="1100" b="1" i="0" u="none" strike="noStrike">
                          <a:solidFill>
                            <a:srgbClr val="000000"/>
                          </a:solidFill>
                          <a:effectLst/>
                          <a:latin typeface="Calibri" panose="020F0502020204030204" pitchFamily="34" charset="0"/>
                        </a:rPr>
                        <a:t>Key Hazards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23006976"/>
                  </a:ext>
                </a:extLst>
              </a:tr>
              <a:tr h="462410">
                <a:tc>
                  <a:txBody>
                    <a:bodyPr/>
                    <a:lstStyle/>
                    <a:p>
                      <a:pPr algn="l" fontAlgn="ctr"/>
                      <a:r>
                        <a:rPr lang="en-GB" sz="1100" b="1" i="0" u="none" strike="noStrike">
                          <a:solidFill>
                            <a:srgbClr val="000000"/>
                          </a:solidFill>
                          <a:effectLst/>
                          <a:latin typeface="Calibri" panose="020F0502020204030204" pitchFamily="34" charset="0"/>
                        </a:rPr>
                        <a:t>R744 (C02)</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1" i="0" u="none" strike="noStrike">
                          <a:solidFill>
                            <a:srgbClr val="000000"/>
                          </a:solidFill>
                          <a:effectLst/>
                          <a:latin typeface="Calibri" panose="020F0502020204030204" pitchFamily="34" charset="0"/>
                        </a:rPr>
                        <a:t>A1</a:t>
                      </a:r>
                    </a:p>
                  </a:txBody>
                  <a:tcPr marL="7356" marR="7356" marT="73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0" i="0" u="none" strike="noStrike">
                          <a:solidFill>
                            <a:srgbClr val="000000"/>
                          </a:solidFill>
                          <a:effectLst/>
                          <a:latin typeface="Calibri" panose="020F0502020204030204" pitchFamily="34" charset="0"/>
                        </a:rPr>
                        <a:t>Non Flammable</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a:solidFill>
                            <a:srgbClr val="000000"/>
                          </a:solidFill>
                          <a:effectLst/>
                          <a:latin typeface="Calibri" panose="020F0502020204030204" pitchFamily="34" charset="0"/>
                        </a:rPr>
                        <a:t>Asphyxiant- Low Toxicity</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Calibri" panose="020F0502020204030204" pitchFamily="34" charset="0"/>
                        </a:rPr>
                        <a:t>High</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a:solidFill>
                            <a:srgbClr val="000000"/>
                          </a:solidFill>
                          <a:effectLst/>
                          <a:latin typeface="Calibri" panose="020F0502020204030204" pitchFamily="34" charset="0"/>
                        </a:rPr>
                        <a:t>Low- critical pt 31degC</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a:solidFill>
                            <a:srgbClr val="000000"/>
                          </a:solidFill>
                          <a:effectLst/>
                          <a:latin typeface="Calibri" panose="020F0502020204030204" pitchFamily="34" charset="0"/>
                        </a:rPr>
                        <a:t>Lower</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a:solidFill>
                            <a:srgbClr val="000000"/>
                          </a:solidFill>
                          <a:effectLst/>
                          <a:latin typeface="Calibri" panose="020F0502020204030204" pitchFamily="34" charset="0"/>
                        </a:rPr>
                        <a:t>Higher</a:t>
                      </a:r>
                    </a:p>
                  </a:txBody>
                  <a:tcPr marL="7356" marR="7356" marT="73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a:solidFill>
                            <a:srgbClr val="000000"/>
                          </a:solidFill>
                          <a:effectLst/>
                          <a:latin typeface="Calibri" panose="020F0502020204030204" pitchFamily="34" charset="0"/>
                        </a:rPr>
                        <a:t>Asphyxiant, High operating pressures, dry ice cause freeze burns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88373494"/>
                  </a:ext>
                </a:extLst>
              </a:tr>
              <a:tr h="481285">
                <a:tc>
                  <a:txBody>
                    <a:bodyPr/>
                    <a:lstStyle/>
                    <a:p>
                      <a:pPr algn="l" fontAlgn="ctr"/>
                      <a:r>
                        <a:rPr lang="en-GB" sz="1100" b="1" i="0" u="none" strike="noStrike">
                          <a:solidFill>
                            <a:srgbClr val="000000"/>
                          </a:solidFill>
                          <a:effectLst/>
                          <a:latin typeface="Calibri" panose="020F0502020204030204" pitchFamily="34" charset="0"/>
                        </a:rPr>
                        <a:t>R717 (Ammonia)</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1" i="0" u="none" strike="noStrike">
                          <a:solidFill>
                            <a:srgbClr val="000000"/>
                          </a:solidFill>
                          <a:effectLst/>
                          <a:latin typeface="Calibri" panose="020F0502020204030204" pitchFamily="34" charset="0"/>
                        </a:rPr>
                        <a:t>B2L</a:t>
                      </a:r>
                    </a:p>
                  </a:txBody>
                  <a:tcPr marL="7356" marR="7356" marT="73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0" i="0" u="none" strike="noStrike">
                          <a:solidFill>
                            <a:srgbClr val="000000"/>
                          </a:solidFill>
                          <a:effectLst/>
                          <a:latin typeface="Calibri" panose="020F0502020204030204" pitchFamily="34" charset="0"/>
                        </a:rPr>
                        <a:t>Low Flammability</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Calibri" panose="020F0502020204030204" pitchFamily="34" charset="0"/>
                        </a:rPr>
                        <a:t>Toxic</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dirty="0">
                          <a:solidFill>
                            <a:srgbClr val="000000"/>
                          </a:solidFill>
                          <a:effectLst/>
                          <a:latin typeface="Calibri" panose="020F0502020204030204" pitchFamily="34" charset="0"/>
                        </a:rPr>
                        <a:t>Lower</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dirty="0">
                          <a:solidFill>
                            <a:srgbClr val="000000"/>
                          </a:solidFill>
                          <a:effectLst/>
                          <a:latin typeface="Calibri" panose="020F0502020204030204" pitchFamily="34" charset="0"/>
                        </a:rPr>
                        <a:t>Higher</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dirty="0">
                          <a:solidFill>
                            <a:srgbClr val="000000"/>
                          </a:solidFill>
                          <a:effectLst/>
                          <a:latin typeface="Calibri" panose="020F0502020204030204" pitchFamily="34" charset="0"/>
                        </a:rPr>
                        <a:t>Lower</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a:solidFill>
                            <a:srgbClr val="000000"/>
                          </a:solidFill>
                          <a:effectLst/>
                          <a:latin typeface="Calibri" panose="020F0502020204030204" pitchFamily="34" charset="0"/>
                        </a:rPr>
                        <a:t>Higher</a:t>
                      </a:r>
                    </a:p>
                  </a:txBody>
                  <a:tcPr marL="7356" marR="7356" marT="73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a:solidFill>
                            <a:srgbClr val="000000"/>
                          </a:solidFill>
                          <a:effectLst/>
                          <a:latin typeface="Calibri" panose="020F0502020204030204" pitchFamily="34" charset="0"/>
                        </a:rPr>
                        <a:t>Asphyxiant, Toxic, low flammability, dry ice cause freeze burns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36450628"/>
                  </a:ext>
                </a:extLst>
              </a:tr>
              <a:tr h="462410">
                <a:tc>
                  <a:txBody>
                    <a:bodyPr/>
                    <a:lstStyle/>
                    <a:p>
                      <a:pPr algn="l" fontAlgn="ctr"/>
                      <a:r>
                        <a:rPr lang="en-GB" sz="1100" b="1" i="0" u="none" strike="noStrike">
                          <a:solidFill>
                            <a:srgbClr val="000000"/>
                          </a:solidFill>
                          <a:effectLst/>
                          <a:latin typeface="Calibri" panose="020F0502020204030204" pitchFamily="34" charset="0"/>
                        </a:rPr>
                        <a:t>HFO's (R1234ze)</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1" i="0" u="none" strike="noStrike">
                          <a:solidFill>
                            <a:srgbClr val="000000"/>
                          </a:solidFill>
                          <a:effectLst/>
                          <a:latin typeface="Calibri" panose="020F0502020204030204" pitchFamily="34" charset="0"/>
                        </a:rPr>
                        <a:t>A2L</a:t>
                      </a:r>
                    </a:p>
                  </a:txBody>
                  <a:tcPr marL="7356" marR="7356" marT="73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0" i="0" u="none" strike="noStrike">
                          <a:solidFill>
                            <a:srgbClr val="000000"/>
                          </a:solidFill>
                          <a:effectLst/>
                          <a:latin typeface="Calibri" panose="020F0502020204030204" pitchFamily="34" charset="0"/>
                        </a:rPr>
                        <a:t>Low Flammability</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Calibri" panose="020F0502020204030204" pitchFamily="34" charset="0"/>
                        </a:rPr>
                        <a:t>Asphyxiant</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dirty="0">
                          <a:solidFill>
                            <a:srgbClr val="000000"/>
                          </a:solidFill>
                          <a:effectLst/>
                          <a:latin typeface="Calibri" panose="020F0502020204030204" pitchFamily="34" charset="0"/>
                        </a:rPr>
                        <a:t>Similar to HFC's</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Calibri" panose="020F0502020204030204" pitchFamily="34" charset="0"/>
                        </a:rPr>
                        <a:t>Similar to HFC's</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Calibri" panose="020F0502020204030204" pitchFamily="34" charset="0"/>
                        </a:rPr>
                        <a:t>Higher but HFCs PD impact</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a:solidFill>
                            <a:srgbClr val="000000"/>
                          </a:solidFill>
                          <a:effectLst/>
                          <a:latin typeface="Calibri" panose="020F0502020204030204" pitchFamily="34" charset="0"/>
                        </a:rPr>
                        <a:t>Higher</a:t>
                      </a:r>
                    </a:p>
                  </a:txBody>
                  <a:tcPr marL="7356" marR="7356" marT="73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a:solidFill>
                            <a:srgbClr val="000000"/>
                          </a:solidFill>
                          <a:effectLst/>
                          <a:latin typeface="Calibri" panose="020F0502020204030204" pitchFamily="34" charset="0"/>
                        </a:rPr>
                        <a:t>Asphyxiant,  low flammability, dry ice cause freeze burns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92413246"/>
                  </a:ext>
                </a:extLst>
              </a:tr>
              <a:tr h="462410">
                <a:tc>
                  <a:txBody>
                    <a:bodyPr/>
                    <a:lstStyle/>
                    <a:p>
                      <a:pPr algn="l" fontAlgn="ctr"/>
                      <a:r>
                        <a:rPr lang="en-GB" sz="1100" b="1" i="0" u="none" strike="noStrike">
                          <a:solidFill>
                            <a:srgbClr val="000000"/>
                          </a:solidFill>
                          <a:effectLst/>
                          <a:latin typeface="Calibri" panose="020F0502020204030204" pitchFamily="34" charset="0"/>
                        </a:rPr>
                        <a:t>HC (R600a, R290, R1270)</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1" i="0" u="none" strike="noStrike">
                          <a:solidFill>
                            <a:srgbClr val="000000"/>
                          </a:solidFill>
                          <a:effectLst/>
                          <a:latin typeface="Calibri" panose="020F0502020204030204" pitchFamily="34" charset="0"/>
                        </a:rPr>
                        <a:t>A3</a:t>
                      </a:r>
                    </a:p>
                  </a:txBody>
                  <a:tcPr marL="7356" marR="7356" marT="73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1100" b="0" i="0" u="none" strike="noStrike">
                          <a:solidFill>
                            <a:srgbClr val="000000"/>
                          </a:solidFill>
                          <a:effectLst/>
                          <a:latin typeface="Calibri" panose="020F0502020204030204" pitchFamily="34" charset="0"/>
                        </a:rPr>
                        <a:t>Highly Flammable</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dirty="0">
                          <a:solidFill>
                            <a:srgbClr val="000000"/>
                          </a:solidFill>
                          <a:effectLst/>
                          <a:latin typeface="Calibri" panose="020F0502020204030204" pitchFamily="34" charset="0"/>
                        </a:rPr>
                        <a:t>Asphyxiant</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a:solidFill>
                            <a:srgbClr val="000000"/>
                          </a:solidFill>
                          <a:effectLst/>
                          <a:latin typeface="Calibri" panose="020F0502020204030204" pitchFamily="34" charset="0"/>
                        </a:rPr>
                        <a:t>Similar to HFC's</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Calibri" panose="020F0502020204030204" pitchFamily="34" charset="0"/>
                        </a:rPr>
                        <a:t>Higher</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a:solidFill>
                            <a:srgbClr val="000000"/>
                          </a:solidFill>
                          <a:effectLst/>
                          <a:latin typeface="Calibri" panose="020F0502020204030204" pitchFamily="34" charset="0"/>
                        </a:rPr>
                        <a:t>Lower</a:t>
                      </a:r>
                    </a:p>
                  </a:txBody>
                  <a:tcPr marL="7356" marR="7356" marT="73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100" b="0" i="0" u="none" strike="noStrike">
                          <a:solidFill>
                            <a:srgbClr val="000000"/>
                          </a:solidFill>
                          <a:effectLst/>
                          <a:latin typeface="Calibri" panose="020F0502020204030204" pitchFamily="34" charset="0"/>
                        </a:rPr>
                        <a:t>Higher</a:t>
                      </a:r>
                    </a:p>
                  </a:txBody>
                  <a:tcPr marL="7356" marR="7356" marT="73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6151"/>
                    </a:solidFill>
                  </a:tcPr>
                </a:tc>
                <a:tc>
                  <a:txBody>
                    <a:bodyPr/>
                    <a:lstStyle/>
                    <a:p>
                      <a:pPr algn="ctr" fontAlgn="ctr"/>
                      <a:r>
                        <a:rPr lang="en-GB" sz="1100" b="0" i="0" u="none" strike="noStrike" dirty="0">
                          <a:solidFill>
                            <a:srgbClr val="000000"/>
                          </a:solidFill>
                          <a:effectLst/>
                          <a:latin typeface="Calibri" panose="020F0502020204030204" pitchFamily="34" charset="0"/>
                        </a:rPr>
                        <a:t>Asphyxiant,  high flammability, dry ice cause freeze burns</a:t>
                      </a:r>
                    </a:p>
                  </a:txBody>
                  <a:tcPr marL="7356" marR="7356" marT="73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7960997"/>
                  </a:ext>
                </a:extLst>
              </a:tr>
            </a:tbl>
          </a:graphicData>
        </a:graphic>
      </p:graphicFrame>
      <p:sp>
        <p:nvSpPr>
          <p:cNvPr id="15" name="Slide Number Placeholder 14">
            <a:extLst>
              <a:ext uri="{FF2B5EF4-FFF2-40B4-BE49-F238E27FC236}">
                <a16:creationId xmlns:a16="http://schemas.microsoft.com/office/drawing/2014/main" id="{1C4A771F-05E7-4A7F-8BE5-9CFB2523D2A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07693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7" y="1320811"/>
            <a:ext cx="10422385"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The new generation- low GWP Refrigerants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With lower GWP refrigerants there is a trade-off between a lower GWP and flammability. Most of the “current” refrigerants have no simple low-GWP drop-in solutions-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pic>
        <p:nvPicPr>
          <p:cNvPr id="1026" name="Picture 2">
            <a:extLst>
              <a:ext uri="{FF2B5EF4-FFF2-40B4-BE49-F238E27FC236}">
                <a16:creationId xmlns:a16="http://schemas.microsoft.com/office/drawing/2014/main" id="{91A7FC05-D069-4FA8-AAE6-9B22E7CF0F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6" t="18996" r="3573" b="21447"/>
          <a:stretch/>
        </p:blipFill>
        <p:spPr bwMode="auto">
          <a:xfrm>
            <a:off x="1739679" y="2171549"/>
            <a:ext cx="8608512" cy="36768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ACB3C66-120C-4349-8FB1-42715CE18A0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TextBox 13">
            <a:extLst>
              <a:ext uri="{FF2B5EF4-FFF2-40B4-BE49-F238E27FC236}">
                <a16:creationId xmlns:a16="http://schemas.microsoft.com/office/drawing/2014/main" id="{2B3CF968-6430-49FE-8850-752C47CAB489}"/>
              </a:ext>
            </a:extLst>
          </p:cNvPr>
          <p:cNvSpPr txBox="1"/>
          <p:nvPr/>
        </p:nvSpPr>
        <p:spPr>
          <a:xfrm>
            <a:off x="8423773" y="5415339"/>
            <a:ext cx="40570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rPr>
              <a:t>Source Danfoss</a:t>
            </a:r>
          </a:p>
        </p:txBody>
      </p:sp>
    </p:spTree>
    <p:extLst>
      <p:ext uri="{BB962C8B-B14F-4D97-AF65-F5344CB8AC3E}">
        <p14:creationId xmlns:p14="http://schemas.microsoft.com/office/powerpoint/2010/main" val="354936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CD65606-43FA-47E7-A9E7-3BC429838517}"/>
              </a:ext>
            </a:extLst>
          </p:cNvPr>
          <p:cNvSpPr txBox="1"/>
          <p:nvPr/>
        </p:nvSpPr>
        <p:spPr>
          <a:xfrm>
            <a:off x="749965" y="1213519"/>
            <a:ext cx="10855226"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HFO’s- A2L and HC’s A3 Refrigerants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 use of flammable refrigerants, clients and system designers </a:t>
            </a:r>
            <a:r>
              <a:rPr kumimoji="0" lang="en-GB" sz="16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must ensure safety;-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1) Sources of ignition on or close to leaked refrigerant cannot ignite leaked refrigerant. Simulation tests, ventilation and 	non sparking devices may all be required. Don’t forget where equipment is located in the open air leaked refrigerant can  	stagnate causing damage/ danger to property or people. Gas detection &amp; ventilation will likely be required.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2) Refrigerant that leaks into a room/space must not pose an explosion risk. Charge sizes have to be limited. This includes 	assessment of all spaces including where refrigerant pipework may pass not simply where plant or evaporators maybe 	located.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These refrigerants will/ are being used in small close coupled condensing units &amp; sealed systems such as mono blocks. Outdoor items such as water chiller’s/ heat pumps already adopt these refrigerants using multiple smaller refrigerant circuits to limit charge sizes.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Although BS EN 378 differentiates between types of flammable refrigerants, other regulations &amp; standards apply-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 DSEAR applies to handling flammable refrigerants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-ATEX 95 applies.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These refrigerants can offer energy savings vs older HFC refrigerants- </a:t>
            </a:r>
            <a:r>
              <a:rPr kumimoji="0" lang="en-GB" sz="16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Safe design,  risk assessment and management is an essential requirement. </a:t>
            </a:r>
          </a:p>
        </p:txBody>
      </p:sp>
      <p:sp>
        <p:nvSpPr>
          <p:cNvPr id="2" name="Slide Number Placeholder 1">
            <a:extLst>
              <a:ext uri="{FF2B5EF4-FFF2-40B4-BE49-F238E27FC236}">
                <a16:creationId xmlns:a16="http://schemas.microsoft.com/office/drawing/2014/main" id="{D7CD9E0E-5928-478C-9650-807B99914BF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27677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430622" y="3197450"/>
            <a:ext cx="665236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BS EN 378.  	Table C1 – gives guidance where </a:t>
            </a:r>
            <a:r>
              <a:rPr kumimoji="0" lang="en-GB" sz="14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toxicity</a:t>
            </a: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is dominant hazard (R717, R744)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Table C2- gives guidance where </a:t>
            </a:r>
            <a:r>
              <a:rPr kumimoji="0" lang="en-GB" sz="14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flammability</a:t>
            </a: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is the dominant hazard  (HC 			and A2Ls)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4"/>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pic>
        <p:nvPicPr>
          <p:cNvPr id="5" name="Picture 4">
            <a:extLst>
              <a:ext uri="{FF2B5EF4-FFF2-40B4-BE49-F238E27FC236}">
                <a16:creationId xmlns:a16="http://schemas.microsoft.com/office/drawing/2014/main" id="{2634835F-26B1-4871-8C6A-B31E6910E570}"/>
              </a:ext>
            </a:extLst>
          </p:cNvPr>
          <p:cNvPicPr>
            <a:picLocks noChangeAspect="1"/>
          </p:cNvPicPr>
          <p:nvPr/>
        </p:nvPicPr>
        <p:blipFill rotWithShape="1">
          <a:blip r:embed="rId6"/>
          <a:srcRect l="30291" t="21251" r="31844" b="42524"/>
          <a:stretch/>
        </p:blipFill>
        <p:spPr>
          <a:xfrm>
            <a:off x="6826928" y="2952425"/>
            <a:ext cx="5200473" cy="2798566"/>
          </a:xfrm>
          <a:prstGeom prst="rect">
            <a:avLst/>
          </a:prstGeom>
        </p:spPr>
      </p:pic>
      <p:graphicFrame>
        <p:nvGraphicFramePr>
          <p:cNvPr id="10" name="Object 9">
            <a:extLst>
              <a:ext uri="{FF2B5EF4-FFF2-40B4-BE49-F238E27FC236}">
                <a16:creationId xmlns:a16="http://schemas.microsoft.com/office/drawing/2014/main" id="{0B817541-E715-4F13-A2D8-5004B52BC26A}"/>
              </a:ext>
            </a:extLst>
          </p:cNvPr>
          <p:cNvGraphicFramePr>
            <a:graphicFrameLocks noChangeAspect="1"/>
          </p:cNvGraphicFramePr>
          <p:nvPr/>
        </p:nvGraphicFramePr>
        <p:xfrm>
          <a:off x="2401572" y="4076428"/>
          <a:ext cx="3888088" cy="1734706"/>
        </p:xfrm>
        <a:graphic>
          <a:graphicData uri="http://schemas.openxmlformats.org/presentationml/2006/ole">
            <mc:AlternateContent xmlns:mc="http://schemas.openxmlformats.org/markup-compatibility/2006">
              <mc:Choice xmlns:v="urn:schemas-microsoft-com:vml" Requires="v">
                <p:oleObj spid="_x0000_s13315" name="Worksheet" r:id="rId7" imgW="4526493" imgH="2019221" progId="Excel.Sheet.12">
                  <p:embed/>
                </p:oleObj>
              </mc:Choice>
              <mc:Fallback>
                <p:oleObj name="Worksheet" r:id="rId7" imgW="4526493" imgH="2019221" progId="Excel.Sheet.12">
                  <p:embed/>
                  <p:pic>
                    <p:nvPicPr>
                      <p:cNvPr id="10" name="Object 9">
                        <a:extLst>
                          <a:ext uri="{FF2B5EF4-FFF2-40B4-BE49-F238E27FC236}">
                            <a16:creationId xmlns:a16="http://schemas.microsoft.com/office/drawing/2014/main" id="{0B817541-E715-4F13-A2D8-5004B52BC26A}"/>
                          </a:ext>
                        </a:extLst>
                      </p:cNvPr>
                      <p:cNvPicPr/>
                      <p:nvPr/>
                    </p:nvPicPr>
                    <p:blipFill>
                      <a:blip r:embed="rId8"/>
                      <a:stretch>
                        <a:fillRect/>
                      </a:stretch>
                    </p:blipFill>
                    <p:spPr>
                      <a:xfrm>
                        <a:off x="2401572" y="4076428"/>
                        <a:ext cx="3888088" cy="1734706"/>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58B094DB-70A9-479A-9256-D21A79060E34}"/>
              </a:ext>
            </a:extLst>
          </p:cNvPr>
          <p:cNvSpPr txBox="1"/>
          <p:nvPr/>
        </p:nvSpPr>
        <p:spPr>
          <a:xfrm>
            <a:off x="645112" y="1238912"/>
            <a:ext cx="10238912"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HFO’s- A2L and HC’s A3 Refrigerants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Future systems need to be risk accessed to manage/ eliminate Toxicity &amp; Flammability aspects that come with low GWP refrigerants.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Existing facilities using older higher GWP HFCs  need to consider new/ additional requirements.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Restrictions on use and maximum charge sizes must be understood. This is impacted by;-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Location of equipment, is it an occupied space or external?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Above or below ground?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Who has access to the area, public- unrestricted or authorised access?</a:t>
            </a:r>
          </a:p>
        </p:txBody>
      </p:sp>
      <p:sp>
        <p:nvSpPr>
          <p:cNvPr id="16" name="Slide Number Placeholder 15">
            <a:extLst>
              <a:ext uri="{FF2B5EF4-FFF2-40B4-BE49-F238E27FC236}">
                <a16:creationId xmlns:a16="http://schemas.microsoft.com/office/drawing/2014/main" id="{209DE087-5C7B-48FE-8B50-B9381E41336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18561365-07E3-46F7-9C35-AE726331DD24}"/>
              </a:ext>
            </a:extLst>
          </p:cNvPr>
          <p:cNvSpPr txBox="1"/>
          <p:nvPr/>
        </p:nvSpPr>
        <p:spPr>
          <a:xfrm>
            <a:off x="6826928" y="5452448"/>
            <a:ext cx="40570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rPr>
              <a:t>Source </a:t>
            </a:r>
            <a:r>
              <a:rPr kumimoji="0" lang="en-GB" sz="1000" b="0" i="1" u="none" strike="noStrike" kern="1200" cap="none" spc="0" normalizeH="0" baseline="0" noProof="0" dirty="0" err="1">
                <a:ln>
                  <a:noFill/>
                </a:ln>
                <a:solidFill>
                  <a:srgbClr val="2C2C2C"/>
                </a:solidFill>
                <a:effectLst/>
                <a:uLnTx/>
                <a:uFillTx/>
                <a:latin typeface="Corbel" panose="020B0503020204020204"/>
                <a:ea typeface="+mn-ea"/>
                <a:cs typeface="+mn-cs"/>
              </a:rPr>
              <a:t>Refcom</a:t>
            </a:r>
            <a:endPar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34193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CD65606-43FA-47E7-A9E7-3BC429838517}"/>
              </a:ext>
            </a:extLst>
          </p:cNvPr>
          <p:cNvSpPr txBox="1"/>
          <p:nvPr/>
        </p:nvSpPr>
        <p:spPr>
          <a:xfrm>
            <a:off x="884807" y="1309698"/>
            <a:ext cx="11070556" cy="40626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Ammonia (R-717) Refrigeration Systems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Used in large scale industrial operations and is very efficient for both refrigeration &amp; heating applications. This is an established efficient natural refrigerant that will play significant part in the future of large industrial systems.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Ammonia R-717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PROS OF AMMONIA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Natural and environmentally friendly- GWP 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Energy efficient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Good heat transfer rates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Lots of development into low charge systems to improve safety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Low material/ refrigerant price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CONS OF AMMONIA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 leak could injure or kill someone in rare cases- (Toxic &amp; Flammable in certain quantities). Odour is sign of leakage.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Usually used in warehouses and spaces with less personnel- reduce exposure (not used in public areas)</a:t>
            </a:r>
          </a:p>
        </p:txBody>
      </p:sp>
      <p:sp>
        <p:nvSpPr>
          <p:cNvPr id="2" name="Slide Number Placeholder 1">
            <a:extLst>
              <a:ext uri="{FF2B5EF4-FFF2-40B4-BE49-F238E27FC236}">
                <a16:creationId xmlns:a16="http://schemas.microsoft.com/office/drawing/2014/main" id="{5B2CE1DC-B0ED-4AA8-A4AB-C2D67495218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57682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1187446"/>
            <a:ext cx="11070556"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CO2 was used in refrigerant systems in 1800’s. Industry moved away from CO2 towards synthetic refrigerants. Since phase down in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FGases</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CO2 has been adopted widely especially in the commercial sector &amp; in cooler climates.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PROS OF CO2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Non-corrosive; non flammable; low toxicity (A1 refrigerant)*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Natural and environmentally friendly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Efficient at low temperatures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Required equipment takes up less physical space. Volumetric cooling capacity is between 5 and 8 times that of HFCs, reducing the required compressor displacement and pipe size.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Good heat recovery opportunities for hot water users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Lots of development/ technology-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Transcritical</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Booster Systems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CONS OF CO2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Critical point- Larger energy user in high ambient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High discharge temperatures so two stage compression for low temperature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Requires specially designed components &amp; compressors due to high pressure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Leak detection systems required as In high concentrations Co2 can cause asphyxiation. Leak detection/ alarm systems are recommended to monitor PPM levels in enclosed spaces</a:t>
            </a:r>
          </a:p>
        </p:txBody>
      </p:sp>
      <p:sp>
        <p:nvSpPr>
          <p:cNvPr id="2" name="Slide Number Placeholder 1">
            <a:extLst>
              <a:ext uri="{FF2B5EF4-FFF2-40B4-BE49-F238E27FC236}">
                <a16:creationId xmlns:a16="http://schemas.microsoft.com/office/drawing/2014/main" id="{FF1B547F-2E40-4576-8CC7-1F29BCB98C0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56287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7" y="1320811"/>
            <a:ext cx="10422385"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There is no single perfect refrigerant that is all things to all users. The </a:t>
            </a:r>
            <a:r>
              <a:rPr kumimoji="0" lang="en-GB" sz="1800" b="1" i="0" u="none" strike="noStrike" kern="1200" cap="none" spc="0" normalizeH="0" baseline="0" noProof="0" dirty="0" err="1">
                <a:ln>
                  <a:noFill/>
                </a:ln>
                <a:solidFill>
                  <a:srgbClr val="92D050"/>
                </a:solidFill>
                <a:effectLst/>
                <a:uLnTx/>
                <a:uFillTx/>
                <a:latin typeface="Corbel" panose="020B0503020204020204"/>
                <a:ea typeface="+mn-ea"/>
                <a:cs typeface="+mn-cs"/>
              </a:rPr>
              <a:t>Coldchain</a:t>
            </a: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 will be made up of multiple</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pic>
        <p:nvPicPr>
          <p:cNvPr id="4" name="Picture 3">
            <a:extLst>
              <a:ext uri="{FF2B5EF4-FFF2-40B4-BE49-F238E27FC236}">
                <a16:creationId xmlns:a16="http://schemas.microsoft.com/office/drawing/2014/main" id="{0D43601B-D1B0-4813-9EBB-CD27F8D94792}"/>
              </a:ext>
            </a:extLst>
          </p:cNvPr>
          <p:cNvPicPr>
            <a:picLocks noChangeAspect="1"/>
          </p:cNvPicPr>
          <p:nvPr/>
        </p:nvPicPr>
        <p:blipFill>
          <a:blip r:embed="rId5"/>
          <a:stretch>
            <a:fillRect/>
          </a:stretch>
        </p:blipFill>
        <p:spPr>
          <a:xfrm>
            <a:off x="884807" y="1926766"/>
            <a:ext cx="10507980" cy="3449008"/>
          </a:xfrm>
          <a:prstGeom prst="rect">
            <a:avLst/>
          </a:prstGeom>
        </p:spPr>
      </p:pic>
      <p:sp>
        <p:nvSpPr>
          <p:cNvPr id="3" name="Slide Number Placeholder 2">
            <a:extLst>
              <a:ext uri="{FF2B5EF4-FFF2-40B4-BE49-F238E27FC236}">
                <a16:creationId xmlns:a16="http://schemas.microsoft.com/office/drawing/2014/main" id="{BC19D9BB-93C6-470E-8EF7-28032ACD406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1053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4402F9B-9CDA-41FD-BB1B-8586D4E28069}"/>
              </a:ext>
            </a:extLst>
          </p:cNvPr>
          <p:cNvSpPr txBox="1"/>
          <p:nvPr/>
        </p:nvSpPr>
        <p:spPr>
          <a:xfrm>
            <a:off x="1108783" y="1490008"/>
            <a:ext cx="9974425" cy="1754326"/>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GB" sz="54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THE FUTURE OF REFRIGERANTS: POLICY UPDATE</a:t>
            </a:r>
            <a:endParaRPr kumimoji="0" lang="en-GB" sz="48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endParaRPr>
          </a:p>
        </p:txBody>
      </p:sp>
      <p:sp>
        <p:nvSpPr>
          <p:cNvPr id="2" name="TextBox 1">
            <a:extLst>
              <a:ext uri="{FF2B5EF4-FFF2-40B4-BE49-F238E27FC236}">
                <a16:creationId xmlns:a16="http://schemas.microsoft.com/office/drawing/2014/main" id="{931E5ACC-B0FA-413D-884D-1BB4152F3574}"/>
              </a:ext>
            </a:extLst>
          </p:cNvPr>
          <p:cNvSpPr txBox="1"/>
          <p:nvPr/>
        </p:nvSpPr>
        <p:spPr>
          <a:xfrm>
            <a:off x="2167721" y="4138968"/>
            <a:ext cx="7856551" cy="830997"/>
          </a:xfrm>
          <a:prstGeom prst="rect">
            <a:avLst/>
          </a:prstGeom>
          <a:noFill/>
        </p:spPr>
        <p:txBody>
          <a:bodyPr wrap="square" rtlCol="0">
            <a:spAutoFit/>
          </a:bodyPr>
          <a:lstStyle/>
          <a:p>
            <a:pPr algn="ctr"/>
            <a:r>
              <a:rPr lang="en-GB" sz="2400" dirty="0">
                <a:solidFill>
                  <a:srgbClr val="000000"/>
                </a:solidFill>
                <a:latin typeface="Darwin Ess Rd" panose="00000500000000000000" pitchFamily="50" charset="0"/>
              </a:rPr>
              <a:t>GRAEME FOX</a:t>
            </a:r>
          </a:p>
          <a:p>
            <a:pPr algn="ctr"/>
            <a:r>
              <a:rPr lang="en-GB" sz="2400" dirty="0">
                <a:solidFill>
                  <a:srgbClr val="000000"/>
                </a:solidFill>
                <a:latin typeface="Darwin Ess Rd" panose="00000500000000000000" pitchFamily="50" charset="0"/>
              </a:rPr>
              <a:t>HEAD OF TECHNICAL, BESA AND REFCOM</a:t>
            </a:r>
          </a:p>
        </p:txBody>
      </p:sp>
      <p:pic>
        <p:nvPicPr>
          <p:cNvPr id="7" name="Content Placeholder 3">
            <a:extLst>
              <a:ext uri="{FF2B5EF4-FFF2-40B4-BE49-F238E27FC236}">
                <a16:creationId xmlns:a16="http://schemas.microsoft.com/office/drawing/2014/main" id="{EC29C4A7-FB70-4DEC-9C26-0B5AF12DA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90" y="5196004"/>
            <a:ext cx="2511617" cy="1114426"/>
          </a:xfrm>
          <a:prstGeom prst="rect">
            <a:avLst/>
          </a:prstGeom>
          <a:solidFill>
            <a:schemeClr val="bg1"/>
          </a:solidFill>
        </p:spPr>
      </p:pic>
      <p:pic>
        <p:nvPicPr>
          <p:cNvPr id="8" name="Picture 7">
            <a:extLst>
              <a:ext uri="{FF2B5EF4-FFF2-40B4-BE49-F238E27FC236}">
                <a16:creationId xmlns:a16="http://schemas.microsoft.com/office/drawing/2014/main" id="{281B4057-2589-4B10-A021-F13061703BF8}"/>
              </a:ext>
            </a:extLst>
          </p:cNvPr>
          <p:cNvPicPr>
            <a:picLocks noChangeAspect="1"/>
          </p:cNvPicPr>
          <p:nvPr/>
        </p:nvPicPr>
        <p:blipFill>
          <a:blip r:embed="rId3"/>
          <a:stretch>
            <a:fillRect/>
          </a:stretch>
        </p:blipFill>
        <p:spPr>
          <a:xfrm>
            <a:off x="3854362" y="5196005"/>
            <a:ext cx="1924050" cy="1114425"/>
          </a:xfrm>
          <a:prstGeom prst="rect">
            <a:avLst/>
          </a:prstGeom>
        </p:spPr>
      </p:pic>
    </p:spTree>
    <p:extLst>
      <p:ext uri="{BB962C8B-B14F-4D97-AF65-F5344CB8AC3E}">
        <p14:creationId xmlns:p14="http://schemas.microsoft.com/office/powerpoint/2010/main" val="2288189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2292811"/>
            <a:ext cx="623989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rPr>
              <a:t>Source Real Alternatives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3576CA7-0675-4542-98DE-BBBE1C6F3EB1}"/>
              </a:ext>
            </a:extLst>
          </p:cNvPr>
          <p:cNvPicPr>
            <a:picLocks noChangeAspect="1"/>
          </p:cNvPicPr>
          <p:nvPr/>
        </p:nvPicPr>
        <p:blipFill rotWithShape="1">
          <a:blip r:embed="rId5"/>
          <a:srcRect l="24250" t="51505" r="39601" b="17603"/>
          <a:stretch/>
        </p:blipFill>
        <p:spPr>
          <a:xfrm>
            <a:off x="6530854" y="2269997"/>
            <a:ext cx="4821752" cy="2317854"/>
          </a:xfrm>
          <a:prstGeom prst="rect">
            <a:avLst/>
          </a:prstGeom>
        </p:spPr>
      </p:pic>
      <p:pic>
        <p:nvPicPr>
          <p:cNvPr id="16" name="Picture 15">
            <a:extLst>
              <a:ext uri="{FF2B5EF4-FFF2-40B4-BE49-F238E27FC236}">
                <a16:creationId xmlns:a16="http://schemas.microsoft.com/office/drawing/2014/main" id="{00DFCA6E-3607-485D-8081-061AFF9E9564}"/>
              </a:ext>
            </a:extLst>
          </p:cNvPr>
          <p:cNvPicPr>
            <a:picLocks noChangeAspect="1"/>
          </p:cNvPicPr>
          <p:nvPr/>
        </p:nvPicPr>
        <p:blipFill rotWithShape="1">
          <a:blip r:embed="rId6"/>
          <a:srcRect l="32960" t="41830" r="3967" b="12070"/>
          <a:stretch/>
        </p:blipFill>
        <p:spPr>
          <a:xfrm>
            <a:off x="503668" y="2496578"/>
            <a:ext cx="5876867" cy="2416159"/>
          </a:xfrm>
          <a:prstGeom prst="rect">
            <a:avLst/>
          </a:prstGeom>
        </p:spPr>
      </p:pic>
      <p:pic>
        <p:nvPicPr>
          <p:cNvPr id="17" name="Picture 16">
            <a:extLst>
              <a:ext uri="{FF2B5EF4-FFF2-40B4-BE49-F238E27FC236}">
                <a16:creationId xmlns:a16="http://schemas.microsoft.com/office/drawing/2014/main" id="{F2643FB8-ADE5-48DF-B5D7-E5326243A407}"/>
              </a:ext>
            </a:extLst>
          </p:cNvPr>
          <p:cNvPicPr>
            <a:picLocks noChangeAspect="1"/>
          </p:cNvPicPr>
          <p:nvPr/>
        </p:nvPicPr>
        <p:blipFill rotWithShape="1">
          <a:blip r:embed="rId7"/>
          <a:srcRect l="30847" t="68189" r="14942" b="8179"/>
          <a:stretch/>
        </p:blipFill>
        <p:spPr>
          <a:xfrm>
            <a:off x="343340" y="4954454"/>
            <a:ext cx="4002276" cy="981425"/>
          </a:xfrm>
          <a:prstGeom prst="rect">
            <a:avLst/>
          </a:prstGeom>
        </p:spPr>
      </p:pic>
      <p:sp>
        <p:nvSpPr>
          <p:cNvPr id="18" name="TextBox 17">
            <a:extLst>
              <a:ext uri="{FF2B5EF4-FFF2-40B4-BE49-F238E27FC236}">
                <a16:creationId xmlns:a16="http://schemas.microsoft.com/office/drawing/2014/main" id="{C3E3AA60-31D5-40F7-A9FD-3A6850C2B54D}"/>
              </a:ext>
            </a:extLst>
          </p:cNvPr>
          <p:cNvSpPr txBox="1"/>
          <p:nvPr/>
        </p:nvSpPr>
        <p:spPr>
          <a:xfrm>
            <a:off x="6380535" y="4525398"/>
            <a:ext cx="6239893"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Co2 </a:t>
            </a:r>
            <a:r>
              <a:rPr kumimoji="0" lang="en-GB" sz="14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Transcritical</a:t>
            </a: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Run Hours- Above 25degC – 1-2% of total annual hours</a:t>
            </a:r>
          </a:p>
        </p:txBody>
      </p:sp>
      <p:sp>
        <p:nvSpPr>
          <p:cNvPr id="20" name="TextBox 19">
            <a:extLst>
              <a:ext uri="{FF2B5EF4-FFF2-40B4-BE49-F238E27FC236}">
                <a16:creationId xmlns:a16="http://schemas.microsoft.com/office/drawing/2014/main" id="{029D8ECD-265D-491A-A578-71635A091730}"/>
              </a:ext>
            </a:extLst>
          </p:cNvPr>
          <p:cNvSpPr txBox="1"/>
          <p:nvPr/>
        </p:nvSpPr>
        <p:spPr>
          <a:xfrm>
            <a:off x="929038" y="1240481"/>
            <a:ext cx="9910357"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Equipment is designed to achieve a nominal design point, which is the peak cooling load during the hottest expected ambient conditions. This design point can be considered as the “worst case” load condition. In reality, most systems spend very few hours per year close to this design point.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2" name="Slide Number Placeholder 1">
            <a:extLst>
              <a:ext uri="{FF2B5EF4-FFF2-40B4-BE49-F238E27FC236}">
                <a16:creationId xmlns:a16="http://schemas.microsoft.com/office/drawing/2014/main" id="{68689066-68F5-48BF-9D92-5F0FD8BC2FD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A78A4B8D-7CC4-4687-944A-4E70888308A5}"/>
              </a:ext>
            </a:extLst>
          </p:cNvPr>
          <p:cNvSpPr txBox="1"/>
          <p:nvPr/>
        </p:nvSpPr>
        <p:spPr>
          <a:xfrm>
            <a:off x="6380535" y="4918031"/>
            <a:ext cx="5408577" cy="738664"/>
          </a:xfrm>
          <a:prstGeom prst="rect">
            <a:avLst/>
          </a:prstGeom>
          <a:noFill/>
          <a:ln w="12700">
            <a:solidFill>
              <a:schemeClr val="bg2">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To reduce your carbon emissions look at the operation over the calendar year. Compare seasonal performance not just peak design performance.</a:t>
            </a:r>
          </a:p>
        </p:txBody>
      </p:sp>
    </p:spTree>
    <p:extLst>
      <p:ext uri="{BB962C8B-B14F-4D97-AF65-F5344CB8AC3E}">
        <p14:creationId xmlns:p14="http://schemas.microsoft.com/office/powerpoint/2010/main" val="41453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4"/>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1208544"/>
            <a:ext cx="10315466"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Chilled Store Facility &amp; Dispatch- Case Study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 recent client was going to procure R449a systems, we were the only contractor to offer/ return a Co2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Transcritical</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solution/ system.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They asked why? On their website they had recently made a commitment to reduce carbon emissions. As part of the tender process pro’s, con’s and comparisons were requested.  </a:t>
            </a:r>
          </a:p>
        </p:txBody>
      </p:sp>
      <p:pic>
        <p:nvPicPr>
          <p:cNvPr id="3" name="Picture 2">
            <a:extLst>
              <a:ext uri="{FF2B5EF4-FFF2-40B4-BE49-F238E27FC236}">
                <a16:creationId xmlns:a16="http://schemas.microsoft.com/office/drawing/2014/main" id="{B6C57E7F-1D4A-41C3-844A-8B8284FC061E}"/>
              </a:ext>
            </a:extLst>
          </p:cNvPr>
          <p:cNvPicPr>
            <a:picLocks noChangeAspect="1"/>
          </p:cNvPicPr>
          <p:nvPr/>
        </p:nvPicPr>
        <p:blipFill rotWithShape="1">
          <a:blip r:embed="rId6"/>
          <a:srcRect l="30313" t="42000" r="25625" b="31444"/>
          <a:stretch/>
        </p:blipFill>
        <p:spPr>
          <a:xfrm>
            <a:off x="942569" y="3041063"/>
            <a:ext cx="6170579" cy="2091870"/>
          </a:xfrm>
          <a:prstGeom prst="rect">
            <a:avLst/>
          </a:prstGeom>
        </p:spPr>
      </p:pic>
      <p:sp>
        <p:nvSpPr>
          <p:cNvPr id="15" name="TextBox 14">
            <a:extLst>
              <a:ext uri="{FF2B5EF4-FFF2-40B4-BE49-F238E27FC236}">
                <a16:creationId xmlns:a16="http://schemas.microsoft.com/office/drawing/2014/main" id="{CC7D11B3-4348-4270-A248-36EFD4441992}"/>
              </a:ext>
            </a:extLst>
          </p:cNvPr>
          <p:cNvSpPr txBox="1"/>
          <p:nvPr/>
        </p:nvSpPr>
        <p:spPr>
          <a:xfrm>
            <a:off x="758341" y="5156801"/>
            <a:ext cx="1107055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As a minimum run costs comparable over the calendar year, even though Co2 uses more energy in peak summer ambient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Direct emissions significant saving due to reduced GWP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Life-cycle reductions over life of the chill store facility</a:t>
            </a:r>
          </a:p>
        </p:txBody>
      </p:sp>
      <p:sp>
        <p:nvSpPr>
          <p:cNvPr id="2" name="Slide Number Placeholder 1">
            <a:extLst>
              <a:ext uri="{FF2B5EF4-FFF2-40B4-BE49-F238E27FC236}">
                <a16:creationId xmlns:a16="http://schemas.microsoft.com/office/drawing/2014/main" id="{8D74548A-072A-4510-897A-072909C53D22}"/>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5" name="Object 4">
            <a:extLst>
              <a:ext uri="{FF2B5EF4-FFF2-40B4-BE49-F238E27FC236}">
                <a16:creationId xmlns:a16="http://schemas.microsoft.com/office/drawing/2014/main" id="{D984515C-833B-4B04-9914-05ECB9657908}"/>
              </a:ext>
            </a:extLst>
          </p:cNvPr>
          <p:cNvGraphicFramePr>
            <a:graphicFrameLocks noChangeAspect="1"/>
          </p:cNvGraphicFramePr>
          <p:nvPr/>
        </p:nvGraphicFramePr>
        <p:xfrm>
          <a:off x="7208892" y="3057377"/>
          <a:ext cx="3991381" cy="1866146"/>
        </p:xfrm>
        <a:graphic>
          <a:graphicData uri="http://schemas.openxmlformats.org/presentationml/2006/ole">
            <mc:AlternateContent xmlns:mc="http://schemas.openxmlformats.org/markup-compatibility/2006">
              <mc:Choice xmlns:v="urn:schemas-microsoft-com:vml" Requires="v">
                <p:oleObj spid="_x0000_s14339" name="Worksheet" r:id="rId7" imgW="3619323" imgH="1691734" progId="Excel.Sheet.12">
                  <p:embed/>
                </p:oleObj>
              </mc:Choice>
              <mc:Fallback>
                <p:oleObj name="Worksheet" r:id="rId7" imgW="3619323" imgH="1691734" progId="Excel.Sheet.12">
                  <p:embed/>
                  <p:pic>
                    <p:nvPicPr>
                      <p:cNvPr id="5" name="Object 4">
                        <a:extLst>
                          <a:ext uri="{FF2B5EF4-FFF2-40B4-BE49-F238E27FC236}">
                            <a16:creationId xmlns:a16="http://schemas.microsoft.com/office/drawing/2014/main" id="{D984515C-833B-4B04-9914-05ECB9657908}"/>
                          </a:ext>
                        </a:extLst>
                      </p:cNvPr>
                      <p:cNvPicPr/>
                      <p:nvPr/>
                    </p:nvPicPr>
                    <p:blipFill>
                      <a:blip r:embed="rId8"/>
                      <a:stretch>
                        <a:fillRect/>
                      </a:stretch>
                    </p:blipFill>
                    <p:spPr>
                      <a:xfrm>
                        <a:off x="7208892" y="3057377"/>
                        <a:ext cx="3991381" cy="1866146"/>
                      </a:xfrm>
                      <a:prstGeom prst="rect">
                        <a:avLst/>
                      </a:prstGeom>
                    </p:spPr>
                  </p:pic>
                </p:oleObj>
              </mc:Fallback>
            </mc:AlternateContent>
          </a:graphicData>
        </a:graphic>
      </p:graphicFrame>
    </p:spTree>
    <p:extLst>
      <p:ext uri="{BB962C8B-B14F-4D97-AF65-F5344CB8AC3E}">
        <p14:creationId xmlns:p14="http://schemas.microsoft.com/office/powerpoint/2010/main" val="2565968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1244944"/>
            <a:ext cx="5211193" cy="46782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Optimising</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Efficiency and reducing carbon emissions in Co2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Transcritical</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Indirect: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Adiabatic systems/ Spay system- reduce air on temperatures to gas cooler equipment.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pic>
        <p:nvPicPr>
          <p:cNvPr id="14" name="Immagine 8">
            <a:extLst>
              <a:ext uri="{FF2B5EF4-FFF2-40B4-BE49-F238E27FC236}">
                <a16:creationId xmlns:a16="http://schemas.microsoft.com/office/drawing/2014/main" id="{89BC63D9-1393-4F1F-B78D-8ADFF6B60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85716" y="241714"/>
            <a:ext cx="4919475" cy="2845834"/>
          </a:xfrm>
          <a:prstGeom prst="rect">
            <a:avLst/>
          </a:prstGeom>
        </p:spPr>
      </p:pic>
      <p:pic>
        <p:nvPicPr>
          <p:cNvPr id="15" name="Picture 2" descr="image008">
            <a:extLst>
              <a:ext uri="{FF2B5EF4-FFF2-40B4-BE49-F238E27FC236}">
                <a16:creationId xmlns:a16="http://schemas.microsoft.com/office/drawing/2014/main" id="{E9CCF9B6-E35B-4026-AFE7-E754A7B29727}"/>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31888" y="3476324"/>
            <a:ext cx="2876007" cy="1588994"/>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B32DEA2E-3741-4A1E-A8EC-9A79300CC1A2}"/>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6" name="Picture 2" descr="image007">
            <a:extLst>
              <a:ext uri="{FF2B5EF4-FFF2-40B4-BE49-F238E27FC236}">
                <a16:creationId xmlns:a16="http://schemas.microsoft.com/office/drawing/2014/main" id="{64A178A6-453A-481C-BF1B-77B67CA4C438}"/>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20000"/>
                    </a14:imgEffect>
                  </a14:imgLayer>
                </a14:imgProps>
              </a:ext>
            </a:extLst>
          </a:blip>
          <a:srcRect/>
          <a:stretch>
            <a:fillRect/>
          </a:stretch>
        </p:blipFill>
        <p:spPr bwMode="auto">
          <a:xfrm>
            <a:off x="998734" y="3418144"/>
            <a:ext cx="2221779" cy="1588994"/>
          </a:xfrm>
          <a:prstGeom prst="rect">
            <a:avLst/>
          </a:prstGeom>
          <a:noFill/>
          <a:ln w="9525">
            <a:noFill/>
            <a:miter lim="800000"/>
            <a:headEnd/>
            <a:tailEnd/>
          </a:ln>
        </p:spPr>
      </p:pic>
      <p:pic>
        <p:nvPicPr>
          <p:cNvPr id="18" name="Immagine 4" descr="image014">
            <a:extLst>
              <a:ext uri="{FF2B5EF4-FFF2-40B4-BE49-F238E27FC236}">
                <a16:creationId xmlns:a16="http://schemas.microsoft.com/office/drawing/2014/main" id="{E16ACD4D-B45D-415F-B97E-3F515CC3542F}"/>
              </a:ext>
            </a:extLst>
          </p:cNvPr>
          <p:cNvPicPr>
            <a:picLocks noChangeAspect="1" noChangeArrowheads="1"/>
          </p:cNvPicPr>
          <p:nvPr/>
        </p:nvPicPr>
        <p:blipFill>
          <a:blip r:embed="rId9" cstate="print"/>
          <a:srcRect/>
          <a:stretch>
            <a:fillRect/>
          </a:stretch>
        </p:blipFill>
        <p:spPr bwMode="auto">
          <a:xfrm>
            <a:off x="7152534" y="3429000"/>
            <a:ext cx="1745462" cy="1718189"/>
          </a:xfrm>
          <a:prstGeom prst="rect">
            <a:avLst/>
          </a:prstGeom>
          <a:noFill/>
          <a:ln w="9525">
            <a:noFill/>
            <a:miter lim="800000"/>
            <a:headEnd/>
            <a:tailEnd/>
          </a:ln>
        </p:spPr>
      </p:pic>
      <p:sp>
        <p:nvSpPr>
          <p:cNvPr id="19" name="TextBox 18">
            <a:extLst>
              <a:ext uri="{FF2B5EF4-FFF2-40B4-BE49-F238E27FC236}">
                <a16:creationId xmlns:a16="http://schemas.microsoft.com/office/drawing/2014/main" id="{02DF2855-D43E-485C-A627-699207811601}"/>
              </a:ext>
            </a:extLst>
          </p:cNvPr>
          <p:cNvSpPr txBox="1"/>
          <p:nvPr/>
        </p:nvSpPr>
        <p:spPr>
          <a:xfrm>
            <a:off x="1057672" y="5403168"/>
            <a:ext cx="9922767" cy="252376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Full analysis required as there are some draw backs including water treatment, fin treatment and additional maintenance costs</a:t>
            </a: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pic>
        <p:nvPicPr>
          <p:cNvPr id="20" name="Picture 2">
            <a:extLst>
              <a:ext uri="{FF2B5EF4-FFF2-40B4-BE49-F238E27FC236}">
                <a16:creationId xmlns:a16="http://schemas.microsoft.com/office/drawing/2014/main" id="{CD669453-6E1B-4BDC-9536-F22EFE33EFD2}"/>
              </a:ext>
            </a:extLst>
          </p:cNvPr>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9333944" y="3153357"/>
            <a:ext cx="1745461" cy="2138627"/>
          </a:xfrm>
          <a:prstGeom prst="rect">
            <a:avLst/>
          </a:prstGeom>
          <a:noFill/>
          <a:ln w="9525">
            <a:noFill/>
            <a:miter lim="800000"/>
            <a:headEnd/>
            <a:tailEnd/>
          </a:ln>
        </p:spPr>
      </p:pic>
    </p:spTree>
    <p:extLst>
      <p:ext uri="{BB962C8B-B14F-4D97-AF65-F5344CB8AC3E}">
        <p14:creationId xmlns:p14="http://schemas.microsoft.com/office/powerpoint/2010/main" val="2612150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1244944"/>
            <a:ext cx="5211193" cy="42780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Case Study-</a:t>
            </a: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Optimising</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Efficiency and reducing carbon emissions in Co2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Transcritical</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Direct: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Parallel compression- Use a compressor to “re-cycle” the higher un-useful flash gas at a higher efficiency than the operation of the main compressors. 10% Saving Opportunities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Multi Ejector Technology- Vapour &amp; Liquid Ejectors within Co2 systems when combined with parallel compression are now reaching the market offering 10-20% Saving Opportunities </a:t>
            </a:r>
          </a:p>
        </p:txBody>
      </p:sp>
      <p:pic>
        <p:nvPicPr>
          <p:cNvPr id="3" name="Picture 2">
            <a:extLst>
              <a:ext uri="{FF2B5EF4-FFF2-40B4-BE49-F238E27FC236}">
                <a16:creationId xmlns:a16="http://schemas.microsoft.com/office/drawing/2014/main" id="{4114BBDE-81AA-4C2E-AA7A-0C0312D26DD1}"/>
              </a:ext>
            </a:extLst>
          </p:cNvPr>
          <p:cNvPicPr>
            <a:picLocks noChangeAspect="1"/>
          </p:cNvPicPr>
          <p:nvPr/>
        </p:nvPicPr>
        <p:blipFill rotWithShape="1">
          <a:blip r:embed="rId5"/>
          <a:srcRect l="5547" t="34027" r="67265" b="31528"/>
          <a:stretch/>
        </p:blipFill>
        <p:spPr>
          <a:xfrm>
            <a:off x="6770440" y="3790765"/>
            <a:ext cx="2821704" cy="2010870"/>
          </a:xfrm>
          <a:prstGeom prst="rect">
            <a:avLst/>
          </a:prstGeom>
        </p:spPr>
      </p:pic>
      <p:sp>
        <p:nvSpPr>
          <p:cNvPr id="4" name="Slide Number Placeholder 3">
            <a:extLst>
              <a:ext uri="{FF2B5EF4-FFF2-40B4-BE49-F238E27FC236}">
                <a16:creationId xmlns:a16="http://schemas.microsoft.com/office/drawing/2014/main" id="{B32DEA2E-3741-4A1E-A8EC-9A79300CC1A2}"/>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6" name="Picture 2" descr="C:\Users\mirkob\Desktop\Presentazioni prodotto\Booster with parallel_no AC.png">
            <a:extLst>
              <a:ext uri="{FF2B5EF4-FFF2-40B4-BE49-F238E27FC236}">
                <a16:creationId xmlns:a16="http://schemas.microsoft.com/office/drawing/2014/main" id="{8E3931EF-D66C-4929-A308-C4BDF606AAF2}"/>
              </a:ext>
            </a:extLst>
          </p:cNvPr>
          <p:cNvPicPr>
            <a:picLocks noChangeAspect="1" noChangeArrowheads="1"/>
          </p:cNvPicPr>
          <p:nvPr/>
        </p:nvPicPr>
        <p:blipFill rotWithShape="1">
          <a:blip r:embed="rId6" cstate="print">
            <a:clrChange>
              <a:clrFrom>
                <a:srgbClr val="FFFFFF"/>
              </a:clrFrom>
              <a:clrTo>
                <a:srgbClr val="FFFFFF">
                  <a:alpha val="0"/>
                </a:srgbClr>
              </a:clrTo>
            </a:clrChange>
          </a:blip>
          <a:srcRect t="-3135" b="46579"/>
          <a:stretch/>
        </p:blipFill>
        <p:spPr bwMode="auto">
          <a:xfrm>
            <a:off x="6016097" y="1347764"/>
            <a:ext cx="5892942" cy="2211631"/>
          </a:xfrm>
          <a:prstGeom prst="rect">
            <a:avLst/>
          </a:prstGeom>
          <a:noFill/>
        </p:spPr>
      </p:pic>
      <p:sp>
        <p:nvSpPr>
          <p:cNvPr id="17" name="TextBox 16">
            <a:extLst>
              <a:ext uri="{FF2B5EF4-FFF2-40B4-BE49-F238E27FC236}">
                <a16:creationId xmlns:a16="http://schemas.microsoft.com/office/drawing/2014/main" id="{FBEF0254-45B3-4A11-89D3-22D4530F0768}"/>
              </a:ext>
            </a:extLst>
          </p:cNvPr>
          <p:cNvSpPr txBox="1"/>
          <p:nvPr/>
        </p:nvSpPr>
        <p:spPr>
          <a:xfrm>
            <a:off x="9592144" y="3617886"/>
            <a:ext cx="171504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rPr>
              <a:t>Source SCM </a:t>
            </a:r>
            <a:r>
              <a:rPr kumimoji="0" lang="en-GB" sz="1000" b="0" i="1" u="none" strike="noStrike" kern="1200" cap="none" spc="0" normalizeH="0" baseline="0" noProof="0" dirty="0" err="1">
                <a:ln>
                  <a:noFill/>
                </a:ln>
                <a:solidFill>
                  <a:srgbClr val="2C2C2C"/>
                </a:solidFill>
                <a:effectLst/>
                <a:uLnTx/>
                <a:uFillTx/>
                <a:latin typeface="Corbel" panose="020B0503020204020204"/>
                <a:ea typeface="+mn-ea"/>
                <a:cs typeface="+mn-cs"/>
              </a:rPr>
              <a:t>Frigo</a:t>
            </a:r>
            <a:r>
              <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rPr>
              <a:t>/ Danfoss</a:t>
            </a:r>
          </a:p>
        </p:txBody>
      </p:sp>
    </p:spTree>
    <p:extLst>
      <p:ext uri="{BB962C8B-B14F-4D97-AF65-F5344CB8AC3E}">
        <p14:creationId xmlns:p14="http://schemas.microsoft.com/office/powerpoint/2010/main" val="4246182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797034" y="1240568"/>
            <a:ext cx="5720179" cy="498598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Case Study-</a:t>
            </a: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Integrated</a:t>
            </a:r>
            <a:r>
              <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
            </a: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Systems- Heat Recovery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Why are we throwing heat away if it can be used elsewhere in the facility and or used by others. To be truly carbon neutral and reduce emissions heat needs to be recovered?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Integration of heating &amp; cooling system key priority.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Don’t just look at refrigeration/ cooling demands what are your heating demands?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99BDD">
                    <a:lumMod val="50000"/>
                  </a:srgbClr>
                </a:solidFill>
                <a:effectLst/>
                <a:uLnTx/>
                <a:uFillTx/>
                <a:latin typeface="Corbel" panose="020B0503020204020204"/>
                <a:ea typeface="+mn-ea"/>
                <a:cs typeface="+mn-cs"/>
              </a:rPr>
              <a:t>Energy balance and thermal model</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consider-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Hot Water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Space heating requirements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Underfloor heating requirements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Thermal/ Energy Storage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Load shifting from peak tariff times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
            </a:r>
          </a:p>
        </p:txBody>
      </p:sp>
      <p:pic>
        <p:nvPicPr>
          <p:cNvPr id="15" name="Picture 1" descr="C:\Users\mirkob\Desktop\HR_schematic.png">
            <a:extLst>
              <a:ext uri="{FF2B5EF4-FFF2-40B4-BE49-F238E27FC236}">
                <a16:creationId xmlns:a16="http://schemas.microsoft.com/office/drawing/2014/main" id="{391E4ABE-76CC-45D8-95DD-0D50DADF2B40}"/>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42251" y="311449"/>
            <a:ext cx="5949746" cy="3327339"/>
          </a:xfrm>
          <a:prstGeom prst="rect">
            <a:avLst/>
          </a:prstGeom>
          <a:noFill/>
        </p:spPr>
      </p:pic>
      <p:sp>
        <p:nvSpPr>
          <p:cNvPr id="19" name="Rechteck 4">
            <a:extLst>
              <a:ext uri="{FF2B5EF4-FFF2-40B4-BE49-F238E27FC236}">
                <a16:creationId xmlns:a16="http://schemas.microsoft.com/office/drawing/2014/main" id="{404BDC33-1F9F-405D-B3F7-D6ADEF6B9F3B}"/>
              </a:ext>
            </a:extLst>
          </p:cNvPr>
          <p:cNvSpPr>
            <a:spLocks noChangeArrowheads="1"/>
          </p:cNvSpPr>
          <p:nvPr/>
        </p:nvSpPr>
        <p:spPr bwMode="auto">
          <a:xfrm>
            <a:off x="6517213" y="3563499"/>
            <a:ext cx="5593676" cy="2466708"/>
          </a:xfrm>
          <a:prstGeom prst="rect">
            <a:avLst/>
          </a:prstGeom>
          <a:noFill/>
          <a:ln w="9525">
            <a:noFill/>
            <a:miter lim="800000"/>
            <a:headEnd/>
            <a:tailEnd/>
          </a:ln>
        </p:spPr>
        <p:txBody>
          <a:bodyPr wrap="square" lIns="78364" tIns="39183" rIns="78364" bIns="39183">
            <a:spAutoFit/>
          </a:bodyPr>
          <a:lstStyle/>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Heat</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Reclaim</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realized</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in 4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stages</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457200" rtl="0" eaLnBrk="1" fontAlgn="auto" latinLnBrk="0" hangingPunct="1">
              <a:lnSpc>
                <a:spcPct val="120000"/>
              </a:lnSpc>
              <a:spcBef>
                <a:spcPct val="0"/>
              </a:spcBef>
              <a:spcAft>
                <a:spcPts val="0"/>
              </a:spcAft>
              <a:buClrTx/>
              <a:buSzTx/>
              <a:buFontTx/>
              <a:buNone/>
              <a:tabLst/>
              <a:defRPr/>
            </a:pPr>
            <a:endPar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1"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Stage 1: </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Activate HR. Valve 1 open. (V3hr) </a:t>
            </a:r>
          </a:p>
          <a:p>
            <a:pPr marL="0" marR="0" lvl="0" indent="0" algn="l" defTabSz="457200" rtl="0" eaLnBrk="1" fontAlgn="auto" latinLnBrk="0" hangingPunct="1">
              <a:lnSpc>
                <a:spcPct val="120000"/>
              </a:lnSpc>
              <a:spcBef>
                <a:spcPct val="0"/>
              </a:spcBef>
              <a:spcAft>
                <a:spcPts val="0"/>
              </a:spcAft>
              <a:buClrTx/>
              <a:buSzTx/>
              <a:buFontTx/>
              <a:buNone/>
              <a:tabLst/>
              <a:defRPr/>
            </a:pPr>
            <a:endPar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1"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Stage 2: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Raise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system</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pressure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With the increasing of the heating demand. The head pressure is increased consequently.</a:t>
            </a:r>
          </a:p>
          <a:p>
            <a:pPr marL="0" marR="0" lvl="0" indent="0" algn="l" defTabSz="457200" rtl="0" eaLnBrk="1" fontAlgn="auto" latinLnBrk="0" hangingPunct="1">
              <a:lnSpc>
                <a:spcPct val="120000"/>
              </a:lnSpc>
              <a:spcBef>
                <a:spcPct val="0"/>
              </a:spcBef>
              <a:spcAft>
                <a:spcPts val="0"/>
              </a:spcAft>
              <a:buClrTx/>
              <a:buSzTx/>
              <a:buFontTx/>
              <a:buNone/>
              <a:tabLst/>
              <a:defRPr/>
            </a:pPr>
            <a:endPar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1"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Stage 3: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Stop</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gas cooler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fans</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To</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allow</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increasing</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of</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heating</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load</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gas cooler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fans</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are</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stopped</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457200" rtl="0" eaLnBrk="1" fontAlgn="auto" latinLnBrk="0" hangingPunct="1">
              <a:lnSpc>
                <a:spcPct val="120000"/>
              </a:lnSpc>
              <a:spcBef>
                <a:spcPct val="0"/>
              </a:spcBef>
              <a:spcAft>
                <a:spcPts val="0"/>
              </a:spcAft>
              <a:buClrTx/>
              <a:buSzTx/>
              <a:buFontTx/>
              <a:buNone/>
              <a:tabLst/>
              <a:defRPr/>
            </a:pPr>
            <a:endPar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1"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Stage 4: </a:t>
            </a:r>
            <a:r>
              <a:rPr kumimoji="0" lang="de-DE" sz="1000" b="0" i="0" u="none" strike="noStrike" kern="0" cap="none" spc="0" normalizeH="0" baseline="0" noProof="0" dirty="0" err="1">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By</a:t>
            </a: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-pass gas cooler.</a:t>
            </a:r>
          </a:p>
          <a:p>
            <a:pPr marL="0" marR="0" lvl="0" indent="0" algn="l" defTabSz="457200" rtl="0" eaLnBrk="1" fontAlgn="auto" latinLnBrk="0" hangingPunct="1">
              <a:lnSpc>
                <a:spcPct val="120000"/>
              </a:lnSpc>
              <a:spcBef>
                <a:spcPct val="0"/>
              </a:spcBef>
              <a:spcAft>
                <a:spcPts val="0"/>
              </a:spcAft>
              <a:buClrTx/>
              <a:buSzTx/>
              <a:buFontTx/>
              <a:buNone/>
              <a:tabLst/>
              <a:defRPr/>
            </a:pPr>
            <a:r>
              <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rPr>
              <a:t>In this way the HR exchanger becomes a total heat recovery and heating load is maximum </a:t>
            </a:r>
          </a:p>
          <a:p>
            <a:pPr marL="0" marR="0" lvl="0" indent="0" algn="l" defTabSz="457200" rtl="0" eaLnBrk="1" fontAlgn="auto" latinLnBrk="0" hangingPunct="1">
              <a:lnSpc>
                <a:spcPct val="120000"/>
              </a:lnSpc>
              <a:spcBef>
                <a:spcPct val="0"/>
              </a:spcBef>
              <a:spcAft>
                <a:spcPts val="0"/>
              </a:spcAft>
              <a:buClrTx/>
              <a:buSzTx/>
              <a:buFontTx/>
              <a:buNone/>
              <a:tabLst/>
              <a:defRPr/>
            </a:pPr>
            <a:endParaRPr kumimoji="0" lang="de-DE" sz="1000" b="0" i="0" u="none" strike="noStrike" kern="0" cap="none" spc="0" normalizeH="0" baseline="0" noProof="0" dirty="0">
              <a:ln>
                <a:noFill/>
              </a:ln>
              <a:solidFill>
                <a:sysClr val="windowText" lastClr="000000">
                  <a:lumMod val="65000"/>
                  <a:lumOff val="35000"/>
                </a:sys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81680688-E7B5-4007-A402-BB010E7CD38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29962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797034" y="1240568"/>
            <a:ext cx="4946541"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CO2 (R-744) Refrigeration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Case Study-</a:t>
            </a: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Integrated</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Systems- Ground Coupled Systems to reduce carbon emissions.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Utilise the ground as a battery to store thermal energy.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Use water as the condensing/ cooling medium in peak summer months to avoid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transcritical</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operation (when the ground is cooler than the 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Remove the heat from the ground during winter months using water to water heat pump for heating demands.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4" name="Slide Number Placeholder 3">
            <a:extLst>
              <a:ext uri="{FF2B5EF4-FFF2-40B4-BE49-F238E27FC236}">
                <a16:creationId xmlns:a16="http://schemas.microsoft.com/office/drawing/2014/main" id="{81680688-E7B5-4007-A402-BB010E7CD38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352E8AEE-AAC2-4C7D-AB69-EEA99AD81219}"/>
              </a:ext>
            </a:extLst>
          </p:cNvPr>
          <p:cNvPicPr>
            <a:picLocks noChangeAspect="1"/>
          </p:cNvPicPr>
          <p:nvPr/>
        </p:nvPicPr>
        <p:blipFill rotWithShape="1">
          <a:blip r:embed="rId5"/>
          <a:srcRect l="32717" t="23606" r="18407" b="13459"/>
          <a:stretch/>
        </p:blipFill>
        <p:spPr>
          <a:xfrm>
            <a:off x="6200774" y="1543050"/>
            <a:ext cx="5800725" cy="4208792"/>
          </a:xfrm>
          <a:prstGeom prst="rect">
            <a:avLst/>
          </a:prstGeom>
          <a:ln w="53975">
            <a:solidFill>
              <a:schemeClr val="bg1"/>
            </a:solidFill>
          </a:ln>
        </p:spPr>
      </p:pic>
      <p:sp>
        <p:nvSpPr>
          <p:cNvPr id="5" name="Rectangle 4">
            <a:extLst>
              <a:ext uri="{FF2B5EF4-FFF2-40B4-BE49-F238E27FC236}">
                <a16:creationId xmlns:a16="http://schemas.microsoft.com/office/drawing/2014/main" id="{8D285F26-6F4B-4191-A903-497CC53332CD}"/>
              </a:ext>
            </a:extLst>
          </p:cNvPr>
          <p:cNvSpPr/>
          <p:nvPr/>
        </p:nvSpPr>
        <p:spPr>
          <a:xfrm>
            <a:off x="7600949" y="4273550"/>
            <a:ext cx="4400549" cy="1455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3208DFB7-D461-44C3-9499-1AA986CA8BF6}"/>
              </a:ext>
            </a:extLst>
          </p:cNvPr>
          <p:cNvSpPr txBox="1"/>
          <p:nvPr/>
        </p:nvSpPr>
        <p:spPr>
          <a:xfrm>
            <a:off x="9981626" y="5257681"/>
            <a:ext cx="22996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rPr>
              <a:t>Source- Erda Energy &amp; Ryan </a:t>
            </a:r>
            <a:r>
              <a:rPr kumimoji="0" lang="en-GB" sz="1000" b="0" i="1" u="none" strike="noStrike" kern="1200" cap="none" spc="0" normalizeH="0" baseline="0" noProof="0" dirty="0" err="1">
                <a:ln>
                  <a:noFill/>
                </a:ln>
                <a:solidFill>
                  <a:srgbClr val="2C2C2C"/>
                </a:solidFill>
                <a:effectLst/>
                <a:uLnTx/>
                <a:uFillTx/>
                <a:latin typeface="Corbel" panose="020B0503020204020204"/>
                <a:ea typeface="+mn-ea"/>
                <a:cs typeface="+mn-cs"/>
              </a:rPr>
              <a:t>Jayberg</a:t>
            </a:r>
            <a:endParaRPr kumimoji="0" lang="en-GB" sz="1000" b="0" i="1" u="none" strike="noStrike" kern="1200" cap="none" spc="0" normalizeH="0" baseline="0" noProof="0" dirty="0">
              <a:ln>
                <a:noFill/>
              </a:ln>
              <a:solidFill>
                <a:srgbClr val="2C2C2C"/>
              </a:solidFill>
              <a:effectLst/>
              <a:uLnTx/>
              <a:uFillTx/>
              <a:latin typeface="Corbel" panose="020B0503020204020204"/>
              <a:ea typeface="+mn-ea"/>
              <a:cs typeface="+mn-cs"/>
            </a:endParaRPr>
          </a:p>
        </p:txBody>
      </p:sp>
      <p:cxnSp>
        <p:nvCxnSpPr>
          <p:cNvPr id="14" name="Straight Connector 13">
            <a:extLst>
              <a:ext uri="{FF2B5EF4-FFF2-40B4-BE49-F238E27FC236}">
                <a16:creationId xmlns:a16="http://schemas.microsoft.com/office/drawing/2014/main" id="{7F510C63-C680-4197-B5F8-021338D39ECB}"/>
              </a:ext>
            </a:extLst>
          </p:cNvPr>
          <p:cNvCxnSpPr>
            <a:cxnSpLocks/>
          </p:cNvCxnSpPr>
          <p:nvPr/>
        </p:nvCxnSpPr>
        <p:spPr>
          <a:xfrm flipV="1">
            <a:off x="7600950" y="4638675"/>
            <a:ext cx="0" cy="10901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FEAA6-B025-443A-98D1-9E5A8B2833F1}"/>
              </a:ext>
            </a:extLst>
          </p:cNvPr>
          <p:cNvCxnSpPr>
            <a:cxnSpLocks/>
          </p:cNvCxnSpPr>
          <p:nvPr/>
        </p:nvCxnSpPr>
        <p:spPr>
          <a:xfrm flipH="1" flipV="1">
            <a:off x="7937500" y="2945868"/>
            <a:ext cx="2431551" cy="21196"/>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D3C9C5F-3173-4AB7-970E-3C2146A2479F}"/>
              </a:ext>
            </a:extLst>
          </p:cNvPr>
          <p:cNvSpPr/>
          <p:nvPr/>
        </p:nvSpPr>
        <p:spPr>
          <a:xfrm>
            <a:off x="8018753" y="2171700"/>
            <a:ext cx="1704505" cy="73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24" name="Straight Connector 23">
            <a:extLst>
              <a:ext uri="{FF2B5EF4-FFF2-40B4-BE49-F238E27FC236}">
                <a16:creationId xmlns:a16="http://schemas.microsoft.com/office/drawing/2014/main" id="{5EA63026-BA59-430D-9E3D-55B5F6632A68}"/>
              </a:ext>
            </a:extLst>
          </p:cNvPr>
          <p:cNvCxnSpPr>
            <a:cxnSpLocks/>
          </p:cNvCxnSpPr>
          <p:nvPr/>
        </p:nvCxnSpPr>
        <p:spPr>
          <a:xfrm flipV="1">
            <a:off x="8509000" y="2801608"/>
            <a:ext cx="0" cy="246392"/>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DA2A24-F545-4C7B-845D-D3252125BFF9}"/>
              </a:ext>
            </a:extLst>
          </p:cNvPr>
          <p:cNvCxnSpPr>
            <a:cxnSpLocks/>
          </p:cNvCxnSpPr>
          <p:nvPr/>
        </p:nvCxnSpPr>
        <p:spPr>
          <a:xfrm flipH="1">
            <a:off x="8509000" y="2801608"/>
            <a:ext cx="1214258" cy="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F27C0D-17FB-43FE-BCF9-329C1A4D04C1}"/>
              </a:ext>
            </a:extLst>
          </p:cNvPr>
          <p:cNvCxnSpPr>
            <a:cxnSpLocks/>
          </p:cNvCxnSpPr>
          <p:nvPr/>
        </p:nvCxnSpPr>
        <p:spPr>
          <a:xfrm flipV="1">
            <a:off x="7937500" y="2945868"/>
            <a:ext cx="0" cy="701578"/>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3AB48D-1E19-4020-BA55-ECE13A0B5CE1}"/>
              </a:ext>
            </a:extLst>
          </p:cNvPr>
          <p:cNvCxnSpPr>
            <a:cxnSpLocks/>
          </p:cNvCxnSpPr>
          <p:nvPr/>
        </p:nvCxnSpPr>
        <p:spPr>
          <a:xfrm flipV="1">
            <a:off x="7600948" y="3922762"/>
            <a:ext cx="336552" cy="715913"/>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EF95EA-60EB-47DB-A4C2-A45FAF44BC81}"/>
              </a:ext>
            </a:extLst>
          </p:cNvPr>
          <p:cNvCxnSpPr>
            <a:cxnSpLocks/>
          </p:cNvCxnSpPr>
          <p:nvPr/>
        </p:nvCxnSpPr>
        <p:spPr>
          <a:xfrm flipV="1">
            <a:off x="7916076" y="3695700"/>
            <a:ext cx="27774" cy="18678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2D3A04-2725-4D3C-BCDA-03FFE48FB697}"/>
              </a:ext>
            </a:extLst>
          </p:cNvPr>
          <p:cNvCxnSpPr>
            <a:cxnSpLocks/>
          </p:cNvCxnSpPr>
          <p:nvPr/>
        </p:nvCxnSpPr>
        <p:spPr>
          <a:xfrm flipV="1">
            <a:off x="10369051" y="2070168"/>
            <a:ext cx="0" cy="73144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6C74C2F-C403-4A3A-9692-CF419CDE941B}"/>
              </a:ext>
            </a:extLst>
          </p:cNvPr>
          <p:cNvCxnSpPr>
            <a:cxnSpLocks/>
          </p:cNvCxnSpPr>
          <p:nvPr/>
        </p:nvCxnSpPr>
        <p:spPr>
          <a:xfrm flipV="1">
            <a:off x="10369051" y="2801608"/>
            <a:ext cx="0" cy="246392"/>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D184F2-683B-4E58-804B-EFEAEEBF157E}"/>
              </a:ext>
            </a:extLst>
          </p:cNvPr>
          <p:cNvCxnSpPr>
            <a:cxnSpLocks/>
          </p:cNvCxnSpPr>
          <p:nvPr/>
        </p:nvCxnSpPr>
        <p:spPr>
          <a:xfrm flipH="1" flipV="1">
            <a:off x="10332280" y="2061518"/>
            <a:ext cx="996121" cy="865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64B8E79-3ECA-498C-95E2-9E653B9CB2DF}"/>
              </a:ext>
            </a:extLst>
          </p:cNvPr>
          <p:cNvCxnSpPr>
            <a:cxnSpLocks/>
          </p:cNvCxnSpPr>
          <p:nvPr/>
        </p:nvCxnSpPr>
        <p:spPr>
          <a:xfrm>
            <a:off x="11264738" y="1568801"/>
            <a:ext cx="36222" cy="602899"/>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C7906D8-A88F-4A26-BDB4-CDB5A48A1DDB}"/>
              </a:ext>
            </a:extLst>
          </p:cNvPr>
          <p:cNvCxnSpPr>
            <a:cxnSpLocks/>
          </p:cNvCxnSpPr>
          <p:nvPr/>
        </p:nvCxnSpPr>
        <p:spPr>
          <a:xfrm flipH="1">
            <a:off x="10262022" y="2790154"/>
            <a:ext cx="178074" cy="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657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8" y="1323294"/>
            <a:ext cx="1042238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No matter the refrigerant- Safe, Efficient &amp; Sustainable Refrigeration Design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5" y="1379662"/>
            <a:ext cx="11070556"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Leak Reduction- </a:t>
            </a:r>
            <a:r>
              <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Irrespective of the refrigerant it is important &amp; a LEGAL requirement that leaks are minimised</a:t>
            </a: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Safety - all refrigerants are asphyxiants, many of the alternatives are flammable and R717 is toxic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Energy/ performance-leaking system has less capacity and consumes more power than a fully charged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Cost- Cost associated with refrigerant replacement, reliability and minimise consequential losses;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Carbon- Direct effect on climate change – some of the alternatives have a significant global warming potential;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Indirect CO2 emissions associated with additional power consumption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So:-</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Minimise the number of joints;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Minimise the number of components;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Close couple the system; keeping the refrigerant quantity as low as possible: refrigerant that is not in the system cannot leak</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Minimise the number of access points to the system and locate them where they are most useful;</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Avoid using Schrader valves, but if an access valve is absolutely necessary use a ball valve with a flare connector (and ensure it is capped when not in use);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Ensure pipe is correctly clamped and vibration transmission is eliminated;</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Provide information:- the location of access points on the isometric drawing in the plant room;</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Design in ease of service to aid leak detection and other vital maintenance activities.</a:t>
            </a:r>
          </a:p>
        </p:txBody>
      </p:sp>
      <p:sp>
        <p:nvSpPr>
          <p:cNvPr id="3" name="Slide Number Placeholder 2">
            <a:extLst>
              <a:ext uri="{FF2B5EF4-FFF2-40B4-BE49-F238E27FC236}">
                <a16:creationId xmlns:a16="http://schemas.microsoft.com/office/drawing/2014/main" id="{E22989F8-30E3-4BD1-8C55-9BF5F191076C}"/>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77084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8" y="1250516"/>
            <a:ext cx="1042238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No matter the refrigerant- Safe, Efficient &amp; Sustainable Refrigeration Design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1498188"/>
            <a:ext cx="11070556" cy="42780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Technical Considerations- </a:t>
            </a:r>
            <a:r>
              <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Think and ask about good practice, optimization &amp; integration?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Avoid assumptions, tendency will always to be cautious and over design. Agree a brief and a specification.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Building/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Coldroom</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fabric/ Door Air ingress- reduce heat gains. Minimise refrigeration &amp; cooling requirements/ loads.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Minimise pressure drop’s in refrigeration pipework design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Minimise pipe routes, avoid setting, unnecessary joints, bends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Can delta T- temperature difference’s across heat exchangers be reduced, this will involve larger heat exchangers/ evaporators using more raw material at an increased capital cost but their will be a payback in operation. Rule of thumb for every 1DegC the evaporating temperature can be raised= 3% saving in plant energy consumption.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Grouping of evaporator loads, multiple system temperatures to avoid running multiple evaporators at the lowest evaporating condition.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Ensure compressor plant sizing consider not only maximum design loads but ability to match minimum/ part load operating conditions.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Smart Controls such as- Floating suction setpoints and optimization via intelligent electronic control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Internet-of-Things- Smart Technology coming to the market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Can electric defrost/ heating systems be replaced with hot gas, glycol reclaimed from the refrigeration process.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Automatic leak detection and leak tightness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
            </a:r>
          </a:p>
        </p:txBody>
      </p:sp>
      <p:sp>
        <p:nvSpPr>
          <p:cNvPr id="3" name="Slide Number Placeholder 2">
            <a:extLst>
              <a:ext uri="{FF2B5EF4-FFF2-40B4-BE49-F238E27FC236}">
                <a16:creationId xmlns:a16="http://schemas.microsoft.com/office/drawing/2014/main" id="{457D6D85-2221-4386-9142-01850949071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38946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8" y="1386462"/>
            <a:ext cx="1042238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No matter the refrigerant- Safe, Efficient &amp; Sustainable Refrigeration Design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884807" y="1747675"/>
            <a:ext cx="11070556" cy="37548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Regulatory Considerations/ Incentives- </a:t>
            </a:r>
            <a:r>
              <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Informed decision making?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Rules for minimum performance including energy efficiency regulations. ECO Labelling of products.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Recycling &amp; waste targets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Check for grants, government incentives such as capital allowances to aid financing of higher cost options for ultimately more energy efficient solutions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CDM- Ensure equipment can be maintained easily to maximise energy efficiency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Adhere and comply with Regulations, PED, PSSR etc.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Follow standards &amp; apply guidelines and good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3" name="Slide Number Placeholder 2">
            <a:extLst>
              <a:ext uri="{FF2B5EF4-FFF2-40B4-BE49-F238E27FC236}">
                <a16:creationId xmlns:a16="http://schemas.microsoft.com/office/drawing/2014/main" id="{3102017B-2D9A-495C-9F4C-014C049FA10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1830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884807" y="1309698"/>
            <a:ext cx="1042238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Efficient &amp; Sustainable Refrigeration Design- look beyond TEWI?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5140909" y="1860387"/>
            <a:ext cx="6464282"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Life Cycle Climate Performance (LCCP)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Typically refrigeration designers are familiar with TEWI (Total Equivalent Warming Impact) to review refrigeration systems. This looks at both direct (refrigerant charge/ leakage) and indirect (electrical consumption from running) emissions of Co2 of a system.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The key variance with LCCP is this calculation method also looks at energy embodied in product materials, greenhouse gas emissions during chemical manufacturing, and end of life disposal of the unit.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As GWP’s of refrigerants get lower, coupled with the UK electricity grid becoming greener (more reliant on renewables) LCCP will become a more accurate way of accessing refrigeration systems for </a:t>
            </a:r>
          </a:p>
        </p:txBody>
      </p:sp>
      <p:pic>
        <p:nvPicPr>
          <p:cNvPr id="4" name="Picture 3">
            <a:extLst>
              <a:ext uri="{FF2B5EF4-FFF2-40B4-BE49-F238E27FC236}">
                <a16:creationId xmlns:a16="http://schemas.microsoft.com/office/drawing/2014/main" id="{183DD4F7-CA49-4307-B11E-5F3C7C79504F}"/>
              </a:ext>
            </a:extLst>
          </p:cNvPr>
          <p:cNvPicPr>
            <a:picLocks noChangeAspect="1"/>
          </p:cNvPicPr>
          <p:nvPr/>
        </p:nvPicPr>
        <p:blipFill rotWithShape="1">
          <a:blip r:embed="rId5"/>
          <a:srcRect l="30861" t="21747" r="33520" b="42784"/>
          <a:stretch/>
        </p:blipFill>
        <p:spPr>
          <a:xfrm>
            <a:off x="703315" y="1944248"/>
            <a:ext cx="4342743" cy="2432481"/>
          </a:xfrm>
          <a:prstGeom prst="rect">
            <a:avLst/>
          </a:prstGeom>
        </p:spPr>
      </p:pic>
      <p:sp>
        <p:nvSpPr>
          <p:cNvPr id="3" name="Slide Number Placeholder 2">
            <a:extLst>
              <a:ext uri="{FF2B5EF4-FFF2-40B4-BE49-F238E27FC236}">
                <a16:creationId xmlns:a16="http://schemas.microsoft.com/office/drawing/2014/main" id="{705C0B63-7368-4502-91E2-AEB1A112166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1563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135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4154" y="2916521"/>
            <a:ext cx="4029725" cy="1479478"/>
          </a:xfrm>
        </p:spPr>
        <p:txBody>
          <a:bodyPr/>
          <a:lstStyle/>
          <a:p>
            <a:pPr algn="ctr"/>
            <a:r>
              <a:rPr lang="en-GB" dirty="0"/>
              <a:t>The Future of Refrigerants</a:t>
            </a:r>
            <a:endParaRPr lang="en-GB" sz="3200" dirty="0"/>
          </a:p>
        </p:txBody>
      </p:sp>
      <p:sp>
        <p:nvSpPr>
          <p:cNvPr id="3" name="Subtitle 2"/>
          <p:cNvSpPr>
            <a:spLocks noGrp="1"/>
          </p:cNvSpPr>
          <p:nvPr>
            <p:ph type="subTitle" idx="1"/>
          </p:nvPr>
        </p:nvSpPr>
        <p:spPr>
          <a:xfrm>
            <a:off x="8403884" y="0"/>
            <a:ext cx="3667874" cy="1494521"/>
          </a:xfrm>
          <a:solidFill>
            <a:srgbClr val="00B0F0"/>
          </a:solidFill>
        </p:spPr>
        <p:txBody>
          <a:bodyPr>
            <a:normAutofit fontScale="25000" lnSpcReduction="20000"/>
          </a:bodyPr>
          <a:lstStyle/>
          <a:p>
            <a:pPr algn="ctr"/>
            <a:r>
              <a:rPr lang="en-GB" sz="11200" dirty="0">
                <a:solidFill>
                  <a:schemeClr val="bg1"/>
                </a:solidFill>
              </a:rPr>
              <a:t>Graeme Fox</a:t>
            </a:r>
          </a:p>
          <a:p>
            <a:pPr algn="ctr"/>
            <a:r>
              <a:rPr lang="en-GB" sz="7200" dirty="0">
                <a:solidFill>
                  <a:schemeClr val="bg1"/>
                </a:solidFill>
              </a:rPr>
              <a:t>Head of Technical</a:t>
            </a:r>
          </a:p>
          <a:p>
            <a:pPr algn="ctr"/>
            <a:r>
              <a:rPr lang="en-GB" sz="7200" dirty="0">
                <a:solidFill>
                  <a:schemeClr val="bg1"/>
                </a:solidFill>
              </a:rPr>
              <a:t>at</a:t>
            </a:r>
          </a:p>
          <a:p>
            <a:pPr algn="ctr"/>
            <a:r>
              <a:rPr lang="en-GB" sz="7200" dirty="0">
                <a:solidFill>
                  <a:schemeClr val="bg1"/>
                </a:solidFill>
              </a:rPr>
              <a:t>BESA and REFCOM</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122" y="4090867"/>
            <a:ext cx="4552424" cy="2019950"/>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B9394A7-689C-49D2-8922-E0EDEE643BEF}"/>
                  </a:ext>
                </a:extLst>
              </p14:cNvPr>
              <p14:cNvContentPartPr/>
              <p14:nvPr/>
            </p14:nvContentPartPr>
            <p14:xfrm>
              <a:off x="11765577" y="4721267"/>
              <a:ext cx="289800" cy="447480"/>
            </p14:xfrm>
          </p:contentPart>
        </mc:Choice>
        <mc:Fallback xmlns="">
          <p:pic>
            <p:nvPicPr>
              <p:cNvPr id="5" name="Ink 4">
                <a:extLst>
                  <a:ext uri="{FF2B5EF4-FFF2-40B4-BE49-F238E27FC236}">
                    <a16:creationId xmlns:a16="http://schemas.microsoft.com/office/drawing/2014/main" id="{8B9394A7-689C-49D2-8922-E0EDEE643BEF}"/>
                  </a:ext>
                </a:extLst>
              </p:cNvPr>
              <p:cNvPicPr/>
              <p:nvPr/>
            </p:nvPicPr>
            <p:blipFill>
              <a:blip r:embed="rId5"/>
              <a:stretch>
                <a:fillRect/>
              </a:stretch>
            </p:blipFill>
            <p:spPr>
              <a:xfrm>
                <a:off x="11756937" y="4712267"/>
                <a:ext cx="307440" cy="465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499815E-CC46-4D24-82A1-5355E0D881CD}"/>
                  </a:ext>
                </a:extLst>
              </p14:cNvPr>
              <p14:cNvContentPartPr/>
              <p14:nvPr/>
            </p14:nvContentPartPr>
            <p14:xfrm>
              <a:off x="11817497" y="4874434"/>
              <a:ext cx="226440" cy="260280"/>
            </p14:xfrm>
          </p:contentPart>
        </mc:Choice>
        <mc:Fallback xmlns="">
          <p:pic>
            <p:nvPicPr>
              <p:cNvPr id="6" name="Ink 5">
                <a:extLst>
                  <a:ext uri="{FF2B5EF4-FFF2-40B4-BE49-F238E27FC236}">
                    <a16:creationId xmlns:a16="http://schemas.microsoft.com/office/drawing/2014/main" id="{3499815E-CC46-4D24-82A1-5355E0D881CD}"/>
                  </a:ext>
                </a:extLst>
              </p:cNvPr>
              <p:cNvPicPr/>
              <p:nvPr/>
            </p:nvPicPr>
            <p:blipFill>
              <a:blip r:embed="rId7"/>
              <a:stretch>
                <a:fillRect/>
              </a:stretch>
            </p:blipFill>
            <p:spPr>
              <a:xfrm>
                <a:off x="11781497" y="4838434"/>
                <a:ext cx="298080" cy="331920"/>
              </a:xfrm>
              <a:prstGeom prst="rect">
                <a:avLst/>
              </a:prstGeom>
            </p:spPr>
          </p:pic>
        </mc:Fallback>
      </mc:AlternateContent>
    </p:spTree>
    <p:extLst>
      <p:ext uri="{BB962C8B-B14F-4D97-AF65-F5344CB8AC3E}">
        <p14:creationId xmlns:p14="http://schemas.microsoft.com/office/powerpoint/2010/main" val="3234458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Logo, icon&#10;&#10;Description automatically generated">
            <a:extLst>
              <a:ext uri="{FF2B5EF4-FFF2-40B4-BE49-F238E27FC236}">
                <a16:creationId xmlns:a16="http://schemas.microsoft.com/office/drawing/2014/main" id="{D74631BC-84BE-443C-AF1C-ED202F9EFA7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742254" y="605308"/>
            <a:ext cx="3699781" cy="5400564"/>
          </a:xfrm>
          <a:prstGeom prst="rect">
            <a:avLst/>
          </a:prstGeom>
        </p:spPr>
      </p:pic>
      <p:sp>
        <p:nvSpPr>
          <p:cNvPr id="12" name="Rectangle 11">
            <a:extLst>
              <a:ext uri="{FF2B5EF4-FFF2-40B4-BE49-F238E27FC236}">
                <a16:creationId xmlns:a16="http://schemas.microsoft.com/office/drawing/2014/main" id="{A4BACCC5-C37C-42E6-A82C-BFB72F96BD91}"/>
              </a:ext>
            </a:extLst>
          </p:cNvPr>
          <p:cNvSpPr/>
          <p:nvPr/>
        </p:nvSpPr>
        <p:spPr>
          <a:xfrm>
            <a:off x="-4" y="6376352"/>
            <a:ext cx="12192001" cy="4073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A9924343-434C-433E-8A4E-9FF0CE93ECC0}"/>
              </a:ext>
            </a:extLst>
          </p:cNvPr>
          <p:cNvSpPr/>
          <p:nvPr/>
        </p:nvSpPr>
        <p:spPr>
          <a:xfrm>
            <a:off x="0" y="5986875"/>
            <a:ext cx="12192000" cy="407325"/>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D5EF7002-AC19-442F-9CFA-E5A9FC62A500}"/>
              </a:ext>
            </a:extLst>
          </p:cNvPr>
          <p:cNvSpPr txBox="1"/>
          <p:nvPr/>
        </p:nvSpPr>
        <p:spPr>
          <a:xfrm>
            <a:off x="926079" y="1202132"/>
            <a:ext cx="10422385"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Corbel" panose="020B0503020204020204"/>
                <a:ea typeface="+mn-ea"/>
                <a:cs typeface="+mn-cs"/>
              </a:rPr>
              <a:t>Summary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67D02D60-E84A-4BAC-B8A4-8E53F195AD6B}"/>
              </a:ext>
            </a:extLst>
          </p:cNvPr>
          <p:cNvSpPr txBox="1"/>
          <p:nvPr/>
        </p:nvSpPr>
        <p:spPr>
          <a:xfrm>
            <a:off x="998734" y="6005872"/>
            <a:ext cx="334688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hlinkClick r:id="rId3"/>
              </a:rPr>
              <a:t>www.ryan-jayberg.co.uk</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4E3BDA81-3A5A-4AC5-9715-C61E478F1276}"/>
              </a:ext>
            </a:extLst>
          </p:cNvPr>
          <p:cNvSpPr txBox="1"/>
          <p:nvPr/>
        </p:nvSpPr>
        <p:spPr>
          <a:xfrm>
            <a:off x="-134843" y="6346242"/>
            <a:ext cx="60190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orbel" panose="020B0503020204020204"/>
                <a:ea typeface="+mn-ea"/>
                <a:cs typeface="+mn-cs"/>
              </a:rPr>
              <a:t>Refrigeration, Cooling &amp; Heat Pump Solutions &amp; Services</a:t>
            </a:r>
            <a:r>
              <a:rPr kumimoji="0" lang="en-GB" sz="1800" b="0" i="0" u="none" strike="noStrike" kern="1200" cap="none" spc="0" normalizeH="0" baseline="0" noProof="0" dirty="0">
                <a:ln>
                  <a:noFill/>
                </a:ln>
                <a:solidFill>
                  <a:srgbClr val="92D050"/>
                </a:solidFill>
                <a:effectLst/>
                <a:uLnTx/>
                <a:uFillTx/>
                <a:latin typeface="Corbel" panose="020B0503020204020204"/>
                <a:ea typeface="+mn-ea"/>
                <a:cs typeface="+mn-cs"/>
              </a:rPr>
              <a:t>	</a:t>
            </a:r>
            <a:endParaRPr kumimoji="0" lang="en-GB" sz="1800" b="0"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6A7FD90F-5FBA-4572-8AF6-2FBD377A6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7" y="331447"/>
            <a:ext cx="2877764" cy="959254"/>
          </a:xfrm>
          <a:prstGeom prst="rect">
            <a:avLst/>
          </a:prstGeom>
        </p:spPr>
      </p:pic>
      <p:sp>
        <p:nvSpPr>
          <p:cNvPr id="10" name="TextBox 9">
            <a:extLst>
              <a:ext uri="{FF2B5EF4-FFF2-40B4-BE49-F238E27FC236}">
                <a16:creationId xmlns:a16="http://schemas.microsoft.com/office/drawing/2014/main" id="{A01E860E-0EAC-4170-AC40-9A28448C00CC}"/>
              </a:ext>
            </a:extLst>
          </p:cNvPr>
          <p:cNvSpPr txBox="1"/>
          <p:nvPr/>
        </p:nvSpPr>
        <p:spPr>
          <a:xfrm>
            <a:off x="926079" y="1548704"/>
            <a:ext cx="10821787" cy="249299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There is no single perfect low GWP refrigerant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When moving to low GWP refrigerants you must consider safety. (Toxicity &amp; Flammability)- Risk Assessment for the application.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When replacing legacy higher GWP refrigerants/ systems- consider the lowest GWP refrigerant for your application based on measured/ balanced approach around life cycle.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Consider natural refrigerants, R717 and R744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Adopt latest technology to maximise opportunities to reduce energy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Remember </a:t>
            </a: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good practice</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
            </a: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leak reduction, optimization &amp; integration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p:txBody>
      </p:sp>
      <p:pic>
        <p:nvPicPr>
          <p:cNvPr id="14" name="Picture 13" descr="A person sitting at a desk in front of a window&#10;&#10;Description automatically generated">
            <a:extLst>
              <a:ext uri="{FF2B5EF4-FFF2-40B4-BE49-F238E27FC236}">
                <a16:creationId xmlns:a16="http://schemas.microsoft.com/office/drawing/2014/main" id="{EB8F891D-481A-4F1A-AB42-60110781FD4E}"/>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14370" t="13587" r="27238" b="10325"/>
          <a:stretch/>
        </p:blipFill>
        <p:spPr>
          <a:xfrm>
            <a:off x="983203" y="3949404"/>
            <a:ext cx="1256871" cy="1852231"/>
          </a:xfrm>
          <a:prstGeom prst="rect">
            <a:avLst/>
          </a:prstGeom>
        </p:spPr>
      </p:pic>
      <p:sp>
        <p:nvSpPr>
          <p:cNvPr id="15" name="TextBox 14">
            <a:extLst>
              <a:ext uri="{FF2B5EF4-FFF2-40B4-BE49-F238E27FC236}">
                <a16:creationId xmlns:a16="http://schemas.microsoft.com/office/drawing/2014/main" id="{D78C8066-9048-446C-8014-C67B2D5CD166}"/>
              </a:ext>
            </a:extLst>
          </p:cNvPr>
          <p:cNvSpPr txBox="1"/>
          <p:nvPr/>
        </p:nvSpPr>
        <p:spPr>
          <a:xfrm>
            <a:off x="2505797" y="4656888"/>
            <a:ext cx="5236457"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Richard Parr- Engineering Director- </a:t>
            </a:r>
            <a:r>
              <a:rPr kumimoji="0" lang="en-GB" sz="1600" b="0" i="0" u="none" strike="noStrike" kern="1200" cap="none" spc="0" normalizeH="0" baseline="0" noProof="0" dirty="0" err="1">
                <a:ln>
                  <a:noFill/>
                </a:ln>
                <a:solidFill>
                  <a:srgbClr val="099BDD">
                    <a:lumMod val="50000"/>
                  </a:srgbClr>
                </a:solidFill>
                <a:effectLst/>
                <a:uLnTx/>
                <a:uFillTx/>
                <a:latin typeface="Corbel" panose="020B0503020204020204"/>
                <a:ea typeface="+mn-ea"/>
                <a:cs typeface="+mn-cs"/>
              </a:rPr>
              <a:t>MInstR</a:t>
            </a: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BSc</a:t>
            </a: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hlinkClick r:id="" action="ppaction://noactio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hlinkClick r:id="" action="ppaction://noaction"/>
              </a:rPr>
              <a:t>richard.parr@ryan-jayberg.co.uk</a:t>
            </a: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Mobile= 07969661245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hlinkClick r:id="rId6"/>
              </a:rPr>
              <a:t>www.ryan-jayberg.co.uk</a:t>
            </a: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 </a:t>
            </a:r>
          </a:p>
        </p:txBody>
      </p:sp>
      <p:sp>
        <p:nvSpPr>
          <p:cNvPr id="16" name="TextBox 15">
            <a:extLst>
              <a:ext uri="{FF2B5EF4-FFF2-40B4-BE49-F238E27FC236}">
                <a16:creationId xmlns:a16="http://schemas.microsoft.com/office/drawing/2014/main" id="{C7F294E2-888F-4758-96A5-AD1E5F831E29}"/>
              </a:ext>
            </a:extLst>
          </p:cNvPr>
          <p:cNvSpPr txBox="1"/>
          <p:nvPr/>
        </p:nvSpPr>
        <p:spPr>
          <a:xfrm>
            <a:off x="2505797" y="3913587"/>
            <a:ext cx="852561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rPr>
              <a:t>“We have made a firm commitment to assist our clients in reducing their carbon footprint to provide a sustainable pathway for now &amp; future generations. Our services &amp; ideas, using low carbon refrigeration technologies will help build clean and green buildings and systems.” </a:t>
            </a:r>
          </a:p>
        </p:txBody>
      </p:sp>
      <p:sp>
        <p:nvSpPr>
          <p:cNvPr id="3" name="Slide Number Placeholder 2">
            <a:extLst>
              <a:ext uri="{FF2B5EF4-FFF2-40B4-BE49-F238E27FC236}">
                <a16:creationId xmlns:a16="http://schemas.microsoft.com/office/drawing/2014/main" id="{3B76EB68-8800-407F-A6F2-E1216B638C1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6523A7-F443-4D69-B2A1-29A491DC473D}" type="slidenum">
              <a:rPr kumimoji="0" lang="en-GB"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505200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4402F9B-9CDA-41FD-BB1B-8586D4E28069}"/>
              </a:ext>
            </a:extLst>
          </p:cNvPr>
          <p:cNvSpPr txBox="1"/>
          <p:nvPr/>
        </p:nvSpPr>
        <p:spPr>
          <a:xfrm>
            <a:off x="1108783" y="1132804"/>
            <a:ext cx="9974425" cy="92333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lang="en-GB" sz="5400" dirty="0">
                <a:solidFill>
                  <a:srgbClr val="000000"/>
                </a:solidFill>
                <a:latin typeface="Darwin Ess Rd" panose="00000500000000000000" pitchFamily="50" charset="0"/>
              </a:rPr>
              <a:t>QUESTIONS &amp; DISCUSSION</a:t>
            </a:r>
            <a:endParaRPr kumimoji="0" lang="en-GB" sz="54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endParaRPr>
          </a:p>
        </p:txBody>
      </p:sp>
      <p:sp>
        <p:nvSpPr>
          <p:cNvPr id="6" name="TextBox 5">
            <a:extLst>
              <a:ext uri="{FF2B5EF4-FFF2-40B4-BE49-F238E27FC236}">
                <a16:creationId xmlns:a16="http://schemas.microsoft.com/office/drawing/2014/main" id="{4B073611-F184-42BA-8B58-996C49AE0508}"/>
              </a:ext>
            </a:extLst>
          </p:cNvPr>
          <p:cNvSpPr txBox="1"/>
          <p:nvPr/>
        </p:nvSpPr>
        <p:spPr>
          <a:xfrm>
            <a:off x="3770482" y="5466826"/>
            <a:ext cx="4651024" cy="584775"/>
          </a:xfrm>
          <a:prstGeom prst="rect">
            <a:avLst/>
          </a:prstGeom>
          <a:noFill/>
        </p:spPr>
        <p:txBody>
          <a:bodyPr wrap="square" rtlCol="0">
            <a:spAutoFit/>
          </a:bodyPr>
          <a:lstStyle/>
          <a:p>
            <a:pPr algn="ctr"/>
            <a:r>
              <a:rPr lang="en-GB" sz="1600" dirty="0">
                <a:solidFill>
                  <a:srgbClr val="000000"/>
                </a:solidFill>
                <a:latin typeface="Darwin Ess Rd" panose="00000500000000000000" pitchFamily="50" charset="0"/>
              </a:rPr>
              <a:t>With: SHANE BRENNAN</a:t>
            </a:r>
          </a:p>
          <a:p>
            <a:pPr algn="ctr"/>
            <a:r>
              <a:rPr lang="en-GB" sz="1600" dirty="0">
                <a:solidFill>
                  <a:srgbClr val="000000"/>
                </a:solidFill>
                <a:latin typeface="Darwin Ess Rd" panose="00000500000000000000" pitchFamily="50" charset="0"/>
              </a:rPr>
              <a:t>CHIEF EXECUTIVE, COLD CHAIN FEDERATION</a:t>
            </a:r>
          </a:p>
        </p:txBody>
      </p:sp>
      <p:pic>
        <p:nvPicPr>
          <p:cNvPr id="3" name="Picture 2" descr="A person smiling for the camera&#10;&#10;Description automatically generated with medium confidence">
            <a:extLst>
              <a:ext uri="{FF2B5EF4-FFF2-40B4-BE49-F238E27FC236}">
                <a16:creationId xmlns:a16="http://schemas.microsoft.com/office/drawing/2014/main" id="{B158077C-87E8-41B5-8983-3087DD478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786" y="3346723"/>
            <a:ext cx="2002417" cy="1898480"/>
          </a:xfrm>
          <a:prstGeom prst="rect">
            <a:avLst/>
          </a:prstGeom>
        </p:spPr>
      </p:pic>
    </p:spTree>
    <p:extLst>
      <p:ext uri="{BB962C8B-B14F-4D97-AF65-F5344CB8AC3E}">
        <p14:creationId xmlns:p14="http://schemas.microsoft.com/office/powerpoint/2010/main" val="2601368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AF15-A7A8-4BF6-BE62-8CE862BFEDB7}"/>
              </a:ext>
            </a:extLst>
          </p:cNvPr>
          <p:cNvSpPr>
            <a:spLocks noGrp="1"/>
          </p:cNvSpPr>
          <p:nvPr>
            <p:ph type="title"/>
          </p:nvPr>
        </p:nvSpPr>
        <p:spPr>
          <a:xfrm>
            <a:off x="810252" y="396975"/>
            <a:ext cx="8782050" cy="779463"/>
          </a:xfrm>
        </p:spPr>
        <p:txBody>
          <a:bodyPr>
            <a:normAutofit/>
          </a:bodyPr>
          <a:lstStyle/>
          <a:p>
            <a:r>
              <a:rPr lang="en-GB" dirty="0"/>
              <a:t>GUIDANCE</a:t>
            </a:r>
          </a:p>
        </p:txBody>
      </p:sp>
      <p:pic>
        <p:nvPicPr>
          <p:cNvPr id="9" name="Picture 8">
            <a:extLst>
              <a:ext uri="{FF2B5EF4-FFF2-40B4-BE49-F238E27FC236}">
                <a16:creationId xmlns:a16="http://schemas.microsoft.com/office/drawing/2014/main" id="{1F78B4C7-CEE0-46F3-8FA0-9B2ADA7CA6DA}"/>
              </a:ext>
            </a:extLst>
          </p:cNvPr>
          <p:cNvPicPr>
            <a:picLocks noChangeAspect="1"/>
          </p:cNvPicPr>
          <p:nvPr/>
        </p:nvPicPr>
        <p:blipFill rotWithShape="1">
          <a:blip r:embed="rId2"/>
          <a:srcRect t="5598"/>
          <a:stretch/>
        </p:blipFill>
        <p:spPr>
          <a:xfrm>
            <a:off x="3389331" y="1545770"/>
            <a:ext cx="4720528" cy="4245430"/>
          </a:xfrm>
          <a:prstGeom prst="rect">
            <a:avLst/>
          </a:prstGeom>
          <a:ln>
            <a:solidFill>
              <a:srgbClr val="000000"/>
            </a:solidFill>
          </a:ln>
        </p:spPr>
      </p:pic>
      <p:pic>
        <p:nvPicPr>
          <p:cNvPr id="11" name="Picture 10">
            <a:extLst>
              <a:ext uri="{FF2B5EF4-FFF2-40B4-BE49-F238E27FC236}">
                <a16:creationId xmlns:a16="http://schemas.microsoft.com/office/drawing/2014/main" id="{42FEC487-6640-435C-A427-691A1EAE27D2}"/>
              </a:ext>
            </a:extLst>
          </p:cNvPr>
          <p:cNvPicPr>
            <a:picLocks noChangeAspect="1"/>
          </p:cNvPicPr>
          <p:nvPr/>
        </p:nvPicPr>
        <p:blipFill>
          <a:blip r:embed="rId3"/>
          <a:stretch>
            <a:fillRect/>
          </a:stretch>
        </p:blipFill>
        <p:spPr>
          <a:xfrm>
            <a:off x="213904" y="1545770"/>
            <a:ext cx="2964984" cy="4245429"/>
          </a:xfrm>
          <a:prstGeom prst="rect">
            <a:avLst/>
          </a:prstGeom>
          <a:ln>
            <a:solidFill>
              <a:srgbClr val="000000"/>
            </a:solidFill>
          </a:ln>
        </p:spPr>
      </p:pic>
      <p:sp>
        <p:nvSpPr>
          <p:cNvPr id="14" name="TextBox 13">
            <a:extLst>
              <a:ext uri="{FF2B5EF4-FFF2-40B4-BE49-F238E27FC236}">
                <a16:creationId xmlns:a16="http://schemas.microsoft.com/office/drawing/2014/main" id="{9A556AB2-28C0-4688-9EB4-5884D257CFFD}"/>
              </a:ext>
            </a:extLst>
          </p:cNvPr>
          <p:cNvSpPr txBox="1"/>
          <p:nvPr/>
        </p:nvSpPr>
        <p:spPr>
          <a:xfrm>
            <a:off x="3091544" y="5791199"/>
            <a:ext cx="5627914" cy="369332"/>
          </a:xfrm>
          <a:prstGeom prst="rect">
            <a:avLst/>
          </a:prstGeom>
          <a:noFill/>
        </p:spPr>
        <p:txBody>
          <a:bodyPr wrap="square" rtlCol="0">
            <a:spAutoFit/>
          </a:bodyPr>
          <a:lstStyle/>
          <a:p>
            <a:r>
              <a:rPr lang="en-GB" dirty="0"/>
              <a:t>All free to download at: www.coldchainfederation.org.uk</a:t>
            </a:r>
          </a:p>
        </p:txBody>
      </p:sp>
      <p:pic>
        <p:nvPicPr>
          <p:cNvPr id="3" name="Picture 2">
            <a:extLst>
              <a:ext uri="{FF2B5EF4-FFF2-40B4-BE49-F238E27FC236}">
                <a16:creationId xmlns:a16="http://schemas.microsoft.com/office/drawing/2014/main" id="{E7761082-72FC-4572-81DA-5475F7E2074F}"/>
              </a:ext>
            </a:extLst>
          </p:cNvPr>
          <p:cNvPicPr>
            <a:picLocks noChangeAspect="1"/>
          </p:cNvPicPr>
          <p:nvPr/>
        </p:nvPicPr>
        <p:blipFill>
          <a:blip r:embed="rId3"/>
          <a:stretch>
            <a:fillRect/>
          </a:stretch>
        </p:blipFill>
        <p:spPr>
          <a:xfrm>
            <a:off x="8407646" y="1545770"/>
            <a:ext cx="2964984" cy="4245429"/>
          </a:xfrm>
          <a:prstGeom prst="rect">
            <a:avLst/>
          </a:prstGeom>
          <a:ln>
            <a:solidFill>
              <a:srgbClr val="000000"/>
            </a:solidFill>
          </a:ln>
        </p:spPr>
      </p:pic>
      <p:sp>
        <p:nvSpPr>
          <p:cNvPr id="4" name="TextBox 3">
            <a:extLst>
              <a:ext uri="{FF2B5EF4-FFF2-40B4-BE49-F238E27FC236}">
                <a16:creationId xmlns:a16="http://schemas.microsoft.com/office/drawing/2014/main" id="{0D7E0A93-BE73-4404-AE37-16315A9E0465}"/>
              </a:ext>
            </a:extLst>
          </p:cNvPr>
          <p:cNvSpPr txBox="1"/>
          <p:nvPr/>
        </p:nvSpPr>
        <p:spPr>
          <a:xfrm>
            <a:off x="8593281" y="4499264"/>
            <a:ext cx="2576946" cy="584775"/>
          </a:xfrm>
          <a:prstGeom prst="rect">
            <a:avLst/>
          </a:prstGeom>
          <a:solidFill>
            <a:srgbClr val="FFFF00"/>
          </a:solidFill>
        </p:spPr>
        <p:txBody>
          <a:bodyPr wrap="square" rtlCol="0">
            <a:spAutoFit/>
          </a:bodyPr>
          <a:lstStyle/>
          <a:p>
            <a:r>
              <a:rPr lang="en-GB" sz="1600" b="1" dirty="0">
                <a:solidFill>
                  <a:srgbClr val="000000"/>
                </a:solidFill>
                <a:latin typeface="Darwin Ess Rd Light" panose="00000400000000000000" pitchFamily="50" charset="0"/>
              </a:rPr>
              <a:t>FOOD SAFETY IN THE COLD CHAIN</a:t>
            </a:r>
          </a:p>
        </p:txBody>
      </p:sp>
    </p:spTree>
    <p:extLst>
      <p:ext uri="{BB962C8B-B14F-4D97-AF65-F5344CB8AC3E}">
        <p14:creationId xmlns:p14="http://schemas.microsoft.com/office/powerpoint/2010/main" val="2936927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9E924A-A0C6-4B18-9690-5ED22E5C1166}"/>
              </a:ext>
            </a:extLst>
          </p:cNvPr>
          <p:cNvSpPr/>
          <p:nvPr/>
        </p:nvSpPr>
        <p:spPr>
          <a:xfrm>
            <a:off x="0" y="0"/>
            <a:ext cx="12192000" cy="6858000"/>
          </a:xfrm>
          <a:prstGeom prst="rect">
            <a:avLst/>
          </a:prstGeom>
          <a:solidFill>
            <a:srgbClr val="FFE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4402F9B-9CDA-41FD-BB1B-8586D4E28069}"/>
              </a:ext>
            </a:extLst>
          </p:cNvPr>
          <p:cNvSpPr txBox="1"/>
          <p:nvPr/>
        </p:nvSpPr>
        <p:spPr>
          <a:xfrm>
            <a:off x="1108787" y="409580"/>
            <a:ext cx="9974425" cy="205440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rPr>
              <a:t>THANK YOU</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Darwin Ess Rd" panose="00000500000000000000" pitchFamily="50" charset="0"/>
              <a:ea typeface="+mn-ea"/>
              <a:cs typeface="+mn-cs"/>
            </a:endParaRPr>
          </a:p>
        </p:txBody>
      </p:sp>
      <p:pic>
        <p:nvPicPr>
          <p:cNvPr id="4098" name="Picture 2">
            <a:extLst>
              <a:ext uri="{FF2B5EF4-FFF2-40B4-BE49-F238E27FC236}">
                <a16:creationId xmlns:a16="http://schemas.microsoft.com/office/drawing/2014/main" id="{AA9955A6-8884-4486-BBA6-112E79472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378" y="3429000"/>
            <a:ext cx="2393243" cy="14583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8B4D9D3-1075-4EB4-98FE-B516E11C6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16" y="3252140"/>
            <a:ext cx="2596444" cy="18121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228902EA-476C-40A7-BCF2-668296A10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562" y="3908353"/>
            <a:ext cx="3096687" cy="752641"/>
          </a:xfrm>
          <a:prstGeom prst="rect">
            <a:avLst/>
          </a:prstGeom>
        </p:spPr>
      </p:pic>
    </p:spTree>
    <p:extLst>
      <p:ext uri="{BB962C8B-B14F-4D97-AF65-F5344CB8AC3E}">
        <p14:creationId xmlns:p14="http://schemas.microsoft.com/office/powerpoint/2010/main" val="62716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The F-Gas Phase Down</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7362"/>
            <a:ext cx="2068204" cy="904839"/>
          </a:xfrm>
          <a:prstGeom prst="rect">
            <a:avLst/>
          </a:prstGeom>
        </p:spPr>
      </p:pic>
      <p:pic>
        <p:nvPicPr>
          <p:cNvPr id="5" name="Content Placeholder 3"/>
          <p:cNvPicPr>
            <a:picLocks noGrp="1" noChangeAspect="1"/>
          </p:cNvPicPr>
          <p:nvPr>
            <p:ph idx="1"/>
          </p:nvPr>
        </p:nvPicPr>
        <p:blipFill>
          <a:blip r:embed="rId4"/>
          <a:stretch>
            <a:fillRect/>
          </a:stretch>
        </p:blipFill>
        <p:spPr>
          <a:xfrm>
            <a:off x="100284" y="1543050"/>
            <a:ext cx="8098215" cy="4126230"/>
          </a:xfrm>
          <a:prstGeom prst="rect">
            <a:avLst/>
          </a:prstGeom>
        </p:spPr>
      </p:pic>
      <p:sp>
        <p:nvSpPr>
          <p:cNvPr id="6" name="TextBox 5"/>
          <p:cNvSpPr txBox="1"/>
          <p:nvPr/>
        </p:nvSpPr>
        <p:spPr>
          <a:xfrm>
            <a:off x="8429432" y="1703070"/>
            <a:ext cx="35661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Steps determined by CO</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tonnes equivalent value.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Average GWP show the limitations our sector will face in the coming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currently have half the gas available (in terms of CO</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eq</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than we did 6 years ago.</a:t>
            </a:r>
          </a:p>
        </p:txBody>
      </p:sp>
    </p:spTree>
    <p:extLst>
      <p:ext uri="{BB962C8B-B14F-4D97-AF65-F5344CB8AC3E}">
        <p14:creationId xmlns:p14="http://schemas.microsoft.com/office/powerpoint/2010/main" val="1126216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The F-Gas Phase Down</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9616" y="5407362"/>
            <a:ext cx="2068204" cy="904839"/>
          </a:xfrm>
          <a:prstGeom prst="rect">
            <a:avLst/>
          </a:prstGeom>
        </p:spPr>
      </p:pic>
      <p:pic>
        <p:nvPicPr>
          <p:cNvPr id="5" name="Content Placeholder 3"/>
          <p:cNvPicPr>
            <a:picLocks noGrp="1" noChangeAspect="1"/>
          </p:cNvPicPr>
          <p:nvPr>
            <p:ph idx="1"/>
          </p:nvPr>
        </p:nvPicPr>
        <p:blipFill>
          <a:blip r:embed="rId4"/>
          <a:stretch>
            <a:fillRect/>
          </a:stretch>
        </p:blipFill>
        <p:spPr>
          <a:xfrm>
            <a:off x="100284" y="1543050"/>
            <a:ext cx="8098215" cy="4126230"/>
          </a:xfrm>
          <a:prstGeom prst="rect">
            <a:avLst/>
          </a:prstGeom>
        </p:spPr>
      </p:pic>
      <p:sp>
        <p:nvSpPr>
          <p:cNvPr id="6" name="TextBox 5"/>
          <p:cNvSpPr txBox="1"/>
          <p:nvPr/>
        </p:nvSpPr>
        <p:spPr>
          <a:xfrm>
            <a:off x="8429432" y="1703070"/>
            <a:ext cx="356616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now familiar F-Gas Phase Down steps diagram: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happens now we have left the EU?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How is the quota split?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GB Regulations rather than UK?</a:t>
            </a:r>
          </a:p>
        </p:txBody>
      </p:sp>
    </p:spTree>
    <p:extLst>
      <p:ext uri="{BB962C8B-B14F-4D97-AF65-F5344CB8AC3E}">
        <p14:creationId xmlns:p14="http://schemas.microsoft.com/office/powerpoint/2010/main" val="2997267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1.xml.rels><?xml version="1.0" encoding="UTF-8" standalone="yes"?>
<Relationships xmlns="http://schemas.openxmlformats.org/package/2006/relationships"><Relationship Id="rId1" Type="http://schemas.openxmlformats.org/officeDocument/2006/relationships/image" Target="../media/image81.jpeg"/></Relationships>
</file>

<file path=ppt/theme/theme1.xml><?xml version="1.0" encoding="utf-8"?>
<a:theme xmlns:a="http://schemas.openxmlformats.org/drawingml/2006/main" name="CCF_Teal">
  <a:themeElements>
    <a:clrScheme name="Custom 1">
      <a:dk1>
        <a:srgbClr val="001E60"/>
      </a:dk1>
      <a:lt1>
        <a:sysClr val="window" lastClr="FFFFFF"/>
      </a:lt1>
      <a:dk2>
        <a:srgbClr val="0057B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rwin">
      <a:majorFont>
        <a:latin typeface="Darwin Ess Rd Light"/>
        <a:ea typeface=""/>
        <a:cs typeface=""/>
      </a:majorFont>
      <a:minorFont>
        <a:latin typeface="Darwin Ess R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F_Teal" id="{D88AADC6-A752-4975-8B4E-8D2606BB2A01}" vid="{783DD800-5C91-4C21-99D5-24C96155731A}"/>
    </a:ext>
  </a:ext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3.xml><?xml version="1.0" encoding="utf-8"?>
<a:theme xmlns:a="http://schemas.openxmlformats.org/drawingml/2006/main" name="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4.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5.xml><?xml version="1.0" encoding="utf-8"?>
<a:theme xmlns:a="http://schemas.openxmlformats.org/drawingml/2006/main" name="3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6.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7.xml><?xml version="1.0" encoding="utf-8"?>
<a:theme xmlns:a="http://schemas.openxmlformats.org/drawingml/2006/main" name="BSI 16x9 template 2019 (1)">
  <a:themeElements>
    <a:clrScheme name="BSI">
      <a:dk1>
        <a:srgbClr val="000000"/>
      </a:dk1>
      <a:lt1>
        <a:srgbClr val="FFFFFF"/>
      </a:lt1>
      <a:dk2>
        <a:srgbClr val="FF2B1F"/>
      </a:dk2>
      <a:lt2>
        <a:srgbClr val="FFFFFF"/>
      </a:lt2>
      <a:accent1>
        <a:srgbClr val="FF2B1F"/>
      </a:accent1>
      <a:accent2>
        <a:srgbClr val="007D8A"/>
      </a:accent2>
      <a:accent3>
        <a:srgbClr val="00A3AD"/>
      </a:accent3>
      <a:accent4>
        <a:srgbClr val="6F6F6F"/>
      </a:accent4>
      <a:accent5>
        <a:srgbClr val="9B9B9B"/>
      </a:accent5>
      <a:accent6>
        <a:srgbClr val="E6F6F7"/>
      </a:accent6>
      <a:hlink>
        <a:srgbClr val="000000"/>
      </a:hlink>
      <a:folHlink>
        <a:srgbClr val="000000"/>
      </a:folHlink>
    </a:clrScheme>
    <a:fontScheme name="BS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600" dirty="0" err="1" smtClean="0"/>
        </a:defPPr>
      </a:lstStyle>
    </a:txDef>
  </a:objectDefaults>
  <a:extraClrSchemeLst/>
</a:theme>
</file>

<file path=ppt/theme/theme8.xml><?xml version="1.0" encoding="utf-8"?>
<a:theme xmlns:a="http://schemas.openxmlformats.org/drawingml/2006/main" name="OR templates">
  <a:themeElements>
    <a:clrScheme name="Custom 4">
      <a:dk1>
        <a:srgbClr val="000000"/>
      </a:dk1>
      <a:lt1>
        <a:srgbClr val="FFFFFF"/>
      </a:lt1>
      <a:dk2>
        <a:srgbClr val="FF2B1F"/>
      </a:dk2>
      <a:lt2>
        <a:srgbClr val="FFFFFF"/>
      </a:lt2>
      <a:accent1>
        <a:srgbClr val="FF2B1F"/>
      </a:accent1>
      <a:accent2>
        <a:srgbClr val="007D8A"/>
      </a:accent2>
      <a:accent3>
        <a:srgbClr val="1D9BA8"/>
      </a:accent3>
      <a:accent4>
        <a:srgbClr val="6F6F6F"/>
      </a:accent4>
      <a:accent5>
        <a:srgbClr val="9B9B9B"/>
      </a:accent5>
      <a:accent6>
        <a:srgbClr val="E6F6F7"/>
      </a:accent6>
      <a:hlink>
        <a:srgbClr val="FF2B1F"/>
      </a:hlink>
      <a:folHlink>
        <a:srgbClr val="6F6F6F"/>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152400" dist="38100" dir="2700000">
            <a:srgbClr val="000000">
              <a:alpha val="43000"/>
            </a:srgb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Presentation19" id="{8AD66D6F-C1CD-49F0-85FB-E3ACE22E9D75}" vid="{EA29A28E-D7EF-4F56-8FEC-DC514FF8BFF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TotalTime>
  <Words>5815</Words>
  <Application>Microsoft Office PowerPoint</Application>
  <PresentationFormat>Widescreen</PresentationFormat>
  <Paragraphs>1023</Paragraphs>
  <Slides>73</Slides>
  <Notes>32</Notes>
  <HiddenSlides>0</HiddenSlides>
  <MMClips>0</MMClips>
  <ScaleCrop>false</ScaleCrop>
  <HeadingPairs>
    <vt:vector size="8" baseType="variant">
      <vt:variant>
        <vt:lpstr>Fonts Used</vt:lpstr>
      </vt:variant>
      <vt:variant>
        <vt:i4>17</vt:i4>
      </vt:variant>
      <vt:variant>
        <vt:lpstr>Theme</vt:lpstr>
      </vt:variant>
      <vt:variant>
        <vt:i4>11</vt:i4>
      </vt:variant>
      <vt:variant>
        <vt:lpstr>Embedded OLE Servers</vt:lpstr>
      </vt:variant>
      <vt:variant>
        <vt:i4>2</vt:i4>
      </vt:variant>
      <vt:variant>
        <vt:lpstr>Slide Titles</vt:lpstr>
      </vt:variant>
      <vt:variant>
        <vt:i4>73</vt:i4>
      </vt:variant>
    </vt:vector>
  </HeadingPairs>
  <TitlesOfParts>
    <vt:vector size="103" baseType="lpstr">
      <vt:lpstr>Arial</vt:lpstr>
      <vt:lpstr>ArialMT</vt:lpstr>
      <vt:lpstr>Calibri</vt:lpstr>
      <vt:lpstr>Calibri Light</vt:lpstr>
      <vt:lpstr>Century Gothic</vt:lpstr>
      <vt:lpstr>Chemours Sans Book</vt:lpstr>
      <vt:lpstr>Corbel</vt:lpstr>
      <vt:lpstr>Darwin Ess Rd</vt:lpstr>
      <vt:lpstr>Darwin Ess Rd ExtraLight</vt:lpstr>
      <vt:lpstr>Darwin Ess Rd Light</vt:lpstr>
      <vt:lpstr>Jacobs Chronos</vt:lpstr>
      <vt:lpstr>Jacobs Chronos Light</vt:lpstr>
      <vt:lpstr>MS Shell Dlg 2</vt:lpstr>
      <vt:lpstr>Open Sans</vt:lpstr>
      <vt:lpstr>Segoe UI</vt:lpstr>
      <vt:lpstr>Tahoma</vt:lpstr>
      <vt:lpstr>Wingdings</vt:lpstr>
      <vt:lpstr>CCF_Teal</vt:lpstr>
      <vt:lpstr>Agenda</vt:lpstr>
      <vt:lpstr>Dividers Slides</vt:lpstr>
      <vt:lpstr>Custom Design</vt:lpstr>
      <vt:lpstr>3_Map</vt:lpstr>
      <vt:lpstr>1_Map</vt:lpstr>
      <vt:lpstr>BSI 16x9 template 2019 (1)</vt:lpstr>
      <vt:lpstr>OR templates</vt:lpstr>
      <vt:lpstr>Office Theme</vt:lpstr>
      <vt:lpstr>3_Office Theme</vt:lpstr>
      <vt:lpstr>Banded</vt:lpstr>
      <vt:lpstr>think-cell Slide</vt:lpstr>
      <vt:lpstr>Worksheet</vt:lpstr>
      <vt:lpstr>PowerPoint Presentation</vt:lpstr>
      <vt:lpstr>PowerPoint Presentation</vt:lpstr>
      <vt:lpstr>PowerPoint Presentation</vt:lpstr>
      <vt:lpstr>SCHEDULE</vt:lpstr>
      <vt:lpstr>PowerPoint Presentation</vt:lpstr>
      <vt:lpstr>PowerPoint Presentation</vt:lpstr>
      <vt:lpstr>The Future of Refrigerants</vt:lpstr>
      <vt:lpstr>The F-Gas Phase Down</vt:lpstr>
      <vt:lpstr>The F-Gas Phase Down</vt:lpstr>
      <vt:lpstr>Brexit implications for the sector</vt:lpstr>
      <vt:lpstr>The F-Gas Review – what can we expect?</vt:lpstr>
      <vt:lpstr>Who can the certification bodies give a certificate to?</vt:lpstr>
      <vt:lpstr>Who can the certification bodies give a certificate to?</vt:lpstr>
      <vt:lpstr>Are practical skills adequate?</vt:lpstr>
      <vt:lpstr>Are practical skills adequate?</vt:lpstr>
      <vt:lpstr>The F-Gas Phase Down</vt:lpstr>
      <vt:lpstr>Extract from EN378-1-2016 Annex E</vt:lpstr>
      <vt:lpstr>Refrigerant Options: small to medium duty</vt:lpstr>
      <vt:lpstr>Refrigerant Options: small to medium duty</vt:lpstr>
      <vt:lpstr>Refrigerant Options: small to medium duty</vt:lpstr>
      <vt:lpstr>Refrigerant Options: small to medium duty</vt:lpstr>
      <vt:lpstr>Refrigerant Options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so-called “naturals” be used to meet F-Gas and Kigali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SAFETY IN THE COLD CHAIN</dc:title>
  <dc:creator>Tom Southall</dc:creator>
  <cp:lastModifiedBy>Jane Jones</cp:lastModifiedBy>
  <cp:revision>81</cp:revision>
  <dcterms:created xsi:type="dcterms:W3CDTF">2020-10-15T15:25:56Z</dcterms:created>
  <dcterms:modified xsi:type="dcterms:W3CDTF">2022-01-26T12:09:08Z</dcterms:modified>
</cp:coreProperties>
</file>